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147483640" r:id="rId2"/>
    <p:sldId id="2147477300" r:id="rId3"/>
    <p:sldId id="286" r:id="rId4"/>
    <p:sldId id="290" r:id="rId5"/>
    <p:sldId id="318" r:id="rId6"/>
    <p:sldId id="265" r:id="rId7"/>
    <p:sldId id="287" r:id="rId8"/>
    <p:sldId id="291" r:id="rId9"/>
    <p:sldId id="284" r:id="rId10"/>
    <p:sldId id="306" r:id="rId11"/>
    <p:sldId id="277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018E8-B74A-4B69-A6C2-8A01C45BA186}" type="datetimeFigureOut">
              <a:rPr lang="pl-PL" smtClean="0"/>
              <a:t>11.06.2026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726C8-57C3-4AFD-A727-0D9668C5D4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7792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5D5E7-016F-4042-B104-18382106B5A8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5702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F26CF-3743-CB48-87AB-2A44F808B9FC}" type="slidenum">
              <a:rPr lang="en-TR" smtClean="0"/>
              <a:t>4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697442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A6BF5-03A4-42A4-5D64-FBEA95F34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11B2F8F-773A-3809-86D3-4C4BD48658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F48080E-6D08-6E6C-D5C2-75EED33B51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15480DA-A943-8595-1F58-8F0A793CE0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5D5E7-016F-4042-B104-18382106B5A8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2580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478749-00C3-2071-FBE2-FF2A9B89BE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E50B237-A76F-C261-A4F1-376CEF06E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C1D4B56-3C38-FC31-6D74-D92B8F63E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64F1-353E-4D1A-88EB-519B2A410B7A}" type="datetimeFigureOut">
              <a:rPr lang="pl-PL" smtClean="0"/>
              <a:t>11.06.2026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E7FC82F-E59E-7C8A-E9D7-FA5E818F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CA806DA-3373-3AA9-1045-7C77A32F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5722-A54E-4136-B799-D91281B84A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0257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494AB3-A0D3-E239-7F90-0CB4EAFB4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E558C72-BCCD-4B14-7DFC-B405B10B4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1B52F61-D42D-7AFB-74AD-E5907EFF4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64F1-353E-4D1A-88EB-519B2A410B7A}" type="datetimeFigureOut">
              <a:rPr lang="pl-PL" smtClean="0"/>
              <a:t>11.06.2026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8F0FF3C-C288-0B09-1FC7-1108890A9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DD64CEB-6E4A-A500-2B46-A82F3E47B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5722-A54E-4136-B799-D91281B84A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7040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EF83661-ABED-8DEB-7339-9A8D082A60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D352E81-11B2-A2F3-4497-55EEE1E4A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661753D-307B-6DFE-391A-5B2613297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64F1-353E-4D1A-88EB-519B2A410B7A}" type="datetimeFigureOut">
              <a:rPr lang="pl-PL" smtClean="0"/>
              <a:t>11.06.2026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CA8F7C-1C88-B513-CEDE-009587857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4DD0600-43C9-3EC3-7F0A-964B97077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5722-A54E-4136-B799-D91281B84A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0097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family standing in front of a refrigerator&#10;&#10;Description automatically generated">
            <a:extLst>
              <a:ext uri="{FF2B5EF4-FFF2-40B4-BE49-F238E27FC236}">
                <a16:creationId xmlns:a16="http://schemas.microsoft.com/office/drawing/2014/main" id="{4FEAD3C7-BC52-0E3A-B360-7D8006D234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7D46E47E-4F98-56AE-241E-A7A806B5C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38" y="0"/>
            <a:ext cx="12180725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10C6049-C661-F37A-9FBA-3F56911B6F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4" y="2525500"/>
            <a:ext cx="5027612" cy="1807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000" b="1" i="0">
                <a:solidFill>
                  <a:schemeClr val="bg1"/>
                </a:solidFill>
                <a:latin typeface="Encode Sans" pitchFamily="2" charset="77"/>
              </a:defRPr>
            </a:lvl1pPr>
          </a:lstStyle>
          <a:p>
            <a:pPr lvl="0"/>
            <a:r>
              <a:rPr lang="en-US"/>
              <a:t>Subtitle</a:t>
            </a:r>
            <a:endParaRPr lang="en-TR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590495-928F-ED4E-6C23-DACCB553F8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131" y="6412521"/>
            <a:ext cx="719843" cy="253467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E1E918A-FB4E-297D-F256-FFCAB61F20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52860" y="6288429"/>
            <a:ext cx="2676525" cy="50165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Encode Sans Light" pitchFamily="2" charset="77"/>
              </a:defRPr>
            </a:lvl1pPr>
            <a:lvl2pPr marL="457189" indent="0">
              <a:buNone/>
              <a:defRPr b="0" i="0">
                <a:latin typeface="Encode Sans" pitchFamily="2" charset="77"/>
              </a:defRPr>
            </a:lvl2pPr>
            <a:lvl3pPr marL="914377" indent="0">
              <a:buNone/>
              <a:defRPr b="0" i="0">
                <a:latin typeface="Encode Sans" pitchFamily="2" charset="77"/>
              </a:defRPr>
            </a:lvl3pPr>
            <a:lvl4pPr marL="1371566" indent="0">
              <a:buNone/>
              <a:defRPr b="0" i="0">
                <a:latin typeface="Encode Sans" pitchFamily="2" charset="77"/>
              </a:defRPr>
            </a:lvl4pPr>
            <a:lvl5pPr marL="1828754" indent="0">
              <a:buNone/>
              <a:defRPr b="0" i="0">
                <a:latin typeface="Encode Sans" pitchFamily="2" charset="77"/>
              </a:defRPr>
            </a:lvl5pPr>
          </a:lstStyle>
          <a:p>
            <a:pPr lvl="0"/>
            <a:r>
              <a:rPr lang="en-US"/>
              <a:t>Presentation Headline</a:t>
            </a:r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931644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icture white">
  <p:cSld name="Title picture whi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>
            <a:spLocks noGrp="1"/>
          </p:cNvSpPr>
          <p:nvPr>
            <p:ph type="pic" idx="2"/>
          </p:nvPr>
        </p:nvSpPr>
        <p:spPr>
          <a:xfrm>
            <a:off x="7823900" y="1526250"/>
            <a:ext cx="3820500" cy="3805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515000" y="365125"/>
            <a:ext cx="105156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37B"/>
              </a:buClr>
              <a:buSzPts val="3600"/>
              <a:buNone/>
              <a:defRPr>
                <a:solidFill>
                  <a:srgbClr val="00237B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515000" y="1825625"/>
            <a:ext cx="7238700" cy="3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pic>
        <p:nvPicPr>
          <p:cNvPr id="27" name="Google Shape;27;p3" descr="A black background with blue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27079" t="40931" r="27339" b="42221"/>
          <a:stretch/>
        </p:blipFill>
        <p:spPr>
          <a:xfrm>
            <a:off x="515007" y="5973400"/>
            <a:ext cx="1463869" cy="38265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 txBox="1">
            <a:spLocks noGrp="1"/>
          </p:cNvSpPr>
          <p:nvPr>
            <p:ph type="subTitle" idx="3"/>
          </p:nvPr>
        </p:nvSpPr>
        <p:spPr>
          <a:xfrm>
            <a:off x="515000" y="1088425"/>
            <a:ext cx="7308900" cy="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11645100" y="6356363"/>
            <a:ext cx="40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8029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72F884-B3E1-0326-AFF0-315A2DD7E8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9131" y="6412521"/>
            <a:ext cx="719842" cy="25346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D4D970A-35BD-AEC5-9B9D-CD4094F3D8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3" y="303962"/>
            <a:ext cx="4670425" cy="7127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0" i="0">
                <a:solidFill>
                  <a:srgbClr val="00227C"/>
                </a:solidFill>
                <a:latin typeface="Encode Sans Medium" pitchFamily="2" charset="77"/>
              </a:defRPr>
            </a:lvl1pPr>
            <a:lvl2pPr marL="457200" indent="0">
              <a:buNone/>
              <a:defRPr sz="3200" b="0" i="0">
                <a:solidFill>
                  <a:srgbClr val="002060"/>
                </a:solidFill>
                <a:latin typeface="Encode Sans" pitchFamily="2" charset="77"/>
              </a:defRPr>
            </a:lvl2pPr>
            <a:lvl3pPr marL="914400" indent="0">
              <a:buNone/>
              <a:defRPr sz="2800" b="0" i="0">
                <a:solidFill>
                  <a:srgbClr val="002060"/>
                </a:solidFill>
                <a:latin typeface="Encode Sans" pitchFamily="2" charset="77"/>
              </a:defRPr>
            </a:lvl3pPr>
            <a:lvl4pPr marL="1371600" indent="0">
              <a:buNone/>
              <a:defRPr sz="2400" b="0" i="0">
                <a:solidFill>
                  <a:srgbClr val="002060"/>
                </a:solidFill>
                <a:latin typeface="Encode Sans" pitchFamily="2" charset="77"/>
              </a:defRPr>
            </a:lvl4pPr>
            <a:lvl5pPr marL="1828800" indent="0">
              <a:buNone/>
              <a:defRPr sz="2400" b="0" i="0">
                <a:solidFill>
                  <a:srgbClr val="002060"/>
                </a:solidFill>
                <a:latin typeface="Encode Sans" pitchFamily="2" charset="77"/>
              </a:defRPr>
            </a:lvl5pPr>
          </a:lstStyle>
          <a:p>
            <a:pPr lvl="0"/>
            <a:r>
              <a:rPr lang="en-US"/>
              <a:t>Page Headline</a:t>
            </a:r>
            <a:endParaRPr lang="en-TR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1730D85-E05E-ED05-ED78-F00A075728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7225" y="1795463"/>
            <a:ext cx="2676525" cy="5016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i="0">
                <a:latin typeface="Encode Sans Medium" pitchFamily="2" charset="77"/>
              </a:defRPr>
            </a:lvl1pPr>
            <a:lvl2pPr marL="457200" indent="0">
              <a:buNone/>
              <a:defRPr b="0" i="0">
                <a:latin typeface="Encode Sans" pitchFamily="2" charset="77"/>
              </a:defRPr>
            </a:lvl2pPr>
            <a:lvl3pPr marL="914400" indent="0">
              <a:buNone/>
              <a:defRPr b="0" i="0">
                <a:latin typeface="Encode Sans" pitchFamily="2" charset="77"/>
              </a:defRPr>
            </a:lvl3pPr>
            <a:lvl4pPr marL="1371600" indent="0">
              <a:buNone/>
              <a:defRPr b="0" i="0">
                <a:latin typeface="Encode Sans" pitchFamily="2" charset="77"/>
              </a:defRPr>
            </a:lvl4pPr>
            <a:lvl5pPr marL="1828800" indent="0">
              <a:buNone/>
              <a:defRPr b="0" i="0">
                <a:latin typeface="Encode Sans" pitchFamily="2" charset="77"/>
              </a:defRPr>
            </a:lvl5pPr>
          </a:lstStyle>
          <a:p>
            <a:pPr lvl="0"/>
            <a:r>
              <a:rPr lang="en-US"/>
              <a:t>Subtitle</a:t>
            </a:r>
            <a:endParaRPr lang="en-TR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AC43A7B-5210-70B7-8361-5BE206DFC7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7225" y="2335212"/>
            <a:ext cx="2676525" cy="5016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>
                <a:latin typeface="Encode Sans" pitchFamily="2" charset="77"/>
              </a:defRPr>
            </a:lvl1pPr>
            <a:lvl2pPr marL="457200" indent="0">
              <a:buNone/>
              <a:defRPr b="0" i="0">
                <a:latin typeface="Encode Sans" pitchFamily="2" charset="77"/>
              </a:defRPr>
            </a:lvl2pPr>
            <a:lvl3pPr marL="914400" indent="0">
              <a:buNone/>
              <a:defRPr b="0" i="0">
                <a:latin typeface="Encode Sans" pitchFamily="2" charset="77"/>
              </a:defRPr>
            </a:lvl3pPr>
            <a:lvl4pPr marL="1371600" indent="0">
              <a:buNone/>
              <a:defRPr b="0" i="0">
                <a:latin typeface="Encode Sans" pitchFamily="2" charset="77"/>
              </a:defRPr>
            </a:lvl4pPr>
            <a:lvl5pPr marL="1828800" indent="0">
              <a:buNone/>
              <a:defRPr b="0" i="0">
                <a:latin typeface="Encode Sans" pitchFamily="2" charset="77"/>
              </a:defRPr>
            </a:lvl5pPr>
          </a:lstStyle>
          <a:p>
            <a:pPr lvl="0"/>
            <a:r>
              <a:rPr lang="en-US"/>
              <a:t>Body Text</a:t>
            </a:r>
            <a:endParaRPr lang="en-TR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9B756AF-8A97-82AF-DAFF-8603F8CD2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7225" y="2870471"/>
            <a:ext cx="6289985" cy="165292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>
                <a:latin typeface="Encode Sans" pitchFamily="2" charset="77"/>
              </a:defRPr>
            </a:lvl1pPr>
            <a:lvl2pPr marL="457200" indent="0">
              <a:buNone/>
              <a:defRPr b="0" i="0">
                <a:latin typeface="Encode Sans" pitchFamily="2" charset="77"/>
              </a:defRPr>
            </a:lvl2pPr>
            <a:lvl3pPr marL="914400" indent="0">
              <a:buNone/>
              <a:defRPr b="0" i="0">
                <a:latin typeface="Encode Sans" pitchFamily="2" charset="77"/>
              </a:defRPr>
            </a:lvl3pPr>
            <a:lvl4pPr marL="1371600" indent="0">
              <a:buNone/>
              <a:defRPr b="0" i="0">
                <a:latin typeface="Encode Sans" pitchFamily="2" charset="77"/>
              </a:defRPr>
            </a:lvl4pPr>
            <a:lvl5pPr marL="1828800" indent="0">
              <a:buNone/>
              <a:defRPr b="0" i="0">
                <a:latin typeface="Encode Sans" pitchFamily="2" charset="77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lvl="0"/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BE93882-F618-74D8-81E6-DF79428595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72955" y="1734344"/>
            <a:ext cx="3389312" cy="3389312"/>
          </a:xfrm>
          <a:prstGeom prst="roundRect">
            <a:avLst>
              <a:gd name="adj" fmla="val 7455"/>
            </a:avLst>
          </a:prstGeom>
          <a:solidFill>
            <a:srgbClr val="CDD6E6"/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rgbClr val="00227C"/>
                </a:solidFill>
                <a:latin typeface="Encode Sans Medium" pitchFamily="2" charset="77"/>
              </a:defRPr>
            </a:lvl1pPr>
          </a:lstStyle>
          <a:p>
            <a:r>
              <a:rPr lang="en-US"/>
              <a:t>Graphic/Image Area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100B3FE-124C-BEC4-57B7-3E5116C635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52860" y="6288429"/>
            <a:ext cx="2676525" cy="5016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 b="0" i="0">
                <a:solidFill>
                  <a:srgbClr val="00227C"/>
                </a:solidFill>
                <a:latin typeface="Encode Sans Light" pitchFamily="2" charset="77"/>
              </a:defRPr>
            </a:lvl1pPr>
            <a:lvl2pPr marL="457200" indent="0">
              <a:buNone/>
              <a:defRPr b="0" i="0">
                <a:latin typeface="Encode Sans" pitchFamily="2" charset="77"/>
              </a:defRPr>
            </a:lvl2pPr>
            <a:lvl3pPr marL="914400" indent="0">
              <a:buNone/>
              <a:defRPr b="0" i="0">
                <a:latin typeface="Encode Sans" pitchFamily="2" charset="77"/>
              </a:defRPr>
            </a:lvl3pPr>
            <a:lvl4pPr marL="1371600" indent="0">
              <a:buNone/>
              <a:defRPr b="0" i="0">
                <a:latin typeface="Encode Sans" pitchFamily="2" charset="77"/>
              </a:defRPr>
            </a:lvl4pPr>
            <a:lvl5pPr marL="1828800" indent="0">
              <a:buNone/>
              <a:defRPr b="0" i="0">
                <a:latin typeface="Encode Sans" pitchFamily="2" charset="77"/>
              </a:defRPr>
            </a:lvl5pPr>
          </a:lstStyle>
          <a:p>
            <a:pPr lvl="0"/>
            <a:r>
              <a:rPr lang="en-US"/>
              <a:t>Presentation Headline</a:t>
            </a:r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364795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ontent &amp; Caption Slide with Patter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C1178-37F9-E540-B970-B09BBAD5E2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-3175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&amp; Caption Slide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22DB6-9169-D949-A7A5-9F952ABA6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488BE6EA-F954-894D-BC77-EED821CF8AE6}" type="datetimeFigureOut">
              <a:rPr lang="ro-RO" smtClean="0"/>
              <a:t>11.06.2026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46B91-2033-C74B-8480-B35F87D4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DB310-696E-0543-B4A9-4B9D31C99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7ECD5877-46A5-DC4B-8D34-4880EB97A742}" type="slidenum">
              <a:rPr lang="ro-RO" smtClean="0"/>
              <a:t>‹#›</a:t>
            </a:fld>
            <a:endParaRPr lang="ro-RO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0936B2-DCCB-254E-B97D-F62762EAF8C5}"/>
              </a:ext>
            </a:extLst>
          </p:cNvPr>
          <p:cNvCxnSpPr>
            <a:cxnSpLocks/>
          </p:cNvCxnSpPr>
          <p:nvPr userDrawn="1"/>
        </p:nvCxnSpPr>
        <p:spPr>
          <a:xfrm>
            <a:off x="398663" y="1049518"/>
            <a:ext cx="73512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01827CA-58D9-E948-8BB8-0B5110BC42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340645"/>
            <a:ext cx="10515600" cy="35544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Place any type of content here.</a:t>
            </a:r>
          </a:p>
        </p:txBody>
      </p:sp>
    </p:spTree>
    <p:extLst>
      <p:ext uri="{BB962C8B-B14F-4D97-AF65-F5344CB8AC3E}">
        <p14:creationId xmlns:p14="http://schemas.microsoft.com/office/powerpoint/2010/main" val="813667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FD40E6-3165-A9BC-5A22-27E7878BD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0D89B9-099B-43FF-4748-78FBD46A0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3D7AA09-9575-56C0-7888-E166665D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64F1-353E-4D1A-88EB-519B2A410B7A}" type="datetimeFigureOut">
              <a:rPr lang="pl-PL" smtClean="0"/>
              <a:t>11.06.2026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65897E4-D75C-45CE-D6C6-A306C33AF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596A93D-9243-AACC-3EEB-608CD715B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5722-A54E-4136-B799-D91281B84A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555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57AB47-B252-F061-2EC9-DBD519EA0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81855D-6AA3-D440-99C9-D719ACDCE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CBFC4D8-E569-AF99-0393-DE27DB244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64F1-353E-4D1A-88EB-519B2A410B7A}" type="datetimeFigureOut">
              <a:rPr lang="pl-PL" smtClean="0"/>
              <a:t>11.06.2026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B79452F-3F82-C257-0804-9523F5A8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E55F22B-D80A-43D8-BAE0-F93C1AF8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5722-A54E-4136-B799-D91281B84A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5261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505342-A918-572E-8898-B3BEB7C5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1FCF5E-3788-748D-7E92-99DDDFB7E0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7A2DC1D-E771-7C64-A70C-0A571F8E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B03B81D-A34D-1321-FD4D-103852D91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64F1-353E-4D1A-88EB-519B2A410B7A}" type="datetimeFigureOut">
              <a:rPr lang="pl-PL" smtClean="0"/>
              <a:t>11.06.2026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B652DAA-7097-EC5E-4AA2-AD1C0A2EA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5898FB4-C878-15A8-3D8F-58BBB531D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5722-A54E-4136-B799-D91281B84A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8443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4709C0-DF6D-1B16-9337-92CEB266F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80ED0C6-3007-3684-3D68-85B77FE9E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E9C520C-0DD9-D46F-0DBD-25768ECB9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4F8EBF2-7E29-B610-13F0-674C6A82B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15FB05F-698B-BA0E-1A97-8E56F92C1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4466EC2-2435-8947-7FF9-78514C958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64F1-353E-4D1A-88EB-519B2A410B7A}" type="datetimeFigureOut">
              <a:rPr lang="pl-PL" smtClean="0"/>
              <a:t>11.06.2026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A70C32C-D5CF-F06B-BBF1-2CAFFA29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41C63E2-A817-6682-1C8C-62584A154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5722-A54E-4136-B799-D91281B84A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531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3302BD-7082-F325-EBBA-CFC907DB3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05F7B32-F6E9-F77A-BD0F-A988B5D6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64F1-353E-4D1A-88EB-519B2A410B7A}" type="datetimeFigureOut">
              <a:rPr lang="pl-PL" smtClean="0"/>
              <a:t>11.06.2026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8F4E47B-593D-4C69-9AC2-7739E2564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0BB0CF5-02ED-C424-024D-BC108251F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5722-A54E-4136-B799-D91281B84A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0903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DA39E21-7FCE-3F46-B984-D1EB396C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64F1-353E-4D1A-88EB-519B2A410B7A}" type="datetimeFigureOut">
              <a:rPr lang="pl-PL" smtClean="0"/>
              <a:t>11.06.2026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D57C1B8-EDA0-3109-F427-E159F73AE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70D0A5-C484-8C19-E52B-4AF7AF41F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5722-A54E-4136-B799-D91281B84A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0807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B168D5-2233-498C-09B2-56E73653B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78B9C5-B3C1-E259-1392-79A08E9A9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7E85288-20B5-8CC4-4670-0E14BC9D0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12F81C9-7E28-5A7C-ADBD-2E6838840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64F1-353E-4D1A-88EB-519B2A410B7A}" type="datetimeFigureOut">
              <a:rPr lang="pl-PL" smtClean="0"/>
              <a:t>11.06.2026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76C51B8-43CC-E8D6-1E1C-147A0CFC2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346DC14-B0AA-AAD6-A5BC-B386FDB14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5722-A54E-4136-B799-D91281B84A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2200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244DCB-3FBC-6840-8194-F8A4F32BF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3FECECC-1C52-3112-FD41-FDD7650E68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3D01152-310D-831A-9313-B0EAF19FC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D8986DE-EBDE-AF3D-946A-014C0476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64F1-353E-4D1A-88EB-519B2A410B7A}" type="datetimeFigureOut">
              <a:rPr lang="pl-PL" smtClean="0"/>
              <a:t>11.06.2026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8E90037-1642-B12F-2AB4-4778F4314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8407C27-7F30-06FC-EE29-EFE3BCCA2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5722-A54E-4136-B799-D91281B84A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948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FBD931D-38CC-93DA-44F2-2DB4740CC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852D64-C11F-CE56-8FD2-7DFF2D1FB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A4B3D5-6FF6-7D52-6711-96EBCD1FF5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0864F1-353E-4D1A-88EB-519B2A410B7A}" type="datetimeFigureOut">
              <a:rPr lang="pl-PL" smtClean="0"/>
              <a:t>11.06.2026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E5CF796-DA6C-7D2D-A07B-9B4BD8EA8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CD9D361-8F98-984E-9195-2D47398BC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9C5722-A54E-4136-B799-D91281B84A0F}" type="slidenum">
              <a:rPr lang="pl-PL" smtClean="0"/>
              <a:t>‹#›</a:t>
            </a:fld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8279C50-717B-18B9-0562-DF1E05DF954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063163" y="6642100"/>
            <a:ext cx="20939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l-PL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Sensitivity: Internal / Non-Personal Data</a:t>
            </a:r>
          </a:p>
        </p:txBody>
      </p:sp>
    </p:spTree>
    <p:extLst>
      <p:ext uri="{BB962C8B-B14F-4D97-AF65-F5344CB8AC3E}">
        <p14:creationId xmlns:p14="http://schemas.microsoft.com/office/powerpoint/2010/main" val="342216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83BC1D-D47E-4439-5773-CBDBF12629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632" y="1942093"/>
            <a:ext cx="7044545" cy="2970595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T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800">
                <a:solidFill>
                  <a:srgbClr val="FFFFFF"/>
                </a:solidFill>
                <a:latin typeface="Encode Sans"/>
              </a:rPr>
              <a:t>Linia Phoenix</a:t>
            </a:r>
          </a:p>
          <a:p>
            <a:r>
              <a:rPr lang="pl-PL" sz="4800">
                <a:solidFill>
                  <a:srgbClr val="FFFFFF"/>
                </a:solidFill>
                <a:latin typeface="Encode Sans"/>
              </a:rPr>
              <a:t>Nowa platforma No Frost</a:t>
            </a:r>
          </a:p>
        </p:txBody>
      </p:sp>
    </p:spTree>
    <p:extLst>
      <p:ext uri="{BB962C8B-B14F-4D97-AF65-F5344CB8AC3E}">
        <p14:creationId xmlns:p14="http://schemas.microsoft.com/office/powerpoint/2010/main" val="275381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045D8-3C05-247F-8EFD-7539C61BF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6E3D7D-AEC2-0198-40A7-35A9D4C8A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pl-PL" b="1"/>
              <a:t>Porównanie z konkurencją</a:t>
            </a:r>
            <a:endParaRPr lang="tr-TR" b="1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9F4FCAF4-5E3E-C17B-E5B6-A0E3639EEE8D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975037"/>
          <a:ext cx="10515602" cy="4052515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2627741">
                  <a:extLst>
                    <a:ext uri="{9D8B030D-6E8A-4147-A177-3AD203B41FA5}">
                      <a16:colId xmlns:a16="http://schemas.microsoft.com/office/drawing/2014/main" val="1645184214"/>
                    </a:ext>
                  </a:extLst>
                </a:gridCol>
                <a:gridCol w="1846910">
                  <a:extLst>
                    <a:ext uri="{9D8B030D-6E8A-4147-A177-3AD203B41FA5}">
                      <a16:colId xmlns:a16="http://schemas.microsoft.com/office/drawing/2014/main" val="746519216"/>
                    </a:ext>
                  </a:extLst>
                </a:gridCol>
                <a:gridCol w="2368480">
                  <a:extLst>
                    <a:ext uri="{9D8B030D-6E8A-4147-A177-3AD203B41FA5}">
                      <a16:colId xmlns:a16="http://schemas.microsoft.com/office/drawing/2014/main" val="2369838895"/>
                    </a:ext>
                  </a:extLst>
                </a:gridCol>
                <a:gridCol w="1587651">
                  <a:extLst>
                    <a:ext uri="{9D8B030D-6E8A-4147-A177-3AD203B41FA5}">
                      <a16:colId xmlns:a16="http://schemas.microsoft.com/office/drawing/2014/main" val="790584331"/>
                    </a:ext>
                  </a:extLst>
                </a:gridCol>
                <a:gridCol w="2084820">
                  <a:extLst>
                    <a:ext uri="{9D8B030D-6E8A-4147-A177-3AD203B41FA5}">
                      <a16:colId xmlns:a16="http://schemas.microsoft.com/office/drawing/2014/main" val="2107940622"/>
                    </a:ext>
                  </a:extLst>
                </a:gridCol>
              </a:tblGrid>
              <a:tr h="83744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31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BRAND</a:t>
                      </a:r>
                      <a:endParaRPr lang="pl-PL" sz="31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2981" marR="12200" marT="35137" marB="26353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31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SIERRA</a:t>
                      </a:r>
                      <a:endParaRPr lang="pl-PL" sz="31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2981" marR="12200" marT="35137" marB="26353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31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SAMSUNG</a:t>
                      </a:r>
                      <a:endParaRPr lang="pl-PL" sz="31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2981" marR="12200" marT="35137" marB="26353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31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HAIER</a:t>
                      </a:r>
                      <a:endParaRPr lang="pl-PL" sz="31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2981" marR="12200" marT="35137" marB="26353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31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HISENSE</a:t>
                      </a:r>
                      <a:endParaRPr lang="pl-PL" sz="31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2981" marR="12200" marT="35137" marB="26353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16571"/>
                  </a:ext>
                </a:extLst>
              </a:tr>
              <a:tr h="107169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POJEMNOŚĆ CAŁKOWITA [l]</a:t>
                      </a:r>
                      <a:endParaRPr lang="pl-PL" sz="23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2981" marR="12200" marT="35137" marB="263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300</a:t>
                      </a:r>
                      <a:endParaRPr lang="pl-PL" sz="23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2981" marR="12200" marT="35137" marB="263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298</a:t>
                      </a:r>
                      <a:endParaRPr lang="pl-PL" sz="23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2981" marR="12200" marT="35137" marB="263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284</a:t>
                      </a:r>
                      <a:endParaRPr lang="pl-PL" sz="23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2981" marR="12200" marT="35137" marB="263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284</a:t>
                      </a:r>
                      <a:endParaRPr lang="pl-PL" sz="23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2981" marR="12200" marT="35137" marB="263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649481"/>
                  </a:ext>
                </a:extLst>
              </a:tr>
              <a:tr h="107169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POJEMNOŚĆ CHŁODZIARKI [l]</a:t>
                      </a:r>
                      <a:endParaRPr lang="pl-PL" sz="23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2981" marR="12200" marT="35137" marB="263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224</a:t>
                      </a:r>
                      <a:endParaRPr lang="pl-PL" sz="2300" b="1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2981" marR="12200" marT="35137" marB="263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224</a:t>
                      </a:r>
                      <a:endParaRPr lang="pl-PL" sz="23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2981" marR="12200" marT="35137" marB="263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211</a:t>
                      </a:r>
                      <a:endParaRPr lang="pl-PL" sz="23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2981" marR="12200" marT="35137" marB="263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208</a:t>
                      </a:r>
                      <a:endParaRPr lang="pl-PL" sz="23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2981" marR="12200" marT="35137" marB="263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651008"/>
                  </a:ext>
                </a:extLst>
              </a:tr>
              <a:tr h="107169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POJEMNOŚĆ ZAMRAŻARKI [l]</a:t>
                      </a:r>
                      <a:endParaRPr lang="pl-PL" sz="23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2981" marR="12200" marT="35137" marB="263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76</a:t>
                      </a:r>
                      <a:endParaRPr lang="pl-PL" sz="23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2981" marR="12200" marT="35137" marB="263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74</a:t>
                      </a:r>
                      <a:endParaRPr lang="pl-PL" sz="23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2981" marR="12200" marT="35137" marB="263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73</a:t>
                      </a:r>
                      <a:endParaRPr lang="pl-PL" sz="23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2981" marR="12200" marT="35137" marB="263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23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76</a:t>
                      </a:r>
                      <a:endParaRPr lang="pl-PL" sz="23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2981" marR="12200" marT="35137" marB="2635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232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5615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00BEB-BF36-3925-0248-DD21ED2E8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801D5C3-B21B-8F83-0CE4-32539B07A08A}"/>
              </a:ext>
            </a:extLst>
          </p:cNvPr>
          <p:cNvSpPr txBox="1"/>
          <p:nvPr/>
        </p:nvSpPr>
        <p:spPr>
          <a:xfrm>
            <a:off x="3722283" y="1376688"/>
            <a:ext cx="4569911" cy="3429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Whirlpool</a:t>
            </a:r>
            <a:r>
              <a:rPr kumimoji="0" lang="pl-PL" sz="17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Funkcjonalność AI w każdym modelu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7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ProFresh</a:t>
            </a:r>
            <a:r>
              <a:rPr kumimoji="0" lang="pl-PL" sz="17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szuflada z regulacją wilgotności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7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Atrakcyjniejszy design wnętrza </a:t>
            </a:r>
            <a:r>
              <a:rPr lang="pl-PL" sz="1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ciemne wykończenia (półki, balkoniki, szuflady)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7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Tylna ściana wykonana z metalu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7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Inny design wyświetlacza</a:t>
            </a:r>
            <a:endParaRPr kumimoji="0" lang="pl-PL" sz="1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ytuł 1">
            <a:extLst>
              <a:ext uri="{FF2B5EF4-FFF2-40B4-BE49-F238E27FC236}">
                <a16:creationId xmlns:a16="http://schemas.microsoft.com/office/drawing/2014/main" id="{1720BA27-CD36-B2C6-A0D1-EC5858AE07AE}"/>
              </a:ext>
            </a:extLst>
          </p:cNvPr>
          <p:cNvSpPr txBox="1">
            <a:spLocks/>
          </p:cNvSpPr>
          <p:nvPr/>
        </p:nvSpPr>
        <p:spPr>
          <a:xfrm>
            <a:off x="278222" y="17463"/>
            <a:ext cx="6888122" cy="1212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latin typeface="Encode Sans" panose="020B0604020202020204" charset="-18"/>
                <a:cs typeface="72 Light" panose="020B0303030000000003" pitchFamily="34" charset="0"/>
              </a:rPr>
              <a:t>Whirlpool vs Beko – porównanie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942F1E75-AB65-B1A3-2E78-EDC50918BFB5}"/>
              </a:ext>
            </a:extLst>
          </p:cNvPr>
          <p:cNvSpPr txBox="1">
            <a:spLocks/>
          </p:cNvSpPr>
          <p:nvPr/>
        </p:nvSpPr>
        <p:spPr>
          <a:xfrm>
            <a:off x="411776" y="6257079"/>
            <a:ext cx="2680821" cy="518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>
                <a:latin typeface="Encode Sans" panose="020B0604020202020204" charset="-18"/>
                <a:cs typeface="72 Light" panose="020B0303030000000003" pitchFamily="34" charset="0"/>
              </a:rPr>
              <a:t>Whirlpool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CC22EBF4-4826-1D69-DF38-C5915B62D6D1}"/>
              </a:ext>
            </a:extLst>
          </p:cNvPr>
          <p:cNvSpPr txBox="1">
            <a:spLocks/>
          </p:cNvSpPr>
          <p:nvPr/>
        </p:nvSpPr>
        <p:spPr>
          <a:xfrm>
            <a:off x="8901290" y="6257079"/>
            <a:ext cx="2680821" cy="518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>
                <a:latin typeface="Encode Sans" panose="020B0604020202020204" charset="-18"/>
                <a:cs typeface="72 Light" panose="020B0303030000000003" pitchFamily="34" charset="0"/>
              </a:rPr>
              <a:t>Beko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58FDEDC5-106C-F9BF-5313-1C66EC246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940" y="1210052"/>
            <a:ext cx="2903284" cy="53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EA779CC7-EBB2-5D90-C414-79D115CB0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9" t="4535" r="20812" b="4097"/>
          <a:stretch>
            <a:fillRect/>
          </a:stretch>
        </p:blipFill>
        <p:spPr bwMode="auto">
          <a:xfrm>
            <a:off x="331927" y="1064216"/>
            <a:ext cx="2781584" cy="545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7213073-035D-CA9B-B741-1F53CC63E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9" r="19559" b="93642"/>
          <a:stretch>
            <a:fillRect/>
          </a:stretch>
        </p:blipFill>
        <p:spPr bwMode="auto">
          <a:xfrm>
            <a:off x="3914821" y="4844090"/>
            <a:ext cx="3781379" cy="385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7FF56C27-81E4-5E6C-A671-CE752AEEC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1950" r="27558" b="93175"/>
          <a:stretch>
            <a:fillRect/>
          </a:stretch>
        </p:blipFill>
        <p:spPr bwMode="auto">
          <a:xfrm>
            <a:off x="3984961" y="5481312"/>
            <a:ext cx="3711240" cy="403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Łącznik: zakrzywiony 16">
            <a:extLst>
              <a:ext uri="{FF2B5EF4-FFF2-40B4-BE49-F238E27FC236}">
                <a16:creationId xmlns:a16="http://schemas.microsoft.com/office/drawing/2014/main" id="{9EF521BE-1ECB-560C-E559-74C69EEB656A}"/>
              </a:ext>
            </a:extLst>
          </p:cNvPr>
          <p:cNvCxnSpPr>
            <a:cxnSpLocks/>
          </p:cNvCxnSpPr>
          <p:nvPr/>
        </p:nvCxnSpPr>
        <p:spPr>
          <a:xfrm>
            <a:off x="3252161" y="4484914"/>
            <a:ext cx="568725" cy="487030"/>
          </a:xfrm>
          <a:prstGeom prst="curved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Łącznik: zakrzywiony 20">
            <a:extLst>
              <a:ext uri="{FF2B5EF4-FFF2-40B4-BE49-F238E27FC236}">
                <a16:creationId xmlns:a16="http://schemas.microsoft.com/office/drawing/2014/main" id="{6468DDD6-A17D-A08E-1449-F8C56CD73CBD}"/>
              </a:ext>
            </a:extLst>
          </p:cNvPr>
          <p:cNvCxnSpPr>
            <a:cxnSpLocks/>
          </p:cNvCxnSpPr>
          <p:nvPr/>
        </p:nvCxnSpPr>
        <p:spPr>
          <a:xfrm rot="10800000" flipV="1">
            <a:off x="7922782" y="5075790"/>
            <a:ext cx="644868" cy="607200"/>
          </a:xfrm>
          <a:prstGeom prst="curved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264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a 25">
            <a:extLst>
              <a:ext uri="{FF2B5EF4-FFF2-40B4-BE49-F238E27FC236}">
                <a16:creationId xmlns:a16="http://schemas.microsoft.com/office/drawing/2014/main" id="{0E6A7616-2866-BFF2-259D-7D6AD11D5EE2}"/>
              </a:ext>
            </a:extLst>
          </p:cNvPr>
          <p:cNvGrpSpPr/>
          <p:nvPr/>
        </p:nvGrpSpPr>
        <p:grpSpPr>
          <a:xfrm>
            <a:off x="8882657" y="1803627"/>
            <a:ext cx="2370404" cy="564412"/>
            <a:chOff x="8208097" y="2203977"/>
            <a:chExt cx="2370404" cy="564412"/>
          </a:xfrm>
        </p:grpSpPr>
        <p:sp>
          <p:nvSpPr>
            <p:cNvPr id="7" name="Google Shape;4140;p241">
              <a:extLst>
                <a:ext uri="{FF2B5EF4-FFF2-40B4-BE49-F238E27FC236}">
                  <a16:creationId xmlns:a16="http://schemas.microsoft.com/office/drawing/2014/main" id="{9CB790B5-7984-C8CE-BBC2-628FE254A9E8}"/>
                </a:ext>
              </a:extLst>
            </p:cNvPr>
            <p:cNvSpPr txBox="1"/>
            <p:nvPr/>
          </p:nvSpPr>
          <p:spPr>
            <a:xfrm>
              <a:off x="8208098" y="2203977"/>
              <a:ext cx="2370403" cy="56441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11">
                <a:lnSpc>
                  <a:spcPct val="115000"/>
                </a:lnSpc>
              </a:pPr>
              <a:r>
                <a:rPr lang="pl-PL" sz="1200" b="1" kern="0">
                  <a:solidFill>
                    <a:srgbClr val="0070C0"/>
                  </a:solidFill>
                  <a:ea typeface="Open Sans"/>
                  <a:sym typeface="Open Sans"/>
                </a:rPr>
                <a:t>KLASY ENERGETYCZNE</a:t>
              </a:r>
              <a:endParaRPr lang="en-US" sz="1200" kern="0">
                <a:solidFill>
                  <a:srgbClr val="0070C0"/>
                </a:solidFill>
                <a:ea typeface="Open Sans"/>
              </a:endParaRPr>
            </a:p>
            <a:p>
              <a:pPr defTabSz="914411">
                <a:buSzPts val="1500"/>
              </a:pPr>
              <a:endParaRPr lang="en-US" sz="1200" kern="0">
                <a:ea typeface="Open Sans"/>
                <a:sym typeface="Open Sans"/>
              </a:endParaRPr>
            </a:p>
            <a:p>
              <a:pPr defTabSz="914411">
                <a:buSzPts val="1500"/>
              </a:pPr>
              <a:r>
                <a:rPr lang="pl-PL" sz="1200" b="1" kern="0">
                  <a:ea typeface="Open Sans"/>
                  <a:sym typeface="Open Sans"/>
                </a:rPr>
                <a:t>Szeroki zakres klas energetycznych: A-D</a:t>
              </a:r>
              <a:endParaRPr lang="en-US" sz="1200" b="1" kern="0">
                <a:ea typeface="Open Sans"/>
              </a:endParaRPr>
            </a:p>
          </p:txBody>
        </p:sp>
        <p:cxnSp>
          <p:nvCxnSpPr>
            <p:cNvPr id="8" name="Google Shape;4141;p241">
              <a:extLst>
                <a:ext uri="{FF2B5EF4-FFF2-40B4-BE49-F238E27FC236}">
                  <a16:creationId xmlns:a16="http://schemas.microsoft.com/office/drawing/2014/main" id="{1BE3A335-FD82-7E7C-4361-656FD9B91AF5}"/>
                </a:ext>
              </a:extLst>
            </p:cNvPr>
            <p:cNvCxnSpPr/>
            <p:nvPr/>
          </p:nvCxnSpPr>
          <p:spPr>
            <a:xfrm flipV="1">
              <a:off x="8208097" y="2510873"/>
              <a:ext cx="2176258" cy="4148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83608110-DAF7-DF88-8F7D-B9FB83B5915D}"/>
              </a:ext>
            </a:extLst>
          </p:cNvPr>
          <p:cNvGrpSpPr/>
          <p:nvPr/>
        </p:nvGrpSpPr>
        <p:grpSpPr>
          <a:xfrm>
            <a:off x="151603" y="1685464"/>
            <a:ext cx="3285419" cy="1045683"/>
            <a:chOff x="190628" y="1722706"/>
            <a:chExt cx="3285419" cy="1045683"/>
          </a:xfrm>
        </p:grpSpPr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D8F017C-E568-4F5A-1BE0-7965C5C01708}"/>
                </a:ext>
              </a:extLst>
            </p:cNvPr>
            <p:cNvGrpSpPr/>
            <p:nvPr/>
          </p:nvGrpSpPr>
          <p:grpSpPr>
            <a:xfrm>
              <a:off x="190628" y="1722706"/>
              <a:ext cx="3285419" cy="1045683"/>
              <a:chOff x="190628" y="1722706"/>
              <a:chExt cx="3285419" cy="1045683"/>
            </a:xfrm>
          </p:grpSpPr>
          <p:sp>
            <p:nvSpPr>
              <p:cNvPr id="9" name="Google Shape;4145;p241">
                <a:extLst>
                  <a:ext uri="{FF2B5EF4-FFF2-40B4-BE49-F238E27FC236}">
                    <a16:creationId xmlns:a16="http://schemas.microsoft.com/office/drawing/2014/main" id="{247EB5AF-4B22-D8CE-189A-57A8DA0BAE2D}"/>
                  </a:ext>
                </a:extLst>
              </p:cNvPr>
              <p:cNvSpPr txBox="1"/>
              <p:nvPr/>
            </p:nvSpPr>
            <p:spPr>
              <a:xfrm>
                <a:off x="969962" y="1877278"/>
                <a:ext cx="2506085" cy="4997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4411">
                  <a:lnSpc>
                    <a:spcPct val="115000"/>
                  </a:lnSpc>
                </a:pPr>
                <a:r>
                  <a:rPr lang="pl-PL" sz="1200" b="1" kern="0">
                    <a:solidFill>
                      <a:srgbClr val="0070C0"/>
                    </a:solidFill>
                    <a:ea typeface="Open Sans"/>
                    <a:sym typeface="Open Sans"/>
                  </a:rPr>
                  <a:t>POJEMNOŚĆ</a:t>
                </a:r>
                <a:endParaRPr lang="en-US" sz="1200" kern="0">
                  <a:solidFill>
                    <a:srgbClr val="0070C0"/>
                  </a:solidFill>
                  <a:ea typeface="Open Sans"/>
                  <a:sym typeface="Open Sans"/>
                </a:endParaRPr>
              </a:p>
              <a:p>
                <a:pPr defTabSz="914411">
                  <a:lnSpc>
                    <a:spcPct val="115000"/>
                  </a:lnSpc>
                </a:pPr>
                <a:endParaRPr lang="en-US" sz="1200" kern="0">
                  <a:ea typeface="Open Sans"/>
                  <a:sym typeface="Open Sans"/>
                </a:endParaRPr>
              </a:p>
              <a:p>
                <a:pPr defTabSz="914411">
                  <a:lnSpc>
                    <a:spcPct val="115000"/>
                  </a:lnSpc>
                </a:pPr>
                <a:r>
                  <a:rPr lang="pl-PL" sz="1200" b="1" kern="0">
                    <a:ea typeface="Open Sans"/>
                    <a:sym typeface="Open Sans"/>
                  </a:rPr>
                  <a:t>Jedna z większych pojemności</a:t>
                </a:r>
                <a:br>
                  <a:rPr lang="pl-PL" sz="1200" b="1" kern="0">
                    <a:ea typeface="Open Sans"/>
                    <a:sym typeface="Open Sans"/>
                  </a:rPr>
                </a:br>
                <a:r>
                  <a:rPr lang="pl-PL" sz="1200" b="1" kern="0">
                    <a:ea typeface="Open Sans"/>
                    <a:sym typeface="Open Sans"/>
                  </a:rPr>
                  <a:t>na rynku: </a:t>
                </a:r>
                <a:r>
                  <a:rPr lang="en-US" sz="1200" b="1" kern="0">
                    <a:ea typeface="Open Sans"/>
                    <a:sym typeface="Open Sans"/>
                  </a:rPr>
                  <a:t>415</a:t>
                </a:r>
                <a:r>
                  <a:rPr lang="pl-PL" sz="1200" b="1" kern="0">
                    <a:ea typeface="Open Sans"/>
                    <a:sym typeface="Open Sans"/>
                  </a:rPr>
                  <a:t>l!</a:t>
                </a:r>
              </a:p>
            </p:txBody>
          </p:sp>
          <p:sp>
            <p:nvSpPr>
              <p:cNvPr id="11" name="Rectangle 29">
                <a:extLst>
                  <a:ext uri="{FF2B5EF4-FFF2-40B4-BE49-F238E27FC236}">
                    <a16:creationId xmlns:a16="http://schemas.microsoft.com/office/drawing/2014/main" id="{CA5EE156-890F-1F8D-C7BF-6F729A9087CE}"/>
                  </a:ext>
                </a:extLst>
              </p:cNvPr>
              <p:cNvSpPr/>
              <p:nvPr/>
            </p:nvSpPr>
            <p:spPr>
              <a:xfrm>
                <a:off x="912720" y="1780200"/>
                <a:ext cx="2523348" cy="988189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 defTabSz="914411"/>
                <a:endParaRPr lang="en-US" sz="1200" kern="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4107" name="Picture 11" descr="Winner - Free sports and competition icons">
                <a:extLst>
                  <a:ext uri="{FF2B5EF4-FFF2-40B4-BE49-F238E27FC236}">
                    <a16:creationId xmlns:a16="http://schemas.microsoft.com/office/drawing/2014/main" id="{F7D7F193-D08E-0F70-3B1D-78D928E625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628" y="1722706"/>
                <a:ext cx="738665" cy="7386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0" name="Google Shape;4147;p241">
              <a:extLst>
                <a:ext uri="{FF2B5EF4-FFF2-40B4-BE49-F238E27FC236}">
                  <a16:creationId xmlns:a16="http://schemas.microsoft.com/office/drawing/2014/main" id="{529C61B8-5F46-B62E-8A87-87AD084D1216}"/>
                </a:ext>
              </a:extLst>
            </p:cNvPr>
            <p:cNvCxnSpPr/>
            <p:nvPr/>
          </p:nvCxnSpPr>
          <p:spPr>
            <a:xfrm flipV="1">
              <a:off x="948750" y="2170489"/>
              <a:ext cx="2506777" cy="6183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2725BC00-9631-B5DA-777E-71485071D71E}"/>
              </a:ext>
            </a:extLst>
          </p:cNvPr>
          <p:cNvGrpSpPr/>
          <p:nvPr/>
        </p:nvGrpSpPr>
        <p:grpSpPr>
          <a:xfrm>
            <a:off x="342764" y="3073492"/>
            <a:ext cx="3376819" cy="1469260"/>
            <a:chOff x="475043" y="3928737"/>
            <a:chExt cx="3376819" cy="1469260"/>
          </a:xfrm>
        </p:grpSpPr>
        <p:sp>
          <p:nvSpPr>
            <p:cNvPr id="12" name="Google Shape;4150;p241">
              <a:extLst>
                <a:ext uri="{FF2B5EF4-FFF2-40B4-BE49-F238E27FC236}">
                  <a16:creationId xmlns:a16="http://schemas.microsoft.com/office/drawing/2014/main" id="{FC224C71-2980-20F3-4770-4B746B7D1354}"/>
                </a:ext>
              </a:extLst>
            </p:cNvPr>
            <p:cNvSpPr txBox="1"/>
            <p:nvPr/>
          </p:nvSpPr>
          <p:spPr>
            <a:xfrm>
              <a:off x="594146" y="3928737"/>
              <a:ext cx="3257716" cy="14692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11">
                <a:lnSpc>
                  <a:spcPct val="115000"/>
                </a:lnSpc>
              </a:pPr>
              <a:r>
                <a:rPr lang="pl-PL" sz="1200" b="1" kern="0">
                  <a:solidFill>
                    <a:srgbClr val="0070C0"/>
                  </a:solidFill>
                  <a:ea typeface="Open Sans"/>
                  <a:sym typeface="Open Sans"/>
                </a:rPr>
                <a:t>ZARZĄDZANIE PRZESTRZENIĄ</a:t>
              </a:r>
              <a:endParaRPr lang="en-US" sz="1200" b="1" kern="0">
                <a:solidFill>
                  <a:srgbClr val="0070C0"/>
                </a:solidFill>
                <a:ea typeface="Open Sans"/>
              </a:endParaRPr>
            </a:p>
            <a:p>
              <a:pPr defTabSz="914411">
                <a:lnSpc>
                  <a:spcPct val="115000"/>
                </a:lnSpc>
              </a:pPr>
              <a:endParaRPr lang="en-US" sz="1200" b="1" kern="0">
                <a:ea typeface="Open Sans"/>
                <a:sym typeface="Open Sans"/>
              </a:endParaRPr>
            </a:p>
            <a:p>
              <a:pPr defTabSz="914411">
                <a:lnSpc>
                  <a:spcPct val="115000"/>
                </a:lnSpc>
              </a:pPr>
              <a:r>
                <a:rPr lang="pl-PL" sz="1200" kern="0">
                  <a:ea typeface="Open Sans"/>
                  <a:sym typeface="Open Sans"/>
                </a:rPr>
                <a:t>Inteligentne rozwiązanie do organizacji żywności wewnątrz komory:</a:t>
              </a:r>
              <a:endParaRPr lang="en-US" sz="1200" kern="0">
                <a:ea typeface="Open Sans"/>
              </a:endParaRPr>
            </a:p>
            <a:p>
              <a:pPr marL="457206" indent="-298454" defTabSz="914411">
                <a:lnSpc>
                  <a:spcPct val="115000"/>
                </a:lnSpc>
                <a:buSzPts val="1100"/>
                <a:buFont typeface="Open Sans"/>
                <a:buChar char="-"/>
              </a:pPr>
              <a:r>
                <a:rPr lang="pl-PL" sz="1200" b="1" kern="0">
                  <a:ea typeface="Open Sans"/>
                  <a:sym typeface="Open Sans"/>
                </a:rPr>
                <a:t>Regulowane półki i pojemniki</a:t>
              </a:r>
              <a:br>
                <a:rPr lang="pl-PL" sz="1200" b="1" kern="0">
                  <a:ea typeface="Open Sans"/>
                  <a:sym typeface="Open Sans"/>
                </a:rPr>
              </a:br>
              <a:r>
                <a:rPr lang="pl-PL" sz="1200" b="1" kern="0">
                  <a:ea typeface="Open Sans"/>
                  <a:sym typeface="Open Sans"/>
                </a:rPr>
                <a:t>na drzwiach</a:t>
              </a:r>
              <a:endParaRPr lang="en-US" sz="1200" b="1" kern="0">
                <a:ea typeface="Open Sans"/>
              </a:endParaRPr>
            </a:p>
            <a:p>
              <a:pPr marL="457206" indent="-298454" defTabSz="914411">
                <a:lnSpc>
                  <a:spcPct val="115000"/>
                </a:lnSpc>
                <a:buSzPts val="1100"/>
                <a:buFont typeface="Open Sans"/>
                <a:buChar char="-"/>
              </a:pPr>
              <a:r>
                <a:rPr lang="pl-PL" sz="1200" b="1" kern="0">
                  <a:ea typeface="Open Sans"/>
                  <a:sym typeface="Open Sans"/>
                </a:rPr>
                <a:t>Składana półka na butelki</a:t>
              </a:r>
              <a:endParaRPr lang="en-US" sz="1200" kern="0">
                <a:ea typeface="Open Sans"/>
                <a:sym typeface="Open Sans"/>
              </a:endParaRPr>
            </a:p>
            <a:p>
              <a:pPr marL="457206" indent="-298454" defTabSz="914411">
                <a:lnSpc>
                  <a:spcPct val="115000"/>
                </a:lnSpc>
                <a:buSzPts val="1100"/>
                <a:buFont typeface="Open Sans"/>
                <a:buChar char="-"/>
              </a:pPr>
              <a:r>
                <a:rPr lang="pl-PL" sz="1200" b="1" kern="0">
                  <a:ea typeface="Open Sans"/>
                  <a:sym typeface="Open Sans"/>
                </a:rPr>
                <a:t>Możliwość zamiany zamrażarki</a:t>
              </a:r>
              <a:br>
                <a:rPr lang="pl-PL" sz="1200" b="1" kern="0">
                  <a:ea typeface="Open Sans"/>
                  <a:sym typeface="Open Sans"/>
                </a:rPr>
              </a:br>
              <a:r>
                <a:rPr lang="pl-PL" sz="1200" b="1" kern="0">
                  <a:ea typeface="Open Sans"/>
                  <a:sym typeface="Open Sans"/>
                </a:rPr>
                <a:t>w chłodziarkę</a:t>
              </a:r>
              <a:r>
                <a:rPr lang="en-US" sz="1200" b="1" kern="0">
                  <a:ea typeface="Open Sans"/>
                </a:rPr>
                <a:t> </a:t>
              </a:r>
              <a:r>
                <a:rPr lang="en-US" sz="1200" kern="0">
                  <a:ea typeface="Open Sans"/>
                </a:rPr>
                <a:t>(Multizone)</a:t>
              </a:r>
              <a:endParaRPr lang="en-US" sz="1200" kern="0"/>
            </a:p>
          </p:txBody>
        </p:sp>
        <p:cxnSp>
          <p:nvCxnSpPr>
            <p:cNvPr id="13" name="Google Shape;4151;p241">
              <a:extLst>
                <a:ext uri="{FF2B5EF4-FFF2-40B4-BE49-F238E27FC236}">
                  <a16:creationId xmlns:a16="http://schemas.microsoft.com/office/drawing/2014/main" id="{F43BD534-1362-9569-DAFE-6B9340CCB29D}"/>
                </a:ext>
              </a:extLst>
            </p:cNvPr>
            <p:cNvCxnSpPr/>
            <p:nvPr/>
          </p:nvCxnSpPr>
          <p:spPr>
            <a:xfrm>
              <a:off x="475043" y="4181504"/>
              <a:ext cx="2930494" cy="5945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BA85EC97-74BA-E274-E4B1-74BCA270D070}"/>
              </a:ext>
            </a:extLst>
          </p:cNvPr>
          <p:cNvGrpSpPr/>
          <p:nvPr/>
        </p:nvGrpSpPr>
        <p:grpSpPr>
          <a:xfrm>
            <a:off x="8853262" y="2946633"/>
            <a:ext cx="2358666" cy="499737"/>
            <a:chOff x="8218682" y="3429000"/>
            <a:chExt cx="2358666" cy="499737"/>
          </a:xfrm>
        </p:grpSpPr>
        <p:sp>
          <p:nvSpPr>
            <p:cNvPr id="16" name="Google Shape;4142;p241">
              <a:extLst>
                <a:ext uri="{FF2B5EF4-FFF2-40B4-BE49-F238E27FC236}">
                  <a16:creationId xmlns:a16="http://schemas.microsoft.com/office/drawing/2014/main" id="{377A80D5-C072-A971-DBE6-BBD7D4511112}"/>
                </a:ext>
              </a:extLst>
            </p:cNvPr>
            <p:cNvSpPr txBox="1"/>
            <p:nvPr/>
          </p:nvSpPr>
          <p:spPr>
            <a:xfrm>
              <a:off x="8248077" y="3429000"/>
              <a:ext cx="2329271" cy="499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11">
                <a:lnSpc>
                  <a:spcPct val="115000"/>
                </a:lnSpc>
              </a:pPr>
              <a:r>
                <a:rPr lang="pl-PL" sz="1200" b="1" kern="0">
                  <a:solidFill>
                    <a:srgbClr val="0070C0"/>
                  </a:solidFill>
                  <a:ea typeface="Open Sans"/>
                  <a:sym typeface="Open Sans"/>
                </a:rPr>
                <a:t>SZTUCZNA INTELIGENCJA</a:t>
              </a:r>
              <a:r>
                <a:rPr lang="en-US" sz="1200" b="1" kern="0">
                  <a:solidFill>
                    <a:srgbClr val="0070C0"/>
                  </a:solidFill>
                  <a:ea typeface="Open Sans"/>
                  <a:sym typeface="Open Sans"/>
                </a:rPr>
                <a:t> </a:t>
              </a:r>
              <a:endParaRPr lang="en-US" sz="1200" kern="0">
                <a:solidFill>
                  <a:srgbClr val="0070C0"/>
                </a:solidFill>
                <a:ea typeface="Open Sans"/>
                <a:sym typeface="Open Sans"/>
              </a:endParaRPr>
            </a:p>
            <a:p>
              <a:pPr defTabSz="914411">
                <a:lnSpc>
                  <a:spcPct val="115000"/>
                </a:lnSpc>
              </a:pPr>
              <a:endParaRPr lang="en-US" sz="1200" kern="0">
                <a:ea typeface="Open Sans"/>
                <a:sym typeface="Open Sans"/>
              </a:endParaRPr>
            </a:p>
            <a:p>
              <a:pPr defTabSz="914411">
                <a:lnSpc>
                  <a:spcPct val="115000"/>
                </a:lnSpc>
              </a:pPr>
              <a:r>
                <a:rPr lang="pl-PL" sz="1200" kern="0">
                  <a:ea typeface="Open Sans"/>
                  <a:sym typeface="Open Sans"/>
                </a:rPr>
                <a:t>Aż do 20% oszczędności energii dzięki technologii </a:t>
              </a:r>
              <a:r>
                <a:rPr lang="pl-PL" sz="1200" b="1" kern="0" err="1">
                  <a:ea typeface="Open Sans"/>
                  <a:sym typeface="Open Sans"/>
                </a:rPr>
                <a:t>AdaptCool</a:t>
              </a:r>
              <a:r>
                <a:rPr lang="pl-PL" sz="1200" kern="0">
                  <a:ea typeface="Open Sans"/>
                  <a:sym typeface="Open Sans"/>
                </a:rPr>
                <a:t>.</a:t>
              </a:r>
              <a:endParaRPr lang="en-US" sz="1200" kern="0">
                <a:ea typeface="Open Sans"/>
              </a:endParaRPr>
            </a:p>
          </p:txBody>
        </p:sp>
        <p:cxnSp>
          <p:nvCxnSpPr>
            <p:cNvPr id="17" name="Google Shape;4141;p241">
              <a:extLst>
                <a:ext uri="{FF2B5EF4-FFF2-40B4-BE49-F238E27FC236}">
                  <a16:creationId xmlns:a16="http://schemas.microsoft.com/office/drawing/2014/main" id="{FCA6C59B-8C30-51CE-4B80-89419A5DD1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8682" y="3749856"/>
              <a:ext cx="2176258" cy="4148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Google Shape;4146;p241">
            <a:extLst>
              <a:ext uri="{FF2B5EF4-FFF2-40B4-BE49-F238E27FC236}">
                <a16:creationId xmlns:a16="http://schemas.microsoft.com/office/drawing/2014/main" id="{0570F6F0-A42B-2A2B-2672-3AF255794250}"/>
              </a:ext>
            </a:extLst>
          </p:cNvPr>
          <p:cNvSpPr txBox="1"/>
          <p:nvPr/>
        </p:nvSpPr>
        <p:spPr>
          <a:xfrm>
            <a:off x="8924168" y="4039146"/>
            <a:ext cx="2936288" cy="1112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11"/>
            <a:endParaRPr lang="en-US" sz="1200" b="1" kern="0">
              <a:ea typeface="Open Sans"/>
              <a:sym typeface="Open Sans"/>
            </a:endParaRPr>
          </a:p>
          <a:p>
            <a:pPr defTabSz="914411"/>
            <a:r>
              <a:rPr lang="pl-PL" sz="1200" b="1" kern="0">
                <a:solidFill>
                  <a:srgbClr val="0070C0"/>
                </a:solidFill>
                <a:ea typeface="Open Sans"/>
                <a:sym typeface="Open Sans"/>
              </a:rPr>
              <a:t>TECHNOLOGIE</a:t>
            </a:r>
          </a:p>
          <a:p>
            <a:pPr defTabSz="914411"/>
            <a:r>
              <a:rPr lang="pl-PL" sz="1200" b="1" kern="0">
                <a:solidFill>
                  <a:srgbClr val="0070C0"/>
                </a:solidFill>
                <a:ea typeface="Open Sans"/>
                <a:sym typeface="Open Sans"/>
              </a:rPr>
              <a:t>PRZECHOWYWANIA</a:t>
            </a:r>
            <a:endParaRPr lang="en-US" sz="1200" b="1" kern="0">
              <a:solidFill>
                <a:srgbClr val="0070C0"/>
              </a:solidFill>
              <a:ea typeface="Open Sans"/>
            </a:endParaRPr>
          </a:p>
          <a:p>
            <a:pPr defTabSz="914411"/>
            <a:endParaRPr lang="en-US" sz="1200" kern="0">
              <a:ea typeface="Open Sans"/>
              <a:sym typeface="Open Sans"/>
            </a:endParaRPr>
          </a:p>
          <a:p>
            <a:pPr defTabSz="914411"/>
            <a:r>
              <a:rPr lang="pl-PL" sz="1200" kern="0">
                <a:ea typeface="Open Sans"/>
                <a:sym typeface="Open Sans"/>
              </a:rPr>
              <a:t>Innowacyjne, zaawansowane rozwiązania w zakresie przechowywania,</a:t>
            </a:r>
          </a:p>
          <a:p>
            <a:pPr defTabSz="914411"/>
            <a:r>
              <a:rPr lang="pl-PL" sz="1200" kern="0">
                <a:ea typeface="Open Sans"/>
                <a:sym typeface="Open Sans"/>
              </a:rPr>
              <a:t>takie jak </a:t>
            </a:r>
            <a:r>
              <a:rPr lang="pl-PL" sz="1200" b="1" kern="0" err="1">
                <a:ea typeface="Open Sans"/>
                <a:sym typeface="Open Sans"/>
              </a:rPr>
              <a:t>HarvestFresh</a:t>
            </a:r>
            <a:r>
              <a:rPr lang="pl-PL" sz="1200" b="1" kern="0">
                <a:ea typeface="Open Sans"/>
                <a:sym typeface="Open Sans"/>
              </a:rPr>
              <a:t> i </a:t>
            </a:r>
            <a:r>
              <a:rPr lang="pl-PL" sz="1200" b="1" kern="0" err="1">
                <a:ea typeface="Open Sans"/>
                <a:sym typeface="Open Sans"/>
              </a:rPr>
              <a:t>ProFresh</a:t>
            </a:r>
            <a:br>
              <a:rPr lang="pl-PL" sz="1200" b="1" kern="0">
                <a:ea typeface="Open Sans"/>
                <a:sym typeface="Open Sans"/>
              </a:rPr>
            </a:br>
            <a:r>
              <a:rPr lang="pl-PL" sz="1200" kern="0">
                <a:ea typeface="Open Sans"/>
                <a:sym typeface="Open Sans"/>
              </a:rPr>
              <a:t>do zachowania świeżości i witamin.</a:t>
            </a:r>
            <a:endParaRPr lang="en-US" sz="1200" b="1" kern="0">
              <a:ea typeface="Open Sans"/>
            </a:endParaRPr>
          </a:p>
        </p:txBody>
      </p:sp>
      <p:cxnSp>
        <p:nvCxnSpPr>
          <p:cNvPr id="19" name="Google Shape;4149;p241">
            <a:extLst>
              <a:ext uri="{FF2B5EF4-FFF2-40B4-BE49-F238E27FC236}">
                <a16:creationId xmlns:a16="http://schemas.microsoft.com/office/drawing/2014/main" id="{6D268210-D5C0-5DE5-533F-3BB3A36E35EB}"/>
              </a:ext>
            </a:extLst>
          </p:cNvPr>
          <p:cNvCxnSpPr/>
          <p:nvPr/>
        </p:nvCxnSpPr>
        <p:spPr>
          <a:xfrm>
            <a:off x="8924168" y="4708780"/>
            <a:ext cx="2386912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1D4779FD-113C-56C4-A386-6474D8F018ED}"/>
              </a:ext>
            </a:extLst>
          </p:cNvPr>
          <p:cNvSpPr txBox="1">
            <a:spLocks/>
          </p:cNvSpPr>
          <p:nvPr/>
        </p:nvSpPr>
        <p:spPr>
          <a:xfrm>
            <a:off x="358423" y="136693"/>
            <a:ext cx="10847895" cy="712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228594">
              <a:buClr>
                <a:srgbClr val="00227C"/>
              </a:buClr>
              <a:buSzPts val="3600"/>
              <a:buNone/>
            </a:pPr>
            <a:r>
              <a:rPr lang="pl-PL" sz="3600">
                <a:solidFill>
                  <a:srgbClr val="00227C"/>
                </a:solidFill>
                <a:latin typeface="Encode Sans" panose="020B0604020202020204"/>
                <a:sym typeface="Encode Sans Medium"/>
              </a:rPr>
              <a:t>Combi No Frost - Phoenix</a:t>
            </a:r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id="{098FF455-C8F5-EDA9-15E3-AEFE5456A67F}"/>
              </a:ext>
            </a:extLst>
          </p:cNvPr>
          <p:cNvGrpSpPr/>
          <p:nvPr/>
        </p:nvGrpSpPr>
        <p:grpSpPr>
          <a:xfrm>
            <a:off x="3560089" y="1628052"/>
            <a:ext cx="5071822" cy="3217831"/>
            <a:chOff x="3598393" y="2042613"/>
            <a:chExt cx="5071822" cy="3217831"/>
          </a:xfrm>
        </p:grpSpPr>
        <p:grpSp>
          <p:nvGrpSpPr>
            <p:cNvPr id="14" name="Grupa 13">
              <a:extLst>
                <a:ext uri="{FF2B5EF4-FFF2-40B4-BE49-F238E27FC236}">
                  <a16:creationId xmlns:a16="http://schemas.microsoft.com/office/drawing/2014/main" id="{F7B1F684-0293-E739-FA71-6FBBD8F77167}"/>
                </a:ext>
              </a:extLst>
            </p:cNvPr>
            <p:cNvGrpSpPr/>
            <p:nvPr/>
          </p:nvGrpSpPr>
          <p:grpSpPr>
            <a:xfrm>
              <a:off x="3598393" y="2127146"/>
              <a:ext cx="2458576" cy="3048766"/>
              <a:chOff x="4170465" y="708195"/>
              <a:chExt cx="2458576" cy="3048766"/>
            </a:xfrm>
          </p:grpSpPr>
          <p:pic>
            <p:nvPicPr>
              <p:cNvPr id="5" name="Picture 6">
                <a:extLst>
                  <a:ext uri="{FF2B5EF4-FFF2-40B4-BE49-F238E27FC236}">
                    <a16:creationId xmlns:a16="http://schemas.microsoft.com/office/drawing/2014/main" id="{5F6267A8-0757-AA23-2339-68E5375678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0465" y="720247"/>
                <a:ext cx="872380" cy="29373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8">
                <a:extLst>
                  <a:ext uri="{FF2B5EF4-FFF2-40B4-BE49-F238E27FC236}">
                    <a16:creationId xmlns:a16="http://schemas.microsoft.com/office/drawing/2014/main" id="{3F8EEAA5-295C-864B-B7A5-E48132A7B7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8533" y="708195"/>
                <a:ext cx="1490508" cy="30487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upa 14">
              <a:extLst>
                <a:ext uri="{FF2B5EF4-FFF2-40B4-BE49-F238E27FC236}">
                  <a16:creationId xmlns:a16="http://schemas.microsoft.com/office/drawing/2014/main" id="{552185C2-D80D-13B3-95A0-0F6F0FF2B3AF}"/>
                </a:ext>
              </a:extLst>
            </p:cNvPr>
            <p:cNvGrpSpPr/>
            <p:nvPr/>
          </p:nvGrpSpPr>
          <p:grpSpPr>
            <a:xfrm>
              <a:off x="6151773" y="2042613"/>
              <a:ext cx="2518442" cy="3217831"/>
              <a:chOff x="5161627" y="3678868"/>
              <a:chExt cx="2518442" cy="3217831"/>
            </a:xfrm>
          </p:grpSpPr>
          <p:pic>
            <p:nvPicPr>
              <p:cNvPr id="2" name="Picture 2">
                <a:extLst>
                  <a:ext uri="{FF2B5EF4-FFF2-40B4-BE49-F238E27FC236}">
                    <a16:creationId xmlns:a16="http://schemas.microsoft.com/office/drawing/2014/main" id="{7007A011-25C5-E039-14F3-E8BF9652DD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286" r="32912" b="5745"/>
              <a:stretch>
                <a:fillRect/>
              </a:stretch>
            </p:blipFill>
            <p:spPr bwMode="auto">
              <a:xfrm>
                <a:off x="5161627" y="3678868"/>
                <a:ext cx="996331" cy="3048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B9E496E8-CD95-FDAC-A892-D9408A4552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21" r="14912"/>
              <a:stretch/>
            </p:blipFill>
            <p:spPr bwMode="auto">
              <a:xfrm>
                <a:off x="6157958" y="3689992"/>
                <a:ext cx="1522111" cy="3206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210523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C2A20F5-EB6A-1E8A-01C9-08AE5AFEC7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11897"/>
          <a:stretch/>
        </p:blipFill>
        <p:spPr>
          <a:xfrm>
            <a:off x="4939747" y="1673846"/>
            <a:ext cx="7164416" cy="351030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DB6CFF9-3A50-BD4B-64C9-8C84DF413A8A}"/>
              </a:ext>
            </a:extLst>
          </p:cNvPr>
          <p:cNvSpPr txBox="1"/>
          <p:nvPr/>
        </p:nvSpPr>
        <p:spPr>
          <a:xfrm>
            <a:off x="2651100" y="1258045"/>
            <a:ext cx="159363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>
                <a:latin typeface="Arial" panose="020B0604020202020204" pitchFamily="34" charset="0"/>
                <a:cs typeface="Arial" panose="020B0604020202020204" pitchFamily="34" charset="0"/>
              </a:rPr>
              <a:t>Pojemność XXL</a:t>
            </a:r>
          </a:p>
          <a:p>
            <a:endParaRPr lang="pl-PL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100" err="1">
                <a:latin typeface="Arial" panose="020B0604020202020204" pitchFamily="34" charset="0"/>
                <a:cs typeface="Arial" panose="020B0604020202020204" pitchFamily="34" charset="0"/>
              </a:rPr>
              <a:t>Inoxowa</a:t>
            </a:r>
            <a:r>
              <a:rPr lang="pl-PL" sz="1100">
                <a:latin typeface="Arial" panose="020B0604020202020204" pitchFamily="34" charset="0"/>
                <a:cs typeface="Arial" panose="020B0604020202020204" pitchFamily="34" charset="0"/>
              </a:rPr>
              <a:t> osłona wentylatora</a:t>
            </a:r>
          </a:p>
          <a:p>
            <a:endParaRPr lang="pl-PL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100">
                <a:latin typeface="Arial" panose="020B0604020202020204" pitchFamily="34" charset="0"/>
                <a:cs typeface="Arial" panose="020B0604020202020204" pitchFamily="34" charset="0"/>
              </a:rPr>
              <a:t>Regulowane</a:t>
            </a:r>
          </a:p>
          <a:p>
            <a:r>
              <a:rPr lang="pl-PL" sz="1100">
                <a:latin typeface="Arial" panose="020B0604020202020204" pitchFamily="34" charset="0"/>
                <a:cs typeface="Arial" panose="020B0604020202020204" pitchFamily="34" charset="0"/>
              </a:rPr>
              <a:t>balkoniki</a:t>
            </a:r>
          </a:p>
          <a:p>
            <a:r>
              <a:rPr lang="pl-PL" sz="1100">
                <a:latin typeface="Arial" panose="020B0604020202020204" pitchFamily="34" charset="0"/>
                <a:cs typeface="Arial" panose="020B0604020202020204" pitchFamily="34" charset="0"/>
              </a:rPr>
              <a:t>na drzwiach</a:t>
            </a:r>
          </a:p>
          <a:p>
            <a:endParaRPr lang="pl-PL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100">
                <a:latin typeface="Arial" panose="020B0604020202020204" pitchFamily="34" charset="0"/>
                <a:cs typeface="Arial" panose="020B0604020202020204" pitchFamily="34" charset="0"/>
              </a:rPr>
              <a:t>Nowy design</a:t>
            </a:r>
          </a:p>
          <a:p>
            <a:r>
              <a:rPr lang="pl-PL" sz="1100">
                <a:latin typeface="Arial" panose="020B0604020202020204" pitchFamily="34" charset="0"/>
                <a:cs typeface="Arial" panose="020B0604020202020204" pitchFamily="34" charset="0"/>
              </a:rPr>
              <a:t>szuflady </a:t>
            </a:r>
            <a:r>
              <a:rPr lang="pl-PL" sz="1100" err="1">
                <a:latin typeface="Arial" panose="020B0604020202020204" pitchFamily="34" charset="0"/>
                <a:cs typeface="Arial" panose="020B0604020202020204" pitchFamily="34" charset="0"/>
              </a:rPr>
              <a:t>HarvestFresh</a:t>
            </a:r>
            <a:endParaRPr lang="pl-PL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100">
                <a:latin typeface="Arial" panose="020B0604020202020204" pitchFamily="34" charset="0"/>
                <a:cs typeface="Arial" panose="020B0604020202020204" pitchFamily="34" charset="0"/>
              </a:rPr>
              <a:t>Większa</a:t>
            </a:r>
          </a:p>
          <a:p>
            <a:r>
              <a:rPr lang="pl-PL" sz="1100">
                <a:latin typeface="Arial" panose="020B0604020202020204" pitchFamily="34" charset="0"/>
                <a:cs typeface="Arial" panose="020B0604020202020204" pitchFamily="34" charset="0"/>
              </a:rPr>
              <a:t>pojemność szuflad zamrażarki</a:t>
            </a:r>
          </a:p>
        </p:txBody>
      </p:sp>
      <p:pic>
        <p:nvPicPr>
          <p:cNvPr id="6" name="Picture 1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60125C8-B661-9A00-56EB-5B42A660F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178310"/>
            <a:ext cx="1109936" cy="62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98FD15CC-C89D-7FDE-8756-2A8EEA0208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972800" y="4860235"/>
            <a:ext cx="1109936" cy="268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53F66C9-8B6B-ECA1-037A-EC981BE0D0EE}"/>
              </a:ext>
            </a:extLst>
          </p:cNvPr>
          <p:cNvSpPr txBox="1">
            <a:spLocks/>
          </p:cNvSpPr>
          <p:nvPr/>
        </p:nvSpPr>
        <p:spPr>
          <a:xfrm>
            <a:off x="358423" y="136693"/>
            <a:ext cx="10847895" cy="712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228594">
              <a:buClr>
                <a:srgbClr val="00227C"/>
              </a:buClr>
              <a:buSzPts val="3600"/>
              <a:buNone/>
            </a:pPr>
            <a:r>
              <a:rPr lang="pl-PL" sz="3600">
                <a:solidFill>
                  <a:srgbClr val="00227C"/>
                </a:solidFill>
                <a:latin typeface="Encode Sans" panose="020B0604020202020204"/>
                <a:sym typeface="Encode Sans Medium"/>
              </a:rPr>
              <a:t>Combi No Frost - Phoenix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68C3163-DCB7-39F0-81DA-2B1644BE8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63" y="1218398"/>
            <a:ext cx="2073922" cy="424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9FFE485C-A5A8-995C-B052-7AC48CC0733B}"/>
              </a:ext>
            </a:extLst>
          </p:cNvPr>
          <p:cNvGraphicFramePr>
            <a:graphicFrameLocks noGrp="1"/>
          </p:cNvGraphicFramePr>
          <p:nvPr/>
        </p:nvGraphicFramePr>
        <p:xfrm>
          <a:off x="1709965" y="5684040"/>
          <a:ext cx="9055100" cy="736600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val="3749942785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757936446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505586587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196544372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15984049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989673515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1841947707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BRAND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PHOENIX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HISENSE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SAMSUNG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BOSCH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TCL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74265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POJEMNOŚĆ CAŁKOWITA [l]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059897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POJEMNOŚĆ CHŁODZIARKI [l]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376703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POJEMNOŚĆ ZAMRAŻARKI [l]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pl-PL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610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1679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44A1A5-35D2-B0AD-0C38-DD34BD826876}"/>
              </a:ext>
            </a:extLst>
          </p:cNvPr>
          <p:cNvSpPr/>
          <p:nvPr/>
        </p:nvSpPr>
        <p:spPr>
          <a:xfrm>
            <a:off x="261" y="1"/>
            <a:ext cx="12191739" cy="6850339"/>
          </a:xfrm>
          <a:prstGeom prst="rect">
            <a:avLst/>
          </a:prstGeom>
          <a:solidFill>
            <a:srgbClr val="0022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60AD0D9-8414-F929-A7BD-91F707D47B68}"/>
              </a:ext>
            </a:extLst>
          </p:cNvPr>
          <p:cNvSpPr/>
          <p:nvPr/>
        </p:nvSpPr>
        <p:spPr>
          <a:xfrm>
            <a:off x="2155371" y="4063518"/>
            <a:ext cx="1975125" cy="238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1B2476-D71C-635F-854A-76FC368B4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89121" y="172888"/>
            <a:ext cx="7356566" cy="1764769"/>
          </a:xfrm>
        </p:spPr>
        <p:txBody>
          <a:bodyPr>
            <a:noAutofit/>
          </a:bodyPr>
          <a:lstStyle/>
          <a:p>
            <a:pPr algn="ctr"/>
            <a:r>
              <a:rPr lang="pl-PL" b="1">
                <a:solidFill>
                  <a:schemeClr val="tx2">
                    <a:lumMod val="10000"/>
                    <a:lumOff val="90000"/>
                  </a:schemeClr>
                </a:solidFill>
                <a:latin typeface="Encode Sans" panose="020B0604020202020204"/>
                <a:cs typeface="Arial"/>
              </a:rPr>
              <a:t>Rewolucyjny system chłodzenia, który zapewnia więcej miejsca</a:t>
            </a:r>
            <a:br>
              <a:rPr lang="pl-PL" b="1">
                <a:solidFill>
                  <a:schemeClr val="tx2">
                    <a:lumMod val="10000"/>
                    <a:lumOff val="90000"/>
                  </a:schemeClr>
                </a:solidFill>
                <a:latin typeface="Encode Sans" panose="020B0604020202020204"/>
                <a:cs typeface="Arial"/>
              </a:rPr>
            </a:br>
            <a:r>
              <a:rPr lang="pl-PL" b="1">
                <a:solidFill>
                  <a:schemeClr val="tx2">
                    <a:lumMod val="10000"/>
                    <a:lumOff val="90000"/>
                  </a:schemeClr>
                </a:solidFill>
                <a:latin typeface="Encode Sans" panose="020B0604020202020204"/>
                <a:cs typeface="Arial"/>
              </a:rPr>
              <a:t>na potrzeby konsumentów</a:t>
            </a:r>
            <a:endParaRPr lang="tr-TR" b="1">
              <a:solidFill>
                <a:schemeClr val="tx2">
                  <a:lumMod val="10000"/>
                  <a:lumOff val="9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Picture 2" descr="A refrigerator with open doors&#10;&#10;Description automatically generated">
            <a:extLst>
              <a:ext uri="{FF2B5EF4-FFF2-40B4-BE49-F238E27FC236}">
                <a16:creationId xmlns:a16="http://schemas.microsoft.com/office/drawing/2014/main" id="{BC54347F-757D-DFA1-1052-6A3A8C66F0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843" y="172888"/>
            <a:ext cx="3732189" cy="6677452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1D56358E-3FE1-E98E-0998-A3933FF50AE6}"/>
              </a:ext>
            </a:extLst>
          </p:cNvPr>
          <p:cNvSpPr/>
          <p:nvPr/>
        </p:nvSpPr>
        <p:spPr>
          <a:xfrm rot="18480000">
            <a:off x="1945422" y="794086"/>
            <a:ext cx="576210" cy="329412"/>
          </a:xfrm>
          <a:prstGeom prst="rightArrow">
            <a:avLst/>
          </a:prstGeom>
          <a:solidFill>
            <a:srgbClr val="F6E5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/>
              <a:cs typeface="Arial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63AB0D51-A458-5389-31D3-E7CDDB281B11}"/>
              </a:ext>
            </a:extLst>
          </p:cNvPr>
          <p:cNvSpPr/>
          <p:nvPr/>
        </p:nvSpPr>
        <p:spPr>
          <a:xfrm rot="7200000">
            <a:off x="930078" y="3557887"/>
            <a:ext cx="576210" cy="329412"/>
          </a:xfrm>
          <a:prstGeom prst="rightArrow">
            <a:avLst/>
          </a:prstGeom>
          <a:solidFill>
            <a:srgbClr val="F6E5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/>
              <a:cs typeface="Arial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A0A6EC3B-5CA8-CCE6-526E-77D1995ED02B}"/>
              </a:ext>
            </a:extLst>
          </p:cNvPr>
          <p:cNvSpPr/>
          <p:nvPr/>
        </p:nvSpPr>
        <p:spPr>
          <a:xfrm rot="14160000">
            <a:off x="889804" y="794086"/>
            <a:ext cx="576210" cy="329412"/>
          </a:xfrm>
          <a:prstGeom prst="rightArrow">
            <a:avLst/>
          </a:prstGeom>
          <a:solidFill>
            <a:srgbClr val="F6E5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/>
              <a:cs typeface="Arial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A91E99BC-145D-8D9A-A296-5F126FAA0A5A}"/>
              </a:ext>
            </a:extLst>
          </p:cNvPr>
          <p:cNvSpPr/>
          <p:nvPr/>
        </p:nvSpPr>
        <p:spPr>
          <a:xfrm rot="3420000">
            <a:off x="1956906" y="3567481"/>
            <a:ext cx="576210" cy="329412"/>
          </a:xfrm>
          <a:prstGeom prst="rightArrow">
            <a:avLst/>
          </a:prstGeom>
          <a:solidFill>
            <a:srgbClr val="F6E5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/>
              <a:cs typeface="Arial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21B29EBF-F96C-23FA-B7D7-3AC5802137B6}"/>
              </a:ext>
            </a:extLst>
          </p:cNvPr>
          <p:cNvSpPr/>
          <p:nvPr/>
        </p:nvSpPr>
        <p:spPr>
          <a:xfrm rot="18480000">
            <a:off x="2014486" y="4498346"/>
            <a:ext cx="576210" cy="329412"/>
          </a:xfrm>
          <a:prstGeom prst="rightArrow">
            <a:avLst/>
          </a:prstGeom>
          <a:solidFill>
            <a:srgbClr val="F6E5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/>
              <a:cs typeface="Arial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C95786F9-D29E-A273-2DF5-26F37FCD3D39}"/>
              </a:ext>
            </a:extLst>
          </p:cNvPr>
          <p:cNvSpPr/>
          <p:nvPr/>
        </p:nvSpPr>
        <p:spPr>
          <a:xfrm rot="14160000">
            <a:off x="958868" y="4498346"/>
            <a:ext cx="576210" cy="329412"/>
          </a:xfrm>
          <a:prstGeom prst="rightArrow">
            <a:avLst/>
          </a:prstGeom>
          <a:solidFill>
            <a:srgbClr val="F6E5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/>
              <a:cs typeface="Arial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BC318199-F71B-18BA-B294-853C4404CC1D}"/>
              </a:ext>
            </a:extLst>
          </p:cNvPr>
          <p:cNvSpPr/>
          <p:nvPr/>
        </p:nvSpPr>
        <p:spPr>
          <a:xfrm rot="7200000">
            <a:off x="997253" y="5765088"/>
            <a:ext cx="576210" cy="329412"/>
          </a:xfrm>
          <a:prstGeom prst="rightArrow">
            <a:avLst/>
          </a:prstGeom>
          <a:solidFill>
            <a:srgbClr val="F6E5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/>
              <a:cs typeface="Arial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7A51C85B-4C3D-BC46-B355-44412B8E2FA8}"/>
              </a:ext>
            </a:extLst>
          </p:cNvPr>
          <p:cNvSpPr/>
          <p:nvPr/>
        </p:nvSpPr>
        <p:spPr>
          <a:xfrm rot="3420000">
            <a:off x="2024081" y="5774683"/>
            <a:ext cx="576210" cy="329412"/>
          </a:xfrm>
          <a:prstGeom prst="rightArrow">
            <a:avLst/>
          </a:prstGeom>
          <a:solidFill>
            <a:srgbClr val="F6E5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/>
              <a:cs typeface="Arial"/>
            </a:endParaRP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471619C8-EE5A-8B1D-9103-FDE26D730556}"/>
              </a:ext>
            </a:extLst>
          </p:cNvPr>
          <p:cNvSpPr txBox="1">
            <a:spLocks/>
          </p:cNvSpPr>
          <p:nvPr/>
        </p:nvSpPr>
        <p:spPr>
          <a:xfrm>
            <a:off x="5435600" y="3433734"/>
            <a:ext cx="6310086" cy="1820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00227C"/>
                </a:solidFill>
                <a:latin typeface="Encode Sans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b="0" i="0" kern="1200">
                <a:solidFill>
                  <a:srgbClr val="002060"/>
                </a:solidFill>
                <a:latin typeface="Encode Sans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b="0" i="0" kern="1200">
                <a:solidFill>
                  <a:srgbClr val="002060"/>
                </a:solidFill>
                <a:latin typeface="Encode Sans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002060"/>
                </a:solidFill>
                <a:latin typeface="Encode Sans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002060"/>
                </a:solidFill>
                <a:latin typeface="Encode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>
                <a:solidFill>
                  <a:srgbClr val="FFFFFF"/>
                </a:solidFill>
                <a:latin typeface="Arial"/>
                <a:cs typeface="Arial"/>
              </a:rPr>
              <a:t>Zminimalizowana grubość ścianek lodówki i zamrażarki oraz zmaksymalizowana przestrzeń w obu komorach.</a:t>
            </a:r>
          </a:p>
          <a:p>
            <a:r>
              <a:rPr lang="pl-PL" sz="2000">
                <a:solidFill>
                  <a:srgbClr val="FFFFFF"/>
                </a:solidFill>
                <a:latin typeface="Arial"/>
                <a:cs typeface="Arial"/>
              </a:rPr>
              <a:t>Dzięki systemowi chłodzenia nowej generacji z nowym wentylatorem centralnym</a:t>
            </a:r>
            <a:br>
              <a:rPr lang="pl-PL" sz="20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pl-PL" sz="2000">
                <a:solidFill>
                  <a:srgbClr val="FFFFFF"/>
                </a:solidFill>
                <a:latin typeface="Arial"/>
                <a:cs typeface="Arial"/>
              </a:rPr>
              <a:t>i optymalnie rozmieszczonymi</a:t>
            </a:r>
            <a:br>
              <a:rPr lang="pl-PL" sz="20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pl-PL" sz="2000">
                <a:solidFill>
                  <a:srgbClr val="FFFFFF"/>
                </a:solidFill>
                <a:latin typeface="Arial"/>
                <a:cs typeface="Arial"/>
              </a:rPr>
              <a:t>otworami wentylacyjnymi, który: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>
                <a:solidFill>
                  <a:srgbClr val="FFFFFF"/>
                </a:solidFill>
                <a:latin typeface="Arial"/>
                <a:cs typeface="Arial"/>
              </a:rPr>
              <a:t>chłodzi komorę stałym strumieniem powietrza o niskiej prędkości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>
                <a:solidFill>
                  <a:srgbClr val="FFFFFF"/>
                </a:solidFill>
                <a:latin typeface="Arial"/>
                <a:cs typeface="Arial"/>
              </a:rPr>
              <a:t>zapobiega nieefektywnemu</a:t>
            </a:r>
            <a:br>
              <a:rPr lang="pl-PL" sz="200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pl-PL" sz="2000">
                <a:solidFill>
                  <a:srgbClr val="FFFFFF"/>
                </a:solidFill>
                <a:latin typeface="Arial"/>
                <a:cs typeface="Arial"/>
              </a:rPr>
              <a:t>rozpraszaniu zimna</a:t>
            </a:r>
            <a:endParaRPr lang="tr-TR" sz="20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89B162-2437-AF23-95CE-D544DC471F7A}"/>
              </a:ext>
            </a:extLst>
          </p:cNvPr>
          <p:cNvSpPr/>
          <p:nvPr/>
        </p:nvSpPr>
        <p:spPr>
          <a:xfrm>
            <a:off x="641051" y="2058236"/>
            <a:ext cx="595308" cy="412562"/>
          </a:xfrm>
          <a:prstGeom prst="ellipse">
            <a:avLst/>
          </a:prstGeom>
          <a:solidFill>
            <a:srgbClr val="00EE00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b="1">
                <a:solidFill>
                  <a:schemeClr val="bg1"/>
                </a:solidFill>
              </a:rPr>
              <a:t>-23%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592B504-E6D7-8009-4036-86E1389529D9}"/>
              </a:ext>
            </a:extLst>
          </p:cNvPr>
          <p:cNvCxnSpPr>
            <a:cxnSpLocks/>
          </p:cNvCxnSpPr>
          <p:nvPr/>
        </p:nvCxnSpPr>
        <p:spPr>
          <a:xfrm>
            <a:off x="663372" y="2595507"/>
            <a:ext cx="595308" cy="0"/>
          </a:xfrm>
          <a:prstGeom prst="straightConnector1">
            <a:avLst/>
          </a:prstGeom>
          <a:ln w="57150">
            <a:solidFill>
              <a:srgbClr val="00EE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4B9692C5-4968-F14F-6ECB-6E0EC8B81BA4}"/>
              </a:ext>
            </a:extLst>
          </p:cNvPr>
          <p:cNvSpPr/>
          <p:nvPr/>
        </p:nvSpPr>
        <p:spPr>
          <a:xfrm>
            <a:off x="682101" y="4960611"/>
            <a:ext cx="595308" cy="412562"/>
          </a:xfrm>
          <a:prstGeom prst="ellipse">
            <a:avLst/>
          </a:prstGeom>
          <a:solidFill>
            <a:srgbClr val="00EE00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400" b="1">
                <a:solidFill>
                  <a:schemeClr val="bg1"/>
                </a:solidFill>
              </a:rPr>
              <a:t>-20%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3DC8A52-4AD5-F78A-C6CA-5C8D65598EE1}"/>
              </a:ext>
            </a:extLst>
          </p:cNvPr>
          <p:cNvCxnSpPr>
            <a:cxnSpLocks/>
          </p:cNvCxnSpPr>
          <p:nvPr/>
        </p:nvCxnSpPr>
        <p:spPr>
          <a:xfrm>
            <a:off x="704422" y="5497882"/>
            <a:ext cx="595308" cy="0"/>
          </a:xfrm>
          <a:prstGeom prst="straightConnector1">
            <a:avLst/>
          </a:prstGeom>
          <a:ln w="57150">
            <a:solidFill>
              <a:srgbClr val="00EE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578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1D5746-3BD4-4EB1-84C5-D176B17A9C06}"/>
              </a:ext>
            </a:extLst>
          </p:cNvPr>
          <p:cNvSpPr/>
          <p:nvPr/>
        </p:nvSpPr>
        <p:spPr>
          <a:xfrm>
            <a:off x="0" y="-8610"/>
            <a:ext cx="12192000" cy="6875221"/>
          </a:xfrm>
          <a:prstGeom prst="rect">
            <a:avLst/>
          </a:prstGeom>
          <a:solidFill>
            <a:srgbClr val="000000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/>
              <a:cs typeface="Arial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3CB7AB-FEA7-DCF9-0D74-E6BBBCE93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919" y="77060"/>
            <a:ext cx="11230161" cy="1291711"/>
          </a:xfrm>
        </p:spPr>
        <p:txBody>
          <a:bodyPr>
            <a:normAutofit/>
          </a:bodyPr>
          <a:lstStyle/>
          <a:p>
            <a:r>
              <a:rPr lang="it-IT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Monitorowanie wydajności i bezpieczeństwa</a:t>
            </a:r>
            <a:endParaRPr lang="pl-PL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wykorzystaniem AI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DB1CB5A-E34E-8F89-B054-C47DB776F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619" y="1466328"/>
            <a:ext cx="8080744" cy="1037523"/>
          </a:xfrm>
          <a:prstGeom prst="roundRect">
            <a:avLst>
              <a:gd name="adj" fmla="val 12839"/>
            </a:avLst>
          </a:prstGeom>
          <a:solidFill>
            <a:srgbClr val="000000">
              <a:alpha val="4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algn="t" rotWithShape="0">
              <a:prstClr val="black">
                <a:alpha val="27000"/>
              </a:prstClr>
            </a:outerShdw>
          </a:effectLst>
        </p:spPr>
        <p:txBody>
          <a:bodyPr lIns="80841" tIns="40420" rIns="80841" bIns="40420" anchor="ctr"/>
          <a:lstStyle/>
          <a:p>
            <a:pPr algn="ctr" defTabSz="900104">
              <a:defRPr/>
            </a:pPr>
            <a:r>
              <a:rPr lang="pl-PL" sz="20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Monitorowanie zużycia energii i ostrzeganie o odcięciu zasilania</a:t>
            </a:r>
            <a:endParaRPr lang="en-US" sz="2000">
              <a:solidFill>
                <a:schemeClr val="bg1"/>
              </a:solidFill>
              <a:latin typeface="Arial"/>
              <a:cs typeface="Arial"/>
            </a:endParaRPr>
          </a:p>
          <a:p>
            <a:pPr algn="ctr" defTabSz="900104">
              <a:defRPr/>
            </a:pPr>
            <a:r>
              <a:rPr lang="pl-PL" sz="1600">
                <a:solidFill>
                  <a:schemeClr val="bg1"/>
                </a:solidFill>
                <a:latin typeface="Arial"/>
                <a:ea typeface="+mn-lt"/>
                <a:cs typeface="Arial"/>
              </a:rPr>
              <a:t>Monitoruj zużycie energii, oblicz ślad węglowy i koszty energii elektrycznej.</a:t>
            </a:r>
            <a:br>
              <a:rPr lang="pl-PL" sz="1600">
                <a:solidFill>
                  <a:schemeClr val="bg1"/>
                </a:solidFill>
                <a:latin typeface="Arial"/>
                <a:ea typeface="+mn-lt"/>
                <a:cs typeface="Arial"/>
              </a:rPr>
            </a:br>
            <a:r>
              <a:rPr lang="pl-PL" sz="1600">
                <a:solidFill>
                  <a:schemeClr val="bg1"/>
                </a:solidFill>
                <a:latin typeface="Arial"/>
                <a:ea typeface="+mn-lt"/>
                <a:cs typeface="Arial"/>
              </a:rPr>
              <a:t>W przypadku awarii zasilania </a:t>
            </a:r>
            <a:r>
              <a:rPr lang="pl-PL" sz="1600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HomeWhiz</a:t>
            </a:r>
            <a:r>
              <a:rPr lang="pl-PL" sz="1600">
                <a:solidFill>
                  <a:schemeClr val="bg1"/>
                </a:solidFill>
                <a:latin typeface="Arial"/>
                <a:ea typeface="+mn-lt"/>
                <a:cs typeface="Arial"/>
              </a:rPr>
              <a:t> wysyła powiadomienie do konsumenta.</a:t>
            </a:r>
            <a:endParaRPr lang="tr-TR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4" descr="270531 EI ">
            <a:extLst>
              <a:ext uri="{FF2B5EF4-FFF2-40B4-BE49-F238E27FC236}">
                <a16:creationId xmlns:a16="http://schemas.microsoft.com/office/drawing/2014/main" id="{95FE235A-BC02-86C5-D74D-9C0F3CCB5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658" y="3526098"/>
            <a:ext cx="9376" cy="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8">
            <a:extLst>
              <a:ext uri="{FF2B5EF4-FFF2-40B4-BE49-F238E27FC236}">
                <a16:creationId xmlns:a16="http://schemas.microsoft.com/office/drawing/2014/main" id="{F4BA4727-22DB-4784-C55D-BE21B736C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619" y="2676250"/>
            <a:ext cx="8080744" cy="1596174"/>
          </a:xfrm>
          <a:prstGeom prst="roundRect">
            <a:avLst>
              <a:gd name="adj" fmla="val 12839"/>
            </a:avLst>
          </a:prstGeom>
          <a:solidFill>
            <a:srgbClr val="000000">
              <a:alpha val="4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algn="t" rotWithShape="0">
              <a:prstClr val="black">
                <a:alpha val="27000"/>
              </a:prstClr>
            </a:outerShdw>
          </a:effectLst>
        </p:spPr>
        <p:txBody>
          <a:bodyPr lIns="80841" tIns="40420" rIns="80841" bIns="40420" anchor="ctr"/>
          <a:lstStyle/>
          <a:p>
            <a:pPr algn="ctr" defTabSz="900104">
              <a:defRPr/>
            </a:pPr>
            <a:r>
              <a:rPr lang="pl-PL" sz="20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lt"/>
                <a:cs typeface="Arial"/>
              </a:rPr>
              <a:t>Ostrzeżenie o otwartych drzwiach i wysokiej temperaturze</a:t>
            </a:r>
            <a:endParaRPr lang="en-US" sz="200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pl-PL" sz="1600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HomeWhiz</a:t>
            </a:r>
            <a:r>
              <a:rPr lang="pl-PL" sz="1600">
                <a:solidFill>
                  <a:schemeClr val="bg1"/>
                </a:solidFill>
                <a:latin typeface="Arial"/>
                <a:ea typeface="+mn-lt"/>
                <a:cs typeface="Arial"/>
              </a:rPr>
              <a:t> powiadamia konsumenta, gdy drzwi lodówki pozostają otwarte,</a:t>
            </a:r>
            <a:br>
              <a:rPr lang="pl-PL" sz="1600">
                <a:solidFill>
                  <a:schemeClr val="bg1"/>
                </a:solidFill>
                <a:latin typeface="Arial"/>
                <a:ea typeface="+mn-lt"/>
                <a:cs typeface="Arial"/>
              </a:rPr>
            </a:br>
            <a:r>
              <a:rPr lang="pl-PL" sz="1600">
                <a:solidFill>
                  <a:schemeClr val="bg1"/>
                </a:solidFill>
                <a:latin typeface="Arial"/>
                <a:ea typeface="+mn-lt"/>
                <a:cs typeface="Arial"/>
              </a:rPr>
              <a:t>aby uniknąć marnowania energii i zachować bezpieczeństwo żywności. Powiadomienie jest wysyłane również w przypadku nieoczekiwanego wzrostu temperatury, aby konsument mógł szybko zareagować i uniknąć zepsucia żywności.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68476403-5A1F-48FF-68CF-03C73D2AD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619" y="4369981"/>
            <a:ext cx="8080744" cy="1037522"/>
          </a:xfrm>
          <a:prstGeom prst="roundRect">
            <a:avLst>
              <a:gd name="adj" fmla="val 12839"/>
            </a:avLst>
          </a:prstGeom>
          <a:solidFill>
            <a:srgbClr val="000000">
              <a:alpha val="4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algn="t" rotWithShape="0">
              <a:prstClr val="black">
                <a:alpha val="27000"/>
              </a:prstClr>
            </a:outerShdw>
          </a:effectLst>
        </p:spPr>
        <p:txBody>
          <a:bodyPr lIns="80841" tIns="40420" rIns="80841" bIns="40420" anchor="ctr"/>
          <a:lstStyle/>
          <a:p>
            <a:pPr algn="ctr" defTabSz="900104">
              <a:defRPr/>
            </a:pPr>
            <a:r>
              <a:rPr lang="it-IT" sz="20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lt"/>
                <a:cs typeface="+mn-lt"/>
              </a:rPr>
              <a:t>CoolAdapt</a:t>
            </a:r>
            <a:endParaRPr lang="en-US" sz="2000" b="1">
              <a:solidFill>
                <a:schemeClr val="accent6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pl-PL" sz="1600">
                <a:solidFill>
                  <a:schemeClr val="bg1"/>
                </a:solidFill>
                <a:latin typeface="Arial"/>
                <a:ea typeface="+mn-lt"/>
                <a:cs typeface="+mn-lt"/>
              </a:rPr>
              <a:t>Adaptacyjne chłodzenie zarządza prędkością wentylatora, cyklem rozmrażania</a:t>
            </a:r>
            <a:br>
              <a:rPr lang="pl-PL" sz="1600">
                <a:solidFill>
                  <a:schemeClr val="bg1"/>
                </a:solidFill>
                <a:latin typeface="Arial"/>
                <a:ea typeface="+mn-lt"/>
                <a:cs typeface="+mn-lt"/>
              </a:rPr>
            </a:br>
            <a:r>
              <a:rPr lang="pl-PL" sz="1600">
                <a:solidFill>
                  <a:schemeClr val="bg1"/>
                </a:solidFill>
                <a:latin typeface="Arial"/>
                <a:ea typeface="+mn-lt"/>
                <a:cs typeface="+mn-lt"/>
              </a:rPr>
              <a:t>i algorytmem chłodzenia zgodnie z nawykami użytkowania, zapewniając</a:t>
            </a:r>
            <a:br>
              <a:rPr lang="pl-PL" sz="1600">
                <a:solidFill>
                  <a:schemeClr val="bg1"/>
                </a:solidFill>
                <a:latin typeface="Arial"/>
                <a:ea typeface="+mn-lt"/>
                <a:cs typeface="+mn-lt"/>
              </a:rPr>
            </a:br>
            <a:r>
              <a:rPr lang="pl-PL" sz="1600">
                <a:solidFill>
                  <a:schemeClr val="bg1"/>
                </a:solidFill>
                <a:latin typeface="Arial"/>
                <a:ea typeface="+mn-lt"/>
                <a:cs typeface="+mn-lt"/>
              </a:rPr>
              <a:t>oszczędności do 20%.</a:t>
            </a:r>
            <a:endParaRPr lang="en-US" sz="1600" b="1">
              <a:solidFill>
                <a:schemeClr val="bg1"/>
              </a:solidFill>
              <a:latin typeface="Arial"/>
            </a:endParaRPr>
          </a:p>
        </p:txBody>
      </p:sp>
      <p:pic>
        <p:nvPicPr>
          <p:cNvPr id="5" name="Picture 4" descr="A screen shot of a device&#10;&#10;AI-generated content may be incorrect.">
            <a:extLst>
              <a:ext uri="{FF2B5EF4-FFF2-40B4-BE49-F238E27FC236}">
                <a16:creationId xmlns:a16="http://schemas.microsoft.com/office/drawing/2014/main" id="{F0DA1ABC-733A-6A4C-4DAD-5EB8E722B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68" y="1429262"/>
            <a:ext cx="2443081" cy="5039208"/>
          </a:xfrm>
          <a:prstGeom prst="rect">
            <a:avLst/>
          </a:prstGeom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26384D83-0847-5307-2A77-42B6EFC04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618" y="5491895"/>
            <a:ext cx="8080744" cy="1037522"/>
          </a:xfrm>
          <a:prstGeom prst="roundRect">
            <a:avLst>
              <a:gd name="adj" fmla="val 12839"/>
            </a:avLst>
          </a:prstGeom>
          <a:solidFill>
            <a:srgbClr val="000000">
              <a:alpha val="4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algn="t" rotWithShape="0">
              <a:prstClr val="black">
                <a:alpha val="27000"/>
              </a:prstClr>
            </a:outerShdw>
          </a:effectLst>
        </p:spPr>
        <p:txBody>
          <a:bodyPr lIns="80841" tIns="40420" rIns="80841" bIns="40420" anchor="ctr"/>
          <a:lstStyle/>
          <a:p>
            <a:pPr algn="ctr" defTabSz="900104">
              <a:defRPr/>
            </a:pPr>
            <a:r>
              <a:rPr lang="it-IT" sz="20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/>
                <a:ea typeface="+mn-lt"/>
                <a:cs typeface="+mn-lt"/>
              </a:rPr>
              <a:t>Zdalna aktualizacja oprogramowania</a:t>
            </a:r>
            <a:endParaRPr lang="en-US" sz="200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pl-PL" sz="1600">
                <a:solidFill>
                  <a:schemeClr val="bg1"/>
                </a:solidFill>
                <a:ea typeface="+mn-lt"/>
                <a:cs typeface="+mn-lt"/>
              </a:rPr>
              <a:t>Błędy oprogramowania w produktach można naprawić przed zgłoszeniem reklamacji</a:t>
            </a:r>
            <a:br>
              <a:rPr lang="pl-PL" sz="160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pl-PL" sz="1600">
                <a:solidFill>
                  <a:schemeClr val="bg1"/>
                </a:solidFill>
                <a:ea typeface="+mn-lt"/>
                <a:cs typeface="+mn-lt"/>
              </a:rPr>
              <a:t>przez klienta. Nowe funkcje można dodawać zdalnie.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0B69323-6934-4157-BDB6-8A1DECCB0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658" y="655976"/>
            <a:ext cx="2690417" cy="68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49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EBE91-A5DD-4FB3-6A1D-8702D217D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F0CAE06-F609-1E8B-C395-F18E1BFE9456}"/>
              </a:ext>
            </a:extLst>
          </p:cNvPr>
          <p:cNvSpPr txBox="1"/>
          <p:nvPr/>
        </p:nvSpPr>
        <p:spPr>
          <a:xfrm>
            <a:off x="4119696" y="1230086"/>
            <a:ext cx="4116529" cy="4376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Większa szuflada </a:t>
            </a:r>
            <a:r>
              <a:rPr kumimoji="0" lang="pl-PL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Harvest</a:t>
            </a:r>
            <a:r>
              <a:rPr lang="pl-PL" sz="16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Fresh</a:t>
            </a:r>
            <a:r>
              <a:rPr lang="pl-PL" sz="1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br>
              <a:rPr lang="pl-PL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aż o</a:t>
            </a:r>
            <a:r>
              <a:rPr lang="pl-PL" sz="1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65% większa pojemność </a:t>
            </a:r>
            <a:r>
              <a:rPr lang="pl-PL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(22l</a:t>
            </a:r>
            <a:br>
              <a:rPr lang="pl-PL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 37l), co pozwala na wygodne przechowywanie większej ilości świeżych produktów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sz="1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Regulowane balkoniki na drzwiach </a:t>
            </a: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– większa elastyczność organizacji przestrzeni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-PL" sz="1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Nowe położenie wentylatora </a:t>
            </a: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– zapewnia </a:t>
            </a:r>
            <a: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lepszą cyrkulację powietrza</a:t>
            </a:r>
            <a:br>
              <a:rPr kumimoji="0" lang="pl-P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 bardziej równomierne chłodzenie wewnątrz urządzenia</a:t>
            </a:r>
          </a:p>
        </p:txBody>
      </p:sp>
      <p:sp>
        <p:nvSpPr>
          <p:cNvPr id="22" name="Tytuł 1">
            <a:extLst>
              <a:ext uri="{FF2B5EF4-FFF2-40B4-BE49-F238E27FC236}">
                <a16:creationId xmlns:a16="http://schemas.microsoft.com/office/drawing/2014/main" id="{16F21BCA-A006-D5C2-C4EF-8137B707DCE4}"/>
              </a:ext>
            </a:extLst>
          </p:cNvPr>
          <p:cNvSpPr txBox="1">
            <a:spLocks/>
          </p:cNvSpPr>
          <p:nvPr/>
        </p:nvSpPr>
        <p:spPr>
          <a:xfrm>
            <a:off x="278221" y="17463"/>
            <a:ext cx="8206559" cy="1212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latin typeface="Encode Sans" panose="020B0604020202020204" charset="-18"/>
                <a:cs typeface="72 Light" panose="020B0303030000000003" pitchFamily="34" charset="0"/>
              </a:rPr>
              <a:t>Beyond vs Phoenix – porównanie linii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F63BAA3-7D7B-B925-48A8-C7751C80B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47" y="1116182"/>
            <a:ext cx="254125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FE2901A7-B73B-7899-BE3E-90A9B01E6900}"/>
              </a:ext>
            </a:extLst>
          </p:cNvPr>
          <p:cNvSpPr txBox="1">
            <a:spLocks/>
          </p:cNvSpPr>
          <p:nvPr/>
        </p:nvSpPr>
        <p:spPr>
          <a:xfrm>
            <a:off x="411776" y="6257079"/>
            <a:ext cx="2680821" cy="518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>
                <a:latin typeface="Encode Sans" panose="020B0604020202020204" charset="-18"/>
                <a:cs typeface="72 Light" panose="020B0303030000000003" pitchFamily="34" charset="0"/>
              </a:rPr>
              <a:t>Aktualna linia - Beyond</a:t>
            </a: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7C6F5025-EC50-5D7F-7666-668A3E797A8A}"/>
              </a:ext>
            </a:extLst>
          </p:cNvPr>
          <p:cNvSpPr txBox="1">
            <a:spLocks/>
          </p:cNvSpPr>
          <p:nvPr/>
        </p:nvSpPr>
        <p:spPr>
          <a:xfrm>
            <a:off x="7774238" y="6257079"/>
            <a:ext cx="2680821" cy="518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b="1">
                <a:latin typeface="Encode Sans" panose="020B0604020202020204" charset="-18"/>
                <a:cs typeface="72 Light" panose="020B0303030000000003" pitchFamily="34" charset="0"/>
              </a:rPr>
              <a:t>Nowa linia - Phoenix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46045DA-5484-3CA0-2C65-35DBAA962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316" y="1116182"/>
            <a:ext cx="261125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336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F092E-326A-D365-FD10-E2472DFA6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E2A00592-62F7-F5E2-6B68-E2DC920E4D98}"/>
              </a:ext>
            </a:extLst>
          </p:cNvPr>
          <p:cNvSpPr txBox="1"/>
          <p:nvPr/>
        </p:nvSpPr>
        <p:spPr>
          <a:xfrm>
            <a:off x="4556402" y="1338180"/>
            <a:ext cx="4116529" cy="4580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Whirlpool</a:t>
            </a:r>
            <a:r>
              <a:rPr kumimoji="0" lang="pl-PL" sz="17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Funkcjonalność AI w każdym modelu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7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Pionowy wyświetlacz </a:t>
            </a:r>
            <a:r>
              <a:rPr lang="pl-PL" sz="1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na drzwiach lub wewnętrzny na bocznej ścianie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7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ProFresh</a:t>
            </a:r>
            <a:r>
              <a:rPr kumimoji="0" lang="pl-PL" sz="17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szuflada z regulacją wilgotności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7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Atrakcyjniejszy design wnętrza </a:t>
            </a:r>
            <a:r>
              <a:rPr lang="pl-PL" sz="1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ciemne wykończenia (półki, balkoniki, szuflady)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7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Materiał wykończenia drzwi – </a:t>
            </a:r>
            <a:r>
              <a:rPr lang="pl-PL" sz="17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prawdziwy </a:t>
            </a:r>
            <a:r>
              <a:rPr lang="pl-PL" sz="17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inox</a:t>
            </a:r>
            <a:r>
              <a:rPr lang="pl-PL" sz="17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7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Tylna ściana wykonana z metalu</a:t>
            </a:r>
            <a:endParaRPr kumimoji="0" lang="pl-PL" sz="1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ytuł 1">
            <a:extLst>
              <a:ext uri="{FF2B5EF4-FFF2-40B4-BE49-F238E27FC236}">
                <a16:creationId xmlns:a16="http://schemas.microsoft.com/office/drawing/2014/main" id="{501182A9-0CB2-6D9A-447A-76A31FACCA37}"/>
              </a:ext>
            </a:extLst>
          </p:cNvPr>
          <p:cNvSpPr txBox="1">
            <a:spLocks/>
          </p:cNvSpPr>
          <p:nvPr/>
        </p:nvSpPr>
        <p:spPr>
          <a:xfrm>
            <a:off x="278222" y="17463"/>
            <a:ext cx="6888122" cy="1212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latin typeface="Encode Sans" panose="020B0604020202020204" charset="-18"/>
                <a:cs typeface="72 Light" panose="020B0303030000000003" pitchFamily="34" charset="0"/>
              </a:rPr>
              <a:t>Whirlpool vs Beko – porównanie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1B4297DC-BC98-167B-B6A8-A7C7C7417CED}"/>
              </a:ext>
            </a:extLst>
          </p:cNvPr>
          <p:cNvSpPr txBox="1">
            <a:spLocks/>
          </p:cNvSpPr>
          <p:nvPr/>
        </p:nvSpPr>
        <p:spPr>
          <a:xfrm>
            <a:off x="411776" y="6257079"/>
            <a:ext cx="2680821" cy="518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800" b="1">
                <a:latin typeface="Encode Sans" panose="020B0604020202020204" charset="-18"/>
                <a:cs typeface="72 Light" panose="020B0303030000000003" pitchFamily="34" charset="0"/>
              </a:rPr>
              <a:t>Whirlpool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6418847D-4507-9BDC-8FB6-FC8D77C0C91E}"/>
              </a:ext>
            </a:extLst>
          </p:cNvPr>
          <p:cNvSpPr txBox="1">
            <a:spLocks/>
          </p:cNvSpPr>
          <p:nvPr/>
        </p:nvSpPr>
        <p:spPr>
          <a:xfrm>
            <a:off x="8901290" y="6257079"/>
            <a:ext cx="2680821" cy="518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800" b="1">
                <a:latin typeface="Encode Sans" panose="020B0604020202020204" charset="-18"/>
                <a:cs typeface="72 Light" panose="020B0303030000000003" pitchFamily="34" charset="0"/>
              </a:rPr>
              <a:t>Beko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D80288-8A09-7CEC-E6DA-881B629D3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2" t="1" r="14616" b="883"/>
          <a:stretch>
            <a:fillRect/>
          </a:stretch>
        </p:blipFill>
        <p:spPr bwMode="auto">
          <a:xfrm>
            <a:off x="1659145" y="1020727"/>
            <a:ext cx="2680821" cy="547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A12138D-BAEA-5E05-9987-41F494928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270" y="1116182"/>
            <a:ext cx="264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3BC8CE2D-9846-0B24-5F12-D51892290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5" t="3257" r="34548" b="4984"/>
          <a:stretch>
            <a:fillRect/>
          </a:stretch>
        </p:blipFill>
        <p:spPr bwMode="auto">
          <a:xfrm>
            <a:off x="152732" y="1230086"/>
            <a:ext cx="1512272" cy="49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939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83BC1D-D47E-4439-5773-CBDBF12629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632" y="1942093"/>
            <a:ext cx="7044545" cy="2970595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T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800">
                <a:solidFill>
                  <a:srgbClr val="FFFFFF"/>
                </a:solidFill>
                <a:latin typeface="Encode Sans"/>
              </a:rPr>
              <a:t>Linia Sierra</a:t>
            </a:r>
          </a:p>
          <a:p>
            <a:r>
              <a:rPr lang="pl-PL" sz="4800">
                <a:solidFill>
                  <a:srgbClr val="FFFFFF"/>
                </a:solidFill>
                <a:latin typeface="Encode Sans"/>
              </a:rPr>
              <a:t>54cm NF</a:t>
            </a:r>
          </a:p>
        </p:txBody>
      </p:sp>
    </p:spTree>
    <p:extLst>
      <p:ext uri="{BB962C8B-B14F-4D97-AF65-F5344CB8AC3E}">
        <p14:creationId xmlns:p14="http://schemas.microsoft.com/office/powerpoint/2010/main" val="3640555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BB8D7-C084-0242-D24F-C17DDC385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a 25">
            <a:extLst>
              <a:ext uri="{FF2B5EF4-FFF2-40B4-BE49-F238E27FC236}">
                <a16:creationId xmlns:a16="http://schemas.microsoft.com/office/drawing/2014/main" id="{96EEAC41-E124-38D0-56DC-90B43B5E5DFA}"/>
              </a:ext>
            </a:extLst>
          </p:cNvPr>
          <p:cNvGrpSpPr/>
          <p:nvPr/>
        </p:nvGrpSpPr>
        <p:grpSpPr>
          <a:xfrm>
            <a:off x="8882657" y="1803627"/>
            <a:ext cx="2370404" cy="564412"/>
            <a:chOff x="8208097" y="2203977"/>
            <a:chExt cx="2370404" cy="564412"/>
          </a:xfrm>
        </p:grpSpPr>
        <p:sp>
          <p:nvSpPr>
            <p:cNvPr id="7" name="Google Shape;4140;p241">
              <a:extLst>
                <a:ext uri="{FF2B5EF4-FFF2-40B4-BE49-F238E27FC236}">
                  <a16:creationId xmlns:a16="http://schemas.microsoft.com/office/drawing/2014/main" id="{108AACA8-D8B3-C044-CBDB-B07A6BAA03C9}"/>
                </a:ext>
              </a:extLst>
            </p:cNvPr>
            <p:cNvSpPr txBox="1"/>
            <p:nvPr/>
          </p:nvSpPr>
          <p:spPr>
            <a:xfrm>
              <a:off x="8208098" y="2203977"/>
              <a:ext cx="2370403" cy="56441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11">
                <a:lnSpc>
                  <a:spcPct val="115000"/>
                </a:lnSpc>
              </a:pPr>
              <a:r>
                <a:rPr lang="pl-PL" sz="1200" b="1" kern="0">
                  <a:solidFill>
                    <a:srgbClr val="0070C0"/>
                  </a:solidFill>
                  <a:ea typeface="Open Sans"/>
                  <a:sym typeface="Open Sans"/>
                </a:rPr>
                <a:t>KLASY ENERGETYCZNE</a:t>
              </a:r>
              <a:endParaRPr lang="en-US" sz="1200" kern="0">
                <a:solidFill>
                  <a:srgbClr val="0070C0"/>
                </a:solidFill>
                <a:ea typeface="Open Sans"/>
              </a:endParaRPr>
            </a:p>
            <a:p>
              <a:pPr defTabSz="914411">
                <a:buSzPts val="1500"/>
              </a:pPr>
              <a:endParaRPr lang="en-US" sz="1200" kern="0">
                <a:ea typeface="Open Sans"/>
                <a:sym typeface="Open Sans"/>
              </a:endParaRPr>
            </a:p>
            <a:p>
              <a:pPr defTabSz="914411">
                <a:buSzPts val="1500"/>
              </a:pPr>
              <a:r>
                <a:rPr lang="pl-PL" sz="1200" b="1" kern="0">
                  <a:ea typeface="Open Sans"/>
                  <a:sym typeface="Open Sans"/>
                </a:rPr>
                <a:t>Szeroki zakres klas energetycznych: A-E</a:t>
              </a:r>
              <a:endParaRPr lang="en-US" sz="1200" b="1" kern="0">
                <a:ea typeface="Open Sans"/>
              </a:endParaRPr>
            </a:p>
          </p:txBody>
        </p:sp>
        <p:cxnSp>
          <p:nvCxnSpPr>
            <p:cNvPr id="8" name="Google Shape;4141;p241">
              <a:extLst>
                <a:ext uri="{FF2B5EF4-FFF2-40B4-BE49-F238E27FC236}">
                  <a16:creationId xmlns:a16="http://schemas.microsoft.com/office/drawing/2014/main" id="{FEC20507-51A0-EE25-4F3D-40379DB4C0EF}"/>
                </a:ext>
              </a:extLst>
            </p:cNvPr>
            <p:cNvCxnSpPr/>
            <p:nvPr/>
          </p:nvCxnSpPr>
          <p:spPr>
            <a:xfrm flipV="1">
              <a:off x="8208097" y="2510873"/>
              <a:ext cx="2176258" cy="4148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1C5B643C-00CA-2909-6374-4F558BC08CBB}"/>
              </a:ext>
            </a:extLst>
          </p:cNvPr>
          <p:cNvGrpSpPr/>
          <p:nvPr/>
        </p:nvGrpSpPr>
        <p:grpSpPr>
          <a:xfrm>
            <a:off x="151603" y="1685464"/>
            <a:ext cx="3285419" cy="1045683"/>
            <a:chOff x="190628" y="1722706"/>
            <a:chExt cx="3285419" cy="1045683"/>
          </a:xfrm>
        </p:grpSpPr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F4125E65-7C13-C883-2503-55BCF75FA57D}"/>
                </a:ext>
              </a:extLst>
            </p:cNvPr>
            <p:cNvGrpSpPr/>
            <p:nvPr/>
          </p:nvGrpSpPr>
          <p:grpSpPr>
            <a:xfrm>
              <a:off x="190628" y="1722706"/>
              <a:ext cx="3285419" cy="1045683"/>
              <a:chOff x="190628" y="1722706"/>
              <a:chExt cx="3285419" cy="1045683"/>
            </a:xfrm>
          </p:grpSpPr>
          <p:sp>
            <p:nvSpPr>
              <p:cNvPr id="9" name="Google Shape;4145;p241">
                <a:extLst>
                  <a:ext uri="{FF2B5EF4-FFF2-40B4-BE49-F238E27FC236}">
                    <a16:creationId xmlns:a16="http://schemas.microsoft.com/office/drawing/2014/main" id="{B8FD7356-B858-6AEA-06AA-0FA4D3FF3E1C}"/>
                  </a:ext>
                </a:extLst>
              </p:cNvPr>
              <p:cNvSpPr txBox="1"/>
              <p:nvPr/>
            </p:nvSpPr>
            <p:spPr>
              <a:xfrm>
                <a:off x="969962" y="1877278"/>
                <a:ext cx="2506085" cy="4997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914411">
                  <a:lnSpc>
                    <a:spcPct val="115000"/>
                  </a:lnSpc>
                </a:pPr>
                <a:r>
                  <a:rPr lang="pl-PL" sz="1200" b="1" kern="0">
                    <a:solidFill>
                      <a:srgbClr val="0070C0"/>
                    </a:solidFill>
                    <a:ea typeface="Open Sans"/>
                    <a:sym typeface="Open Sans"/>
                  </a:rPr>
                  <a:t>POJEMNOŚĆ</a:t>
                </a:r>
                <a:endParaRPr lang="en-US" sz="1200" kern="0">
                  <a:solidFill>
                    <a:srgbClr val="0070C0"/>
                  </a:solidFill>
                  <a:ea typeface="Open Sans"/>
                  <a:sym typeface="Open Sans"/>
                </a:endParaRPr>
              </a:p>
              <a:p>
                <a:pPr defTabSz="914411">
                  <a:lnSpc>
                    <a:spcPct val="115000"/>
                  </a:lnSpc>
                </a:pPr>
                <a:endParaRPr lang="en-US" sz="1200" kern="0">
                  <a:ea typeface="Open Sans"/>
                  <a:sym typeface="Open Sans"/>
                </a:endParaRPr>
              </a:p>
              <a:p>
                <a:pPr defTabSz="914411">
                  <a:lnSpc>
                    <a:spcPct val="115000"/>
                  </a:lnSpc>
                </a:pPr>
                <a:r>
                  <a:rPr lang="pl-PL" sz="1200" b="1" kern="0">
                    <a:ea typeface="Open Sans"/>
                    <a:sym typeface="Open Sans"/>
                  </a:rPr>
                  <a:t>Jedna z większych pojemności</a:t>
                </a:r>
                <a:br>
                  <a:rPr lang="pl-PL" sz="1200" b="1" kern="0">
                    <a:ea typeface="Open Sans"/>
                    <a:sym typeface="Open Sans"/>
                  </a:rPr>
                </a:br>
                <a:r>
                  <a:rPr lang="pl-PL" sz="1200" b="1" kern="0">
                    <a:ea typeface="Open Sans"/>
                    <a:sym typeface="Open Sans"/>
                  </a:rPr>
                  <a:t>na rynku: 300l!</a:t>
                </a:r>
              </a:p>
            </p:txBody>
          </p:sp>
          <p:sp>
            <p:nvSpPr>
              <p:cNvPr id="11" name="Rectangle 29">
                <a:extLst>
                  <a:ext uri="{FF2B5EF4-FFF2-40B4-BE49-F238E27FC236}">
                    <a16:creationId xmlns:a16="http://schemas.microsoft.com/office/drawing/2014/main" id="{9FE0AADE-8821-D25A-6C07-53DB8D766B57}"/>
                  </a:ext>
                </a:extLst>
              </p:cNvPr>
              <p:cNvSpPr/>
              <p:nvPr/>
            </p:nvSpPr>
            <p:spPr>
              <a:xfrm>
                <a:off x="912720" y="1780200"/>
                <a:ext cx="2523348" cy="988189"/>
              </a:xfrm>
              <a:prstGeom prst="rect">
                <a:avLst/>
              </a:prstGeom>
              <a:noFill/>
              <a:ln>
                <a:solidFill>
                  <a:schemeClr val="accent4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 defTabSz="914411"/>
                <a:endParaRPr lang="en-US" sz="1200" kern="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4107" name="Picture 11" descr="Winner - Free sports and competition icons">
                <a:extLst>
                  <a:ext uri="{FF2B5EF4-FFF2-40B4-BE49-F238E27FC236}">
                    <a16:creationId xmlns:a16="http://schemas.microsoft.com/office/drawing/2014/main" id="{3C7628AA-A8DB-026C-F8A5-09572415E3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628" y="1722706"/>
                <a:ext cx="738665" cy="7386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0" name="Google Shape;4147;p241">
              <a:extLst>
                <a:ext uri="{FF2B5EF4-FFF2-40B4-BE49-F238E27FC236}">
                  <a16:creationId xmlns:a16="http://schemas.microsoft.com/office/drawing/2014/main" id="{31AD9C79-B4E1-F19A-C7C6-13DC6814F0A2}"/>
                </a:ext>
              </a:extLst>
            </p:cNvPr>
            <p:cNvCxnSpPr/>
            <p:nvPr/>
          </p:nvCxnSpPr>
          <p:spPr>
            <a:xfrm flipV="1">
              <a:off x="948750" y="2170489"/>
              <a:ext cx="2506777" cy="6183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F2B6C862-71FC-F069-D09A-25EA2B996891}"/>
              </a:ext>
            </a:extLst>
          </p:cNvPr>
          <p:cNvGrpSpPr/>
          <p:nvPr/>
        </p:nvGrpSpPr>
        <p:grpSpPr>
          <a:xfrm>
            <a:off x="342764" y="3073492"/>
            <a:ext cx="3376819" cy="1469260"/>
            <a:chOff x="475043" y="3928737"/>
            <a:chExt cx="3376819" cy="1469260"/>
          </a:xfrm>
        </p:grpSpPr>
        <p:sp>
          <p:nvSpPr>
            <p:cNvPr id="12" name="Google Shape;4150;p241">
              <a:extLst>
                <a:ext uri="{FF2B5EF4-FFF2-40B4-BE49-F238E27FC236}">
                  <a16:creationId xmlns:a16="http://schemas.microsoft.com/office/drawing/2014/main" id="{B4501119-895E-C29C-4748-D38A26D3BAAC}"/>
                </a:ext>
              </a:extLst>
            </p:cNvPr>
            <p:cNvSpPr txBox="1"/>
            <p:nvPr/>
          </p:nvSpPr>
          <p:spPr>
            <a:xfrm>
              <a:off x="594146" y="3928737"/>
              <a:ext cx="3257716" cy="14692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11">
                <a:lnSpc>
                  <a:spcPct val="115000"/>
                </a:lnSpc>
              </a:pPr>
              <a:r>
                <a:rPr lang="pl-PL" sz="1200" b="1" kern="0">
                  <a:solidFill>
                    <a:srgbClr val="0070C0"/>
                  </a:solidFill>
                  <a:ea typeface="Open Sans"/>
                  <a:sym typeface="Open Sans"/>
                </a:rPr>
                <a:t>ODŚWIEŻONY DESIGN</a:t>
              </a:r>
              <a:endParaRPr lang="en-US" sz="1200" b="1" kern="0">
                <a:solidFill>
                  <a:srgbClr val="0070C0"/>
                </a:solidFill>
                <a:ea typeface="Open Sans"/>
              </a:endParaRPr>
            </a:p>
            <a:p>
              <a:pPr defTabSz="914411">
                <a:lnSpc>
                  <a:spcPct val="115000"/>
                </a:lnSpc>
              </a:pPr>
              <a:endParaRPr lang="en-US" sz="1200" b="1" kern="0">
                <a:ea typeface="Open Sans"/>
                <a:sym typeface="Open Sans"/>
              </a:endParaRPr>
            </a:p>
            <a:p>
              <a:pPr marL="457206" indent="-298454" defTabSz="914411">
                <a:lnSpc>
                  <a:spcPct val="115000"/>
                </a:lnSpc>
                <a:buSzPts val="1100"/>
                <a:buFont typeface="Open Sans"/>
                <a:buChar char="-"/>
              </a:pPr>
              <a:r>
                <a:rPr lang="pl-PL" sz="1200" kern="0">
                  <a:ea typeface="Open Sans"/>
                  <a:sym typeface="Open Sans"/>
                </a:rPr>
                <a:t>Nowy wyświetlacz</a:t>
              </a:r>
            </a:p>
            <a:p>
              <a:pPr marL="457206" indent="-298454" defTabSz="914411">
                <a:lnSpc>
                  <a:spcPct val="115000"/>
                </a:lnSpc>
                <a:buSzPts val="1100"/>
                <a:buFont typeface="Open Sans"/>
                <a:buChar char="-"/>
              </a:pPr>
              <a:r>
                <a:rPr lang="pl-PL" sz="1200" kern="0">
                  <a:ea typeface="Open Sans"/>
                  <a:sym typeface="Open Sans"/>
                </a:rPr>
                <a:t>Regulowane półki na drzwiach</a:t>
              </a:r>
            </a:p>
            <a:p>
              <a:pPr marL="457206" indent="-298454" defTabSz="914411">
                <a:lnSpc>
                  <a:spcPct val="115000"/>
                </a:lnSpc>
                <a:buSzPts val="1100"/>
                <a:buFont typeface="Open Sans"/>
                <a:buChar char="-"/>
              </a:pPr>
              <a:r>
                <a:rPr lang="pl-PL" sz="1200" kern="0">
                  <a:ea typeface="Open Sans"/>
                  <a:sym typeface="Open Sans"/>
                </a:rPr>
                <a:t>Metalowa pokrywa wentylatora</a:t>
              </a:r>
            </a:p>
            <a:p>
              <a:pPr marL="457206" indent="-298454" defTabSz="914411">
                <a:lnSpc>
                  <a:spcPct val="115000"/>
                </a:lnSpc>
                <a:buSzPts val="1100"/>
                <a:buFont typeface="Open Sans"/>
                <a:buChar char="-"/>
              </a:pPr>
              <a:r>
                <a:rPr lang="pl-PL" sz="1200" kern="0">
                  <a:ea typeface="Open Sans"/>
                  <a:sym typeface="Open Sans"/>
                </a:rPr>
                <a:t>Nowe, większe szuflady</a:t>
              </a:r>
            </a:p>
          </p:txBody>
        </p:sp>
        <p:cxnSp>
          <p:nvCxnSpPr>
            <p:cNvPr id="13" name="Google Shape;4151;p241">
              <a:extLst>
                <a:ext uri="{FF2B5EF4-FFF2-40B4-BE49-F238E27FC236}">
                  <a16:creationId xmlns:a16="http://schemas.microsoft.com/office/drawing/2014/main" id="{95BBD253-1DA0-C48E-9F4D-9794D7F62693}"/>
                </a:ext>
              </a:extLst>
            </p:cNvPr>
            <p:cNvCxnSpPr/>
            <p:nvPr/>
          </p:nvCxnSpPr>
          <p:spPr>
            <a:xfrm>
              <a:off x="475043" y="4181504"/>
              <a:ext cx="2930494" cy="5945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B2D1DD3D-77F9-9EF9-3945-4F80D9652E69}"/>
              </a:ext>
            </a:extLst>
          </p:cNvPr>
          <p:cNvGrpSpPr/>
          <p:nvPr/>
        </p:nvGrpSpPr>
        <p:grpSpPr>
          <a:xfrm>
            <a:off x="8853262" y="2946633"/>
            <a:ext cx="2358666" cy="499737"/>
            <a:chOff x="8218682" y="3429000"/>
            <a:chExt cx="2358666" cy="499737"/>
          </a:xfrm>
        </p:grpSpPr>
        <p:sp>
          <p:nvSpPr>
            <p:cNvPr id="16" name="Google Shape;4142;p241">
              <a:extLst>
                <a:ext uri="{FF2B5EF4-FFF2-40B4-BE49-F238E27FC236}">
                  <a16:creationId xmlns:a16="http://schemas.microsoft.com/office/drawing/2014/main" id="{4968B491-1D39-75A8-C5FE-105C2559E810}"/>
                </a:ext>
              </a:extLst>
            </p:cNvPr>
            <p:cNvSpPr txBox="1"/>
            <p:nvPr/>
          </p:nvSpPr>
          <p:spPr>
            <a:xfrm>
              <a:off x="8248077" y="3429000"/>
              <a:ext cx="2329271" cy="499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411">
                <a:lnSpc>
                  <a:spcPct val="115000"/>
                </a:lnSpc>
              </a:pPr>
              <a:r>
                <a:rPr lang="pl-PL" sz="1200" b="1" kern="0">
                  <a:solidFill>
                    <a:srgbClr val="0070C0"/>
                  </a:solidFill>
                  <a:ea typeface="Open Sans"/>
                  <a:sym typeface="Open Sans"/>
                </a:rPr>
                <a:t>SZTUCZNA INTELIGENCJA</a:t>
              </a:r>
              <a:r>
                <a:rPr lang="en-US" sz="1200" b="1" kern="0">
                  <a:solidFill>
                    <a:srgbClr val="0070C0"/>
                  </a:solidFill>
                  <a:ea typeface="Open Sans"/>
                  <a:sym typeface="Open Sans"/>
                </a:rPr>
                <a:t> </a:t>
              </a:r>
              <a:endParaRPr lang="en-US" sz="1200" kern="0">
                <a:solidFill>
                  <a:srgbClr val="0070C0"/>
                </a:solidFill>
                <a:ea typeface="Open Sans"/>
                <a:sym typeface="Open Sans"/>
              </a:endParaRPr>
            </a:p>
            <a:p>
              <a:pPr defTabSz="914411">
                <a:lnSpc>
                  <a:spcPct val="115000"/>
                </a:lnSpc>
              </a:pPr>
              <a:endParaRPr lang="en-US" sz="1200" kern="0">
                <a:ea typeface="Open Sans"/>
                <a:sym typeface="Open Sans"/>
              </a:endParaRPr>
            </a:p>
            <a:p>
              <a:pPr defTabSz="914411">
                <a:lnSpc>
                  <a:spcPct val="115000"/>
                </a:lnSpc>
              </a:pPr>
              <a:r>
                <a:rPr lang="pl-PL" sz="1200" kern="0">
                  <a:ea typeface="Open Sans"/>
                  <a:sym typeface="Open Sans"/>
                </a:rPr>
                <a:t>Aż do 20% oszczędności energii dzięki technologii </a:t>
              </a:r>
              <a:r>
                <a:rPr lang="pl-PL" sz="1200" b="1" kern="0" err="1">
                  <a:ea typeface="Open Sans"/>
                  <a:sym typeface="Open Sans"/>
                </a:rPr>
                <a:t>AdaptCool</a:t>
              </a:r>
              <a:r>
                <a:rPr lang="pl-PL" sz="1200" kern="0">
                  <a:ea typeface="Open Sans"/>
                  <a:sym typeface="Open Sans"/>
                </a:rPr>
                <a:t>.</a:t>
              </a:r>
              <a:endParaRPr lang="en-US" sz="1200" kern="0">
                <a:ea typeface="Open Sans"/>
              </a:endParaRPr>
            </a:p>
          </p:txBody>
        </p:sp>
        <p:cxnSp>
          <p:nvCxnSpPr>
            <p:cNvPr id="17" name="Google Shape;4141;p241">
              <a:extLst>
                <a:ext uri="{FF2B5EF4-FFF2-40B4-BE49-F238E27FC236}">
                  <a16:creationId xmlns:a16="http://schemas.microsoft.com/office/drawing/2014/main" id="{626E63E1-7712-F4E6-8C36-01DAD2D277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8682" y="3749856"/>
              <a:ext cx="2176258" cy="4148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Google Shape;4146;p241">
            <a:extLst>
              <a:ext uri="{FF2B5EF4-FFF2-40B4-BE49-F238E27FC236}">
                <a16:creationId xmlns:a16="http://schemas.microsoft.com/office/drawing/2014/main" id="{8CC9B77D-0C2A-E189-9262-202BB5ACEA8E}"/>
              </a:ext>
            </a:extLst>
          </p:cNvPr>
          <p:cNvSpPr txBox="1"/>
          <p:nvPr/>
        </p:nvSpPr>
        <p:spPr>
          <a:xfrm>
            <a:off x="8924168" y="4039146"/>
            <a:ext cx="2936288" cy="1112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11"/>
            <a:endParaRPr lang="en-US" sz="1200" b="1" kern="0">
              <a:ea typeface="Open Sans"/>
              <a:sym typeface="Open Sans"/>
            </a:endParaRPr>
          </a:p>
          <a:p>
            <a:pPr defTabSz="914411"/>
            <a:r>
              <a:rPr lang="pl-PL" sz="1200" b="1" kern="0">
                <a:solidFill>
                  <a:srgbClr val="0070C0"/>
                </a:solidFill>
                <a:ea typeface="Open Sans"/>
                <a:sym typeface="Open Sans"/>
              </a:rPr>
              <a:t>TECHNOLOGIE</a:t>
            </a:r>
          </a:p>
          <a:p>
            <a:pPr defTabSz="914411"/>
            <a:r>
              <a:rPr lang="pl-PL" sz="1200" b="1" kern="0">
                <a:solidFill>
                  <a:srgbClr val="0070C0"/>
                </a:solidFill>
                <a:ea typeface="Open Sans"/>
                <a:sym typeface="Open Sans"/>
              </a:rPr>
              <a:t>PRZECHOWYWANIA</a:t>
            </a:r>
            <a:endParaRPr lang="en-US" sz="1200" b="1" kern="0">
              <a:solidFill>
                <a:srgbClr val="0070C0"/>
              </a:solidFill>
              <a:ea typeface="Open Sans"/>
            </a:endParaRPr>
          </a:p>
          <a:p>
            <a:pPr defTabSz="914411"/>
            <a:endParaRPr lang="en-US" sz="1200" kern="0">
              <a:ea typeface="Open Sans"/>
              <a:sym typeface="Open Sans"/>
            </a:endParaRPr>
          </a:p>
          <a:p>
            <a:pPr defTabSz="914411"/>
            <a:r>
              <a:rPr lang="pl-PL" sz="1200" kern="0">
                <a:ea typeface="Open Sans"/>
                <a:sym typeface="Open Sans"/>
              </a:rPr>
              <a:t>Innowacyjne, zaawansowane rozwiązania w zakresie przechowywania,</a:t>
            </a:r>
          </a:p>
          <a:p>
            <a:pPr defTabSz="914411"/>
            <a:r>
              <a:rPr lang="pl-PL" sz="1200" kern="0">
                <a:ea typeface="Open Sans"/>
                <a:sym typeface="Open Sans"/>
              </a:rPr>
              <a:t>takie jak </a:t>
            </a:r>
            <a:r>
              <a:rPr lang="pl-PL" sz="1200" b="1" kern="0" err="1">
                <a:ea typeface="Open Sans"/>
                <a:sym typeface="Open Sans"/>
              </a:rPr>
              <a:t>HarvestFresh</a:t>
            </a:r>
            <a:r>
              <a:rPr lang="pl-PL" sz="1200" b="1" kern="0">
                <a:ea typeface="Open Sans"/>
                <a:sym typeface="Open Sans"/>
              </a:rPr>
              <a:t> i </a:t>
            </a:r>
            <a:r>
              <a:rPr lang="pl-PL" sz="1200" b="1" kern="0" err="1">
                <a:ea typeface="Open Sans"/>
                <a:sym typeface="Open Sans"/>
              </a:rPr>
              <a:t>ProFresh</a:t>
            </a:r>
            <a:br>
              <a:rPr lang="pl-PL" sz="1200" b="1" kern="0">
                <a:ea typeface="Open Sans"/>
                <a:sym typeface="Open Sans"/>
              </a:rPr>
            </a:br>
            <a:r>
              <a:rPr lang="pl-PL" sz="1200" kern="0">
                <a:ea typeface="Open Sans"/>
                <a:sym typeface="Open Sans"/>
              </a:rPr>
              <a:t>do zachowania świeżości i witamin.</a:t>
            </a:r>
            <a:endParaRPr lang="en-US" sz="1200" b="1" kern="0">
              <a:ea typeface="Open Sans"/>
            </a:endParaRPr>
          </a:p>
        </p:txBody>
      </p:sp>
      <p:cxnSp>
        <p:nvCxnSpPr>
          <p:cNvPr id="19" name="Google Shape;4149;p241">
            <a:extLst>
              <a:ext uri="{FF2B5EF4-FFF2-40B4-BE49-F238E27FC236}">
                <a16:creationId xmlns:a16="http://schemas.microsoft.com/office/drawing/2014/main" id="{E434ABAC-920D-96A9-09E7-6DD8F33B9B67}"/>
              </a:ext>
            </a:extLst>
          </p:cNvPr>
          <p:cNvCxnSpPr/>
          <p:nvPr/>
        </p:nvCxnSpPr>
        <p:spPr>
          <a:xfrm>
            <a:off x="8924168" y="4708780"/>
            <a:ext cx="2386912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57D118B-B2AC-E423-E2D9-D69BB4D72B61}"/>
              </a:ext>
            </a:extLst>
          </p:cNvPr>
          <p:cNvSpPr txBox="1">
            <a:spLocks/>
          </p:cNvSpPr>
          <p:nvPr/>
        </p:nvSpPr>
        <p:spPr>
          <a:xfrm>
            <a:off x="358423" y="136693"/>
            <a:ext cx="10847895" cy="712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228594">
              <a:buClr>
                <a:srgbClr val="00227C"/>
              </a:buClr>
              <a:buSzPts val="3600"/>
              <a:buNone/>
            </a:pPr>
            <a:r>
              <a:rPr lang="pl-PL" sz="3600" b="1">
                <a:latin typeface="Encode Sans" panose="020B0604020202020204" charset="-18"/>
                <a:ea typeface="Verdana" panose="020B0604030504040204" pitchFamily="34" charset="0"/>
              </a:rPr>
              <a:t>Sierra – nowa linia lodówek do zabudowy </a:t>
            </a:r>
            <a:endParaRPr lang="pl-PL" sz="3600">
              <a:solidFill>
                <a:srgbClr val="00227C"/>
              </a:solidFill>
              <a:latin typeface="Encode Sans" panose="020B0604020202020204"/>
              <a:sym typeface="Encode Sans Medium"/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DB050990-CFF7-0F3A-EB4A-56230BF2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581" y="1506967"/>
            <a:ext cx="2587273" cy="472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0CC355B2-2F9C-AADE-7904-4A88F42D7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9" t="4535" r="20812" b="4097"/>
          <a:stretch>
            <a:fillRect/>
          </a:stretch>
        </p:blipFill>
        <p:spPr bwMode="auto">
          <a:xfrm>
            <a:off x="3477691" y="1506966"/>
            <a:ext cx="2399955" cy="470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5319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627</Words>
  <Application>Microsoft Office PowerPoint</Application>
  <PresentationFormat>Panoramiczny</PresentationFormat>
  <Paragraphs>165</Paragraphs>
  <Slides>11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Encode Sans</vt:lpstr>
      <vt:lpstr>Encode Sans Light</vt:lpstr>
      <vt:lpstr>Encode Sans Medium</vt:lpstr>
      <vt:lpstr>Open Sans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Porównanie z konkurencją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 Lotoszynska</dc:creator>
  <cp:lastModifiedBy>Julia Lotoszynska</cp:lastModifiedBy>
  <cp:revision>1</cp:revision>
  <dcterms:created xsi:type="dcterms:W3CDTF">2026-06-11T10:06:44Z</dcterms:created>
  <dcterms:modified xsi:type="dcterms:W3CDTF">2026-06-11T10:08:18Z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067fe22-5eac-47ec-8e7b-0d161ebb91ad_Enabled">
    <vt:lpwstr>true</vt:lpwstr>
  </property>
  <property fmtid="{D5CDD505-2E9C-101B-9397-08002B2CF9AE}" pid="3" name="MSIP_Label_0067fe22-5eac-47ec-8e7b-0d161ebb91ad_SetDate">
    <vt:lpwstr>2026-06-11T10:08:06Z</vt:lpwstr>
  </property>
  <property fmtid="{D5CDD505-2E9C-101B-9397-08002B2CF9AE}" pid="4" name="MSIP_Label_0067fe22-5eac-47ec-8e7b-0d161ebb91ad_Method">
    <vt:lpwstr>Standard</vt:lpwstr>
  </property>
  <property fmtid="{D5CDD505-2E9C-101B-9397-08002B2CF9AE}" pid="5" name="MSIP_Label_0067fe22-5eac-47ec-8e7b-0d161ebb91ad_Name">
    <vt:lpwstr>Internal_NonPerData</vt:lpwstr>
  </property>
  <property fmtid="{D5CDD505-2E9C-101B-9397-08002B2CF9AE}" pid="6" name="MSIP_Label_0067fe22-5eac-47ec-8e7b-0d161ebb91ad_SiteId">
    <vt:lpwstr>ef5926db-9bdf-4f9f-9066-d8e7f03943f7</vt:lpwstr>
  </property>
  <property fmtid="{D5CDD505-2E9C-101B-9397-08002B2CF9AE}" pid="7" name="MSIP_Label_0067fe22-5eac-47ec-8e7b-0d161ebb91ad_ActionId">
    <vt:lpwstr>8f80b6c9-3d42-48ab-b620-5ac522237ece</vt:lpwstr>
  </property>
  <property fmtid="{D5CDD505-2E9C-101B-9397-08002B2CF9AE}" pid="8" name="MSIP_Label_0067fe22-5eac-47ec-8e7b-0d161ebb91ad_ContentBits">
    <vt:lpwstr>2</vt:lpwstr>
  </property>
  <property fmtid="{D5CDD505-2E9C-101B-9397-08002B2CF9AE}" pid="9" name="MSIP_Label_0067fe22-5eac-47ec-8e7b-0d161ebb91ad_Tag">
    <vt:lpwstr>10, 3, 0, 1</vt:lpwstr>
  </property>
  <property fmtid="{D5CDD505-2E9C-101B-9397-08002B2CF9AE}" pid="10" name="ClassificationContentMarkingFooterLocations">
    <vt:lpwstr>Motyw pakietu Office:8</vt:lpwstr>
  </property>
  <property fmtid="{D5CDD505-2E9C-101B-9397-08002B2CF9AE}" pid="11" name="ClassificationContentMarkingFooterText">
    <vt:lpwstr>Sensitivity: Internal / Non-Personal Data</vt:lpwstr>
  </property>
</Properties>
</file>