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9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20.xml" ContentType="application/vnd.openxmlformats-officedocument.presentationml.tag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ags/tag22.xml" ContentType="application/vnd.openxmlformats-officedocument.presentationml.tags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ags/tag23.xml" ContentType="application/vnd.openxmlformats-officedocument.presentationml.tags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ags/tag24.xml" ContentType="application/vnd.openxmlformats-officedocument.presentationml.tags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ags/tag25.xml" ContentType="application/vnd.openxmlformats-officedocument.presentationml.tags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9.xml" ContentType="application/vnd.openxmlformats-officedocument.drawingml.chart+xml"/>
  <Override PartName="/ppt/tags/tag26.xml" ContentType="application/vnd.openxmlformats-officedocument.presentationml.tags+xml"/>
  <Override PartName="/ppt/charts/chart2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1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ags/tag27.xml" ContentType="application/vnd.openxmlformats-officedocument.presentationml.tags+xml"/>
  <Override PartName="/ppt/charts/chart2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ags/tag28.xml" ContentType="application/vnd.openxmlformats-officedocument.presentationml.tags+xml"/>
  <Override PartName="/ppt/charts/chart2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5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ags/tag29.xml" ContentType="application/vnd.openxmlformats-officedocument.presentationml.tags+xml"/>
  <Override PartName="/ppt/charts/chart26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charts/chart27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8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9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0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3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32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3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4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5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6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1901" r:id="rId2"/>
    <p:sldId id="1894" r:id="rId3"/>
    <p:sldId id="2024" r:id="rId4"/>
    <p:sldId id="2202" r:id="rId5"/>
    <p:sldId id="2097" r:id="rId6"/>
    <p:sldId id="2195" r:id="rId7"/>
    <p:sldId id="2193" r:id="rId8"/>
    <p:sldId id="2025" r:id="rId9"/>
    <p:sldId id="2198" r:id="rId10"/>
    <p:sldId id="2200" r:id="rId11"/>
    <p:sldId id="2201" r:id="rId12"/>
    <p:sldId id="2197" r:id="rId13"/>
    <p:sldId id="2078" r:id="rId14"/>
    <p:sldId id="2101" r:id="rId15"/>
    <p:sldId id="2194" r:id="rId16"/>
    <p:sldId id="2192" r:id="rId17"/>
    <p:sldId id="2013" r:id="rId18"/>
    <p:sldId id="2114" r:id="rId19"/>
    <p:sldId id="1989" r:id="rId20"/>
    <p:sldId id="1990" r:id="rId21"/>
    <p:sldId id="958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ka Mościbrocka" initials="MM" lastIdx="3" clrIdx="0">
    <p:extLst>
      <p:ext uri="{19B8F6BF-5375-455C-9EA6-DF929625EA0E}">
        <p15:presenceInfo xmlns:p15="http://schemas.microsoft.com/office/powerpoint/2012/main" userId="S-1-5-21-1224033213-668497022-914949521-44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78A"/>
    <a:srgbClr val="00FF00"/>
    <a:srgbClr val="C6C6C6"/>
    <a:srgbClr val="EFAF1E"/>
    <a:srgbClr val="7E5A09"/>
    <a:srgbClr val="CDE1E8"/>
    <a:srgbClr val="F8B1A7"/>
    <a:srgbClr val="CDF6EC"/>
    <a:srgbClr val="3C6E80"/>
    <a:srgbClr val="F29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31_929970C0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7E9_8372237D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7E9_8372237D7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6_D94949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6_D9494910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8_EC92134D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8_EC92134D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9_2DB70D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9_2DB70D1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5_D9DC494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895_D9DC4943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31_929970C0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1E_B650B17C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1E_B650B17C12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35_16A80701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2_94EF6156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2_94EF615613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2_94EF615614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0_88A1CFBE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42_1F8630DC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42_1F8630DC15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42_1F8630DC16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31_929970C0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42_1F8630DC17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5_14B840C2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5_14B840C218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5_14B840C219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5_14B840C220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6_92D7BA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7C6_92D7BA302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3_F9FA727F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3_F9FA727F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1_55C02DE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1_55C02DE0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1_55C02DE0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7E9_8372237D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6024575488588"/>
          <c:y val="5.7914825910358618E-2"/>
          <c:w val="0.81272246408221971"/>
          <c:h val="0.90393466988521265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5678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2-4771-94F2-ECCDD3EE195F}"/>
              </c:ext>
            </c:extLst>
          </c:dPt>
          <c:dPt>
            <c:idx val="1"/>
            <c:bubble3D val="0"/>
            <c:spPr>
              <a:solidFill>
                <a:srgbClr val="DFEB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2-4771-94F2-ECCDD3EE195F}"/>
              </c:ext>
            </c:extLst>
          </c:dPt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0.83581328417333467</c:v>
                </c:pt>
                <c:pt idx="1">
                  <c:v>0.16418671582666558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2-4771-94F2-ECCDD3EE1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8"/>
        <c:holeSize val="76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100%</c:v>
                </c:pt>
              </c:strCache>
            </c:strRef>
          </c:tx>
          <c:spPr>
            <a:solidFill>
              <a:schemeClr val="accent5">
                <a:lumMod val="50000"/>
                <a:alpha val="10196"/>
              </a:schemeClr>
            </a:solidFill>
            <a:ln>
              <a:noFill/>
            </a:ln>
            <a:effectLst/>
          </c:spPr>
          <c:invertIfNegative val="0"/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A-4F74-A4B7-C61EA7305AE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Warszawa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rgbClr val="05678A"/>
                      </a:solidFill>
                      <a:latin typeface="Montserrat Medium" panose="000006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E79A-4F74-A4B7-C61EA7305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Arkusz1!$C$2:$C$10</c:f>
              <c:numCache>
                <c:formatCode>###0%</c:formatCode>
                <c:ptCount val="9"/>
                <c:pt idx="0">
                  <c:v>0.73739611813013806</c:v>
                </c:pt>
                <c:pt idx="1">
                  <c:v>0.6909432255826421</c:v>
                </c:pt>
                <c:pt idx="2">
                  <c:v>0.63727764158020717</c:v>
                </c:pt>
                <c:pt idx="3">
                  <c:v>0.63642850779943427</c:v>
                </c:pt>
                <c:pt idx="4">
                  <c:v>0.61472252748757228</c:v>
                </c:pt>
                <c:pt idx="5">
                  <c:v>0.55711964673774472</c:v>
                </c:pt>
                <c:pt idx="6">
                  <c:v>0.46547112856501066</c:v>
                </c:pt>
                <c:pt idx="7">
                  <c:v>0.34679285133828075</c:v>
                </c:pt>
                <c:pt idx="8">
                  <c:v>3.4744801544139142E-2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9A-4F74-A4B7-C61EA7305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00"/>
        <c:axId val="1633424256"/>
        <c:axId val="1633448256"/>
      </c:barChart>
      <c:catAx>
        <c:axId val="16334242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633448256"/>
        <c:crosses val="autoZero"/>
        <c:auto val="1"/>
        <c:lblAlgn val="ctr"/>
        <c:lblOffset val="100"/>
        <c:noMultiLvlLbl val="0"/>
      </c:catAx>
      <c:valAx>
        <c:axId val="1633448256"/>
        <c:scaling>
          <c:orientation val="minMax"/>
          <c:max val="1"/>
        </c:scaling>
        <c:delete val="1"/>
        <c:axPos val="t"/>
        <c:numFmt formatCode="###0%" sourceLinked="1"/>
        <c:majorTickMark val="out"/>
        <c:minorTickMark val="none"/>
        <c:tickLblPos val="nextTo"/>
        <c:crossAx val="163342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100%</c:v>
                </c:pt>
              </c:strCache>
            </c:strRef>
          </c:tx>
          <c:spPr>
            <a:solidFill>
              <a:srgbClr val="E7EEF1"/>
            </a:solidFill>
            <a:ln>
              <a:noFill/>
            </a:ln>
            <a:effectLst/>
          </c:spPr>
          <c:invertIfNegative val="0"/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A-4F74-A4B7-C61EA7305AE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Wrocław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rgbClr val="05678A"/>
                      </a:solidFill>
                      <a:latin typeface="Montserrat Medium" panose="000006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FAB9-4E7A-8696-EF5A2C3FC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Arkusz1!$C$2:$C$10</c:f>
              <c:numCache>
                <c:formatCode>###0%</c:formatCode>
                <c:ptCount val="9"/>
                <c:pt idx="0">
                  <c:v>0.14886128903022569</c:v>
                </c:pt>
                <c:pt idx="1">
                  <c:v>0.31489955107070605</c:v>
                </c:pt>
                <c:pt idx="2">
                  <c:v>0.14740018130533908</c:v>
                </c:pt>
                <c:pt idx="3">
                  <c:v>0.153685579167331</c:v>
                </c:pt>
                <c:pt idx="4">
                  <c:v>0.23234051056615893</c:v>
                </c:pt>
                <c:pt idx="5">
                  <c:v>0.17641764741490673</c:v>
                </c:pt>
                <c:pt idx="6">
                  <c:v>0.12513826541795758</c:v>
                </c:pt>
                <c:pt idx="7">
                  <c:v>4.4274196568392696E-2</c:v>
                </c:pt>
                <c:pt idx="8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9A-4F74-A4B7-C61EA7305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00"/>
        <c:axId val="1633424256"/>
        <c:axId val="1633448256"/>
      </c:barChart>
      <c:catAx>
        <c:axId val="16334242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633448256"/>
        <c:crosses val="autoZero"/>
        <c:auto val="1"/>
        <c:lblAlgn val="ctr"/>
        <c:lblOffset val="100"/>
        <c:noMultiLvlLbl val="0"/>
      </c:catAx>
      <c:valAx>
        <c:axId val="1633448256"/>
        <c:scaling>
          <c:orientation val="minMax"/>
          <c:max val="1"/>
        </c:scaling>
        <c:delete val="1"/>
        <c:axPos val="t"/>
        <c:numFmt formatCode="###0%" sourceLinked="1"/>
        <c:majorTickMark val="out"/>
        <c:minorTickMark val="none"/>
        <c:tickLblPos val="nextTo"/>
        <c:crossAx val="163342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64953777110455E-2"/>
          <c:y val="3.7081984897518877E-2"/>
          <c:w val="0.92747009244577905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rgbClr val="05678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05678A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Złość / irytacja</c:v>
                </c:pt>
                <c:pt idx="1">
                  <c:v>Zdenerwowanie</c:v>
                </c:pt>
                <c:pt idx="2">
                  <c:v>Zaskoczenie</c:v>
                </c:pt>
                <c:pt idx="3">
                  <c:v>Spokój / opanowanie</c:v>
                </c:pt>
                <c:pt idx="4">
                  <c:v>Strach / lęk</c:v>
                </c:pt>
                <c:pt idx="5">
                  <c:v>Bezradność</c:v>
                </c:pt>
                <c:pt idx="6">
                  <c:v>Poczucie winy („to moja wina”)</c:v>
                </c:pt>
                <c:pt idx="7">
                  <c:v>Brak szczególnych emocji</c:v>
                </c:pt>
                <c:pt idx="8">
                  <c:v>Wstyd</c:v>
                </c:pt>
                <c:pt idx="9">
                  <c:v>Rozbawienie (bo rozpoznałem oszustwo)</c:v>
                </c:pt>
              </c:strCache>
            </c:strRef>
          </c:cat>
          <c:val>
            <c:numRef>
              <c:f>Arkusz1!$B$2:$B$11</c:f>
              <c:numCache>
                <c:formatCode>###0%</c:formatCode>
                <c:ptCount val="10"/>
                <c:pt idx="0">
                  <c:v>0.42539177828553953</c:v>
                </c:pt>
                <c:pt idx="1">
                  <c:v>0.38993870985766088</c:v>
                </c:pt>
                <c:pt idx="2">
                  <c:v>0.3153593075841854</c:v>
                </c:pt>
                <c:pt idx="3">
                  <c:v>0.24355474391573792</c:v>
                </c:pt>
                <c:pt idx="4">
                  <c:v>0.22445791878926274</c:v>
                </c:pt>
                <c:pt idx="5">
                  <c:v>0.1154045328978909</c:v>
                </c:pt>
                <c:pt idx="6">
                  <c:v>8.1562556804375769E-2</c:v>
                </c:pt>
                <c:pt idx="7">
                  <c:v>7.7499700872963956E-2</c:v>
                </c:pt>
                <c:pt idx="8">
                  <c:v>6.2163732408163856E-2</c:v>
                </c:pt>
                <c:pt idx="9">
                  <c:v>1.4560581580628814E-2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9-40F9-9E39-380466AED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6024575488588"/>
          <c:y val="5.7914825910358618E-2"/>
          <c:w val="0.81272246408221971"/>
          <c:h val="0.90393466988521265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>
              <a:noFill/>
            </a:ln>
          </c:spPr>
          <c:explosion val="1"/>
          <c:dPt>
            <c:idx val="0"/>
            <c:bubble3D val="0"/>
            <c:explosion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2-4771-94F2-ECCDD3EE195F}"/>
              </c:ext>
            </c:extLst>
          </c:dPt>
          <c:dPt>
            <c:idx val="1"/>
            <c:bubble3D val="0"/>
            <c:explosion val="0"/>
            <c:spPr>
              <a:solidFill>
                <a:srgbClr val="0070C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2-4771-94F2-ECCDD3EE195F}"/>
              </c:ext>
            </c:extLst>
          </c:dPt>
          <c:dPt>
            <c:idx val="2"/>
            <c:bubble3D val="0"/>
            <c:explosion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C2-4771-94F2-ECCDD3EE195F}"/>
              </c:ext>
            </c:extLst>
          </c:dPt>
          <c:cat>
            <c:strRef>
              <c:f>Arkusz1!$A$2:$A$4</c:f>
              <c:strCache>
                <c:ptCount val="3"/>
                <c:pt idx="0">
                  <c:v>Tak, pamiętam konkretną sytuację</c:v>
                </c:pt>
                <c:pt idx="1">
                  <c:v>Miałem/miałam kilka sytuacji, trudno wskazać jedną</c:v>
                </c:pt>
                <c:pt idx="2">
                  <c:v>Raczej nie pamiętam szczegółów</c:v>
                </c:pt>
              </c:strCache>
            </c:strRef>
          </c:cat>
          <c:val>
            <c:numRef>
              <c:f>Arkusz1!$B$2:$B$4</c:f>
              <c:numCache>
                <c:formatCode>###0%</c:formatCode>
                <c:ptCount val="3"/>
                <c:pt idx="0">
                  <c:v>0.48829716684868107</c:v>
                </c:pt>
                <c:pt idx="1">
                  <c:v>0.25079941886631646</c:v>
                </c:pt>
                <c:pt idx="2">
                  <c:v>0.26090341428500469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2-4771-94F2-ECCDD3EE1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3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27916555573438728"/>
          <c:h val="0.9141135496832555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0 - w ogóle</c:v>
                </c:pt>
              </c:strCache>
            </c:strRef>
          </c:tx>
          <c:spPr>
            <a:solidFill>
              <a:schemeClr val="accent4">
                <a:tint val="4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0.13044499910902416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3-41A1-9A80-DE0C95895AC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4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3.8764780042646864E-2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3-41A1-9A80-DE0C95895AC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99334902098182E-3"/>
                  <c:y val="-1.282960845110138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6-4099-B4A9-40E7BA39EA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###0%</c:formatCode>
                <c:ptCount val="1"/>
                <c:pt idx="0">
                  <c:v>6.413613619537023E-2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13-41A1-9A80-DE0C95895AC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985456315027773E-3"/>
                  <c:y val="-1.2758400691245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Arkusz1!$E$2</c:f>
              <c:numCache>
                <c:formatCode>###0%</c:formatCode>
                <c:ptCount val="1"/>
                <c:pt idx="0">
                  <c:v>5.6948502213653197E-2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3-41A1-9A80-DE0C95895AC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>
                <a:tint val="89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Arkusz1!$F$2</c:f>
              <c:numCache>
                <c:formatCode>###0%</c:formatCode>
                <c:ptCount val="1"/>
                <c:pt idx="0">
                  <c:v>5.5727034444979416E-2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13-41A1-9A80-DE0C95895AC6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Arkusz1!$G$2</c:f>
              <c:numCache>
                <c:formatCode>###0%</c:formatCode>
                <c:ptCount val="1"/>
                <c:pt idx="0">
                  <c:v>0.13529341475870849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6D-4B45-837F-B29E71F8EF14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accent4">
                <a:shade val="8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Arkusz1!$H$2</c:f>
              <c:numCache>
                <c:formatCode>###0%</c:formatCode>
                <c:ptCount val="1"/>
                <c:pt idx="0">
                  <c:v>0.14085721349124611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6D-4B45-837F-B29E71F8EF14}"/>
            </c:ext>
          </c:extLst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Arkusz1!$I$2</c:f>
              <c:numCache>
                <c:formatCode>###0%</c:formatCode>
                <c:ptCount val="1"/>
                <c:pt idx="0">
                  <c:v>0.12292158147969408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6D-4B45-837F-B29E71F8EF14}"/>
            </c:ext>
          </c:extLst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Arkusz1!$J$2</c:f>
              <c:numCache>
                <c:formatCode>###0%</c:formatCode>
                <c:ptCount val="1"/>
                <c:pt idx="0">
                  <c:v>0.11476891373593859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46D-4B45-837F-B29E71F8EF14}"/>
            </c:ext>
          </c:extLst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4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Arkusz1!$K$2</c:f>
              <c:numCache>
                <c:formatCode>###0%</c:formatCode>
                <c:ptCount val="1"/>
                <c:pt idx="0">
                  <c:v>4.5104802834468855E-2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46D-4B45-837F-B29E71F8EF14}"/>
            </c:ext>
          </c:extLst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10 - bardzo silna presja</c:v>
                </c:pt>
              </c:strCache>
            </c:strRef>
          </c:tx>
          <c:spPr>
            <a:solidFill>
              <a:schemeClr val="accent4">
                <a:shade val="41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Arkusz1!$L$2</c:f>
              <c:numCache>
                <c:formatCode>###0%</c:formatCode>
                <c:ptCount val="1"/>
                <c:pt idx="0">
                  <c:v>9.503262169426982E-2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46D-4B45-837F-B29E71F8E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790966232842537"/>
          <c:y val="1.9085112532211013E-2"/>
          <c:w val="0.46623162464922491"/>
          <c:h val="0.919841204898744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64953777110455E-2"/>
          <c:y val="3.7081984897518877E-2"/>
          <c:w val="0.92747009244577905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rgbClr val="05678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05678A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Natychmiast przerwałem(-am) rozmowę / skasowałem(-am) wiadomość</c:v>
                </c:pt>
                <c:pt idx="1">
                  <c:v>Odrzuciłem(-am) propozycję, ale byłem(-am) przez chwilę niepewny(-a)</c:v>
                </c:pt>
                <c:pt idx="2">
                  <c:v>Dopytywałem(-am) o szczegóły</c:v>
                </c:pt>
                <c:pt idx="3">
                  <c:v>Zgłosiłem(-am) sprawę na policji</c:v>
                </c:pt>
                <c:pt idx="4">
                  <c:v>Zgodziłem(-am) się na dalszą rozmowę / kliknąłem(-am) w link / wykonałem(-am) polecenie</c:v>
                </c:pt>
                <c:pt idx="5">
                  <c:v>Zgłosiłem do innej instytucji niż policja</c:v>
                </c:pt>
                <c:pt idx="6">
                  <c:v>Inaczej</c:v>
                </c:pt>
                <c:pt idx="7">
                  <c:v>Nie pamiętam</c:v>
                </c:pt>
              </c:strCache>
            </c:strRef>
          </c:cat>
          <c:val>
            <c:numRef>
              <c:f>Arkusz1!$B$2:$B$9</c:f>
              <c:numCache>
                <c:formatCode>###0%</c:formatCode>
                <c:ptCount val="8"/>
                <c:pt idx="0">
                  <c:v>0.47285152841824396</c:v>
                </c:pt>
                <c:pt idx="1">
                  <c:v>0.29707107831254098</c:v>
                </c:pt>
                <c:pt idx="2">
                  <c:v>0.22979083693597432</c:v>
                </c:pt>
                <c:pt idx="3">
                  <c:v>0.12190957872534497</c:v>
                </c:pt>
                <c:pt idx="4">
                  <c:v>5.9492091433975866E-2</c:v>
                </c:pt>
                <c:pt idx="5">
                  <c:v>3.8458983108469985E-2</c:v>
                </c:pt>
                <c:pt idx="6">
                  <c:v>9.570533264128777E-3</c:v>
                </c:pt>
                <c:pt idx="7">
                  <c:v>3.0382048694255471E-2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6-4B3D-9D4E-FDFE0FBF53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079497116304969"/>
          <c:y val="3.7081984897518877E-2"/>
          <c:w val="0.49294020396756449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accent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Tak, zadzwoniłem(-am) pod oficjalny numer (np. rodziny, banku, policji)</c:v>
                </c:pt>
                <c:pt idx="1">
                  <c:v>Tak, sprawdziłem(-am) dane w internecie (np. numer telefonu, dane firmy)</c:v>
                </c:pt>
                <c:pt idx="2">
                  <c:v>Tak, zapytałem(-am) kogoś z rodziny/znajomych o zdanie</c:v>
                </c:pt>
                <c:pt idx="3">
                  <c:v>Nie, nie próbowałem(-am) weryfikować</c:v>
                </c:pt>
                <c:pt idx="4">
                  <c:v>Nie pamiętam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0.1483430289699072</c:v>
                </c:pt>
                <c:pt idx="1">
                  <c:v>0.32565505779553033</c:v>
                </c:pt>
                <c:pt idx="2">
                  <c:v>0.11394270928660205</c:v>
                </c:pt>
                <c:pt idx="3">
                  <c:v>0.43032267483515901</c:v>
                </c:pt>
                <c:pt idx="4">
                  <c:v>5.2958198936065785E-2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6-4894-87D6-B292E9918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619999043104378"/>
          <c:y val="3.7081984897518877E-2"/>
          <c:w val="0.5375351725068066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accent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Tak, z członkiem rodziny / domownikiem</c:v>
                </c:pt>
                <c:pt idx="1">
                  <c:v>Tak, ze znajomym/znajomą</c:v>
                </c:pt>
                <c:pt idx="2">
                  <c:v>Tak, z pracownikiem banku</c:v>
                </c:pt>
                <c:pt idx="3">
                  <c:v>Tak, z policją</c:v>
                </c:pt>
                <c:pt idx="4">
                  <c:v>Tak, z inną instytucją (np. UOKiK, Rzecznik Finansowy)</c:v>
                </c:pt>
                <c:pt idx="5">
                  <c:v>Nie, z nikim o tym nie rozmawiałem(-am)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0.56000000000000005</c:v>
                </c:pt>
                <c:pt idx="1">
                  <c:v>0.36</c:v>
                </c:pt>
                <c:pt idx="2">
                  <c:v>0.14000000000000001</c:v>
                </c:pt>
                <c:pt idx="3">
                  <c:v>0.12</c:v>
                </c:pt>
                <c:pt idx="4">
                  <c:v>0.05</c:v>
                </c:pt>
                <c:pt idx="5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9-40F9-9E39-380466AED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619999043104378"/>
          <c:y val="3.7081984897518877E-2"/>
          <c:w val="0.5375351725068066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accent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Do 100 zł</c:v>
                </c:pt>
                <c:pt idx="1">
                  <c:v>101–500 zł</c:v>
                </c:pt>
                <c:pt idx="2">
                  <c:v>501–2 000 zł</c:v>
                </c:pt>
                <c:pt idx="3">
                  <c:v>2 001–10 000 zł</c:v>
                </c:pt>
                <c:pt idx="4">
                  <c:v>Powyżej 10 000 zł</c:v>
                </c:pt>
                <c:pt idx="5">
                  <c:v>Nie chcę odpowiadać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0.12078693948101407</c:v>
                </c:pt>
                <c:pt idx="1">
                  <c:v>0.33047937842364583</c:v>
                </c:pt>
                <c:pt idx="2">
                  <c:v>0.3124055603977145</c:v>
                </c:pt>
                <c:pt idx="3">
                  <c:v>0.17340511652542628</c:v>
                </c:pt>
                <c:pt idx="4">
                  <c:v>4.9669836721489204E-2</c:v>
                </c:pt>
                <c:pt idx="5">
                  <c:v>1.3253168450709929E-2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9-40F9-9E39-380466AED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00788115632343"/>
          <c:y val="5.7914825910358618E-2"/>
          <c:w val="0.77407462532139615"/>
          <c:h val="0.81405587799487189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explosion val="1"/>
          <c:dPt>
            <c:idx val="0"/>
            <c:bubble3D val="0"/>
            <c:explosion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2-4771-94F2-ECCDD3EE195F}"/>
              </c:ext>
            </c:extLst>
          </c:dPt>
          <c:dPt>
            <c:idx val="1"/>
            <c:bubble3D val="0"/>
            <c:explosion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2-4771-94F2-ECCDD3EE195F}"/>
              </c:ext>
            </c:extLst>
          </c:dPt>
          <c:dPt>
            <c:idx val="2"/>
            <c:bubble3D val="0"/>
            <c:explosion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0C2-4771-94F2-ECCDD3EE195F}"/>
              </c:ext>
            </c:extLst>
          </c:dPt>
          <c:dPt>
            <c:idx val="3"/>
            <c:bubble3D val="0"/>
            <c:explosion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0C2-4771-94F2-ECCDD3EE195F}"/>
              </c:ext>
            </c:extLst>
          </c:dPt>
          <c:cat>
            <c:strRef>
              <c:f>Arkusz1!$A$2:$A$5</c:f>
              <c:strCache>
                <c:ptCount val="4"/>
                <c:pt idx="0">
                  <c:v>Tak, straciłem(-am) pieniądze</c:v>
                </c:pt>
                <c:pt idx="1">
                  <c:v>Tak, udostępniłem(-am) poufne dane, ale nie straciłem(-am) pieniędzy</c:v>
                </c:pt>
                <c:pt idx="2">
                  <c:v>Nie</c:v>
                </c:pt>
                <c:pt idx="3">
                  <c:v>Nie chcę odpowiadać</c:v>
                </c:pt>
              </c:strCache>
            </c:strRef>
          </c:cat>
          <c:val>
            <c:numRef>
              <c:f>Arkusz1!$B$2:$B$5</c:f>
              <c:numCache>
                <c:formatCode>###0%</c:formatCode>
                <c:ptCount val="4"/>
                <c:pt idx="0">
                  <c:v>0.11</c:v>
                </c:pt>
                <c:pt idx="1">
                  <c:v>0.08</c:v>
                </c:pt>
                <c:pt idx="2">
                  <c:v>0.78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2-4771-94F2-ECCDD3EE1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6024575488588"/>
          <c:y val="5.7914825910358618E-2"/>
          <c:w val="0.81272246408221971"/>
          <c:h val="0.90393466988521265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5678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60-40FD-A7A1-27A154F26E4C}"/>
              </c:ext>
            </c:extLst>
          </c:dPt>
          <c:dPt>
            <c:idx val="1"/>
            <c:bubble3D val="0"/>
            <c:spPr>
              <a:solidFill>
                <a:srgbClr val="DFEB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60-40FD-A7A1-27A154F26E4C}"/>
              </c:ext>
            </c:extLst>
          </c:dPt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0.76871251676158625</c:v>
                </c:pt>
                <c:pt idx="1">
                  <c:v>0.23128748323841436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60-40FD-A7A1-27A154F26E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8"/>
        <c:holeSize val="76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64953777110455E-2"/>
          <c:y val="3.7081984897518877E-2"/>
          <c:w val="0.92747009244577905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rgbClr val="05678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05678A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Dotyczyło oszustw na wnuczka / policjanta / pracownika banku</c:v>
                </c:pt>
                <c:pt idx="1">
                  <c:v>Ostrzeżenia przed podawaniem danych / klikaniem w linki</c:v>
                </c:pt>
                <c:pt idx="2">
                  <c:v>Ogólnie ostrzeżenie przed oszustwami</c:v>
                </c:pt>
                <c:pt idx="3">
                  <c:v>Informacja o różnych formach oszustw związanych z płatnościami (np Blik)</c:v>
                </c:pt>
                <c:pt idx="4">
                  <c:v>Należy zachować czujność, weryfikować rozmówców</c:v>
                </c:pt>
                <c:pt idx="5">
                  <c:v>Hasło kampanii „Prawie sam się okradłem” lub podobne</c:v>
                </c:pt>
                <c:pt idx="6">
                  <c:v>Kampanie/ informacje bankowe przestrzegające przed oszustwem (np mBank, ING, VeloBank itp.)</c:v>
                </c:pt>
                <c:pt idx="7">
                  <c:v>Apel policji / instytucji rządowych ostrzegający przed oszustami</c:v>
                </c:pt>
                <c:pt idx="8">
                  <c:v>Kampanie skierowane do seniorów, osób starszych</c:v>
                </c:pt>
                <c:pt idx="9">
                  <c:v>Nie pamietam szczegółów, trudno powiedziedzieć</c:v>
                </c:pt>
              </c:strCache>
            </c:strRef>
          </c:cat>
          <c:val>
            <c:numRef>
              <c:f>Arkusz1!$B$2:$B$11</c:f>
              <c:numCache>
                <c:formatCode>###0%</c:formatCode>
                <c:ptCount val="10"/>
                <c:pt idx="0">
                  <c:v>0.1757993847207073</c:v>
                </c:pt>
                <c:pt idx="1">
                  <c:v>0.16017205090479134</c:v>
                </c:pt>
                <c:pt idx="2">
                  <c:v>0.1380646593072847</c:v>
                </c:pt>
                <c:pt idx="3">
                  <c:v>0.13578556007485829</c:v>
                </c:pt>
                <c:pt idx="4">
                  <c:v>0.13510229860498471</c:v>
                </c:pt>
                <c:pt idx="5">
                  <c:v>0.10901200259888838</c:v>
                </c:pt>
                <c:pt idx="6">
                  <c:v>9.5079801768062577E-2</c:v>
                </c:pt>
                <c:pt idx="7">
                  <c:v>6.4758541455713969E-2</c:v>
                </c:pt>
                <c:pt idx="8">
                  <c:v>5.428877718337094E-2</c:v>
                </c:pt>
                <c:pt idx="9">
                  <c:v>9.0177572088601832E-2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9-40F9-9E39-380466AED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6024575488588"/>
          <c:y val="5.7914825910358618E-2"/>
          <c:w val="0.81272246408221971"/>
          <c:h val="0.90393466988521265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>
              <a:noFill/>
            </a:ln>
          </c:spPr>
          <c:explosion val="1"/>
          <c:dPt>
            <c:idx val="0"/>
            <c:bubble3D val="0"/>
            <c:explosion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2-4771-94F2-ECCDD3EE195F}"/>
              </c:ext>
            </c:extLst>
          </c:dPt>
          <c:dPt>
            <c:idx val="1"/>
            <c:bubble3D val="0"/>
            <c:explosion val="0"/>
            <c:spPr>
              <a:solidFill>
                <a:srgbClr val="0070C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2-4771-94F2-ECCDD3EE195F}"/>
              </c:ext>
            </c:extLst>
          </c:dPt>
          <c:dPt>
            <c:idx val="2"/>
            <c:bubble3D val="0"/>
            <c:explosion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C2-4771-94F2-ECCDD3EE195F}"/>
              </c:ext>
            </c:extLst>
          </c:dPt>
          <c:dPt>
            <c:idx val="3"/>
            <c:bubble3D val="0"/>
            <c:explosion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0C2-4771-94F2-ECCDD3EE195F}"/>
              </c:ext>
            </c:extLst>
          </c:dPt>
          <c:cat>
            <c:strRef>
              <c:f>Arkusz1!$A$2:$A$5</c:f>
              <c:strCache>
                <c:ptCount val="4"/>
                <c:pt idx="0">
                  <c:v>Tak, pamiętam dokładnie</c:v>
                </c:pt>
                <c:pt idx="1">
                  <c:v>Coś kojarzę, ale bez szczegółów</c:v>
                </c:pt>
                <c:pt idx="2">
                  <c:v>Nie, nie pamiętam</c:v>
                </c:pt>
                <c:pt idx="3">
                  <c:v>Trudno powiedzieć</c:v>
                </c:pt>
              </c:strCache>
            </c:strRef>
          </c:cat>
          <c:val>
            <c:numRef>
              <c:f>Arkusz1!$B$2:$B$5</c:f>
              <c:numCache>
                <c:formatCode>###0%</c:formatCode>
                <c:ptCount val="4"/>
                <c:pt idx="0">
                  <c:v>0.16297837166668347</c:v>
                </c:pt>
                <c:pt idx="1">
                  <c:v>0.40662665116393421</c:v>
                </c:pt>
                <c:pt idx="2">
                  <c:v>0.3010665696501153</c:v>
                </c:pt>
                <c:pt idx="3">
                  <c:v>0.12932840751926927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2-4771-94F2-ECCDD3EE1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3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95020292258989569"/>
          <c:h val="0.9541602550809983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Zdecydowanie się zgadzam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 powinny aktywnie ostrzegać klientów przed oszustwami.</c:v>
                </c:pt>
                <c:pt idx="1">
                  <c:v>Kampanie społeczne na temat oszustw mają sens i realnie pomagają ludziom.</c:v>
                </c:pt>
                <c:pt idx="2">
                  <c:v>Oszustwa są dziś tak sprytne, że nawet ostrożne osoby mogą dać się nabrać.</c:v>
                </c:pt>
                <c:pt idx="3">
                  <c:v>Policja i inne służby wystarczająco informują o nowych metodach oszustw.</c:v>
                </c:pt>
                <c:pt idx="4">
                  <c:v>Każdy powinien sam zadbać o swoją wiedzę na temat oszustw – instytucje nie są za to odpowiedzialne.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0.67202890220127631</c:v>
                </c:pt>
                <c:pt idx="1">
                  <c:v>0.43457180206481377</c:v>
                </c:pt>
                <c:pt idx="2">
                  <c:v>0.33230408180996057</c:v>
                </c:pt>
                <c:pt idx="3">
                  <c:v>0.15189003252994693</c:v>
                </c:pt>
                <c:pt idx="4">
                  <c:v>0.15754501664201365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3-41A1-9A80-DE0C95895AC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Raczej się zgadzam</c:v>
                </c:pt>
              </c:strCache>
            </c:strRef>
          </c:tx>
          <c:spPr>
            <a:solidFill>
              <a:srgbClr val="0787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 powinny aktywnie ostrzegać klientów przed oszustwami.</c:v>
                </c:pt>
                <c:pt idx="1">
                  <c:v>Kampanie społeczne na temat oszustw mają sens i realnie pomagają ludziom.</c:v>
                </c:pt>
                <c:pt idx="2">
                  <c:v>Oszustwa są dziś tak sprytne, że nawet ostrożne osoby mogą dać się nabrać.</c:v>
                </c:pt>
                <c:pt idx="3">
                  <c:v>Policja i inne służby wystarczająco informują o nowych metodach oszustw.</c:v>
                </c:pt>
                <c:pt idx="4">
                  <c:v>Każdy powinien sam zadbać o swoją wiedzę na temat oszustw – instytucje nie są za to odpowiedzialne.</c:v>
                </c:pt>
              </c:strCache>
            </c:strRef>
          </c:cat>
          <c:val>
            <c:numRef>
              <c:f>Arkusz1!$C$2:$C$6</c:f>
              <c:numCache>
                <c:formatCode>###0%</c:formatCode>
                <c:ptCount val="5"/>
                <c:pt idx="0">
                  <c:v>0.20307098733705214</c:v>
                </c:pt>
                <c:pt idx="1">
                  <c:v>0.35674114576857185</c:v>
                </c:pt>
                <c:pt idx="2">
                  <c:v>0.42534859459907137</c:v>
                </c:pt>
                <c:pt idx="3">
                  <c:v>0.30071340569405025</c:v>
                </c:pt>
                <c:pt idx="4">
                  <c:v>0.20668713348242229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3-41A1-9A80-DE0C95895AC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Częściowo się zgadzam, a częściowo nie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6-4099-B4A9-40E7BA39EA16}"/>
                </c:ext>
              </c:extLst>
            </c:dLbl>
            <c:dLbl>
              <c:idx val="1"/>
              <c:layout>
                <c:manualLayout>
                  <c:x val="-1.2329459238793888E-2"/>
                  <c:y val="3.36907893074573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B6-4099-B4A9-40E7BA39EA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 powinny aktywnie ostrzegać klientów przed oszustwami.</c:v>
                </c:pt>
                <c:pt idx="1">
                  <c:v>Kampanie społeczne na temat oszustw mają sens i realnie pomagają ludziom.</c:v>
                </c:pt>
                <c:pt idx="2">
                  <c:v>Oszustwa są dziś tak sprytne, że nawet ostrożne osoby mogą dać się nabrać.</c:v>
                </c:pt>
                <c:pt idx="3">
                  <c:v>Policja i inne służby wystarczająco informują o nowych metodach oszustw.</c:v>
                </c:pt>
                <c:pt idx="4">
                  <c:v>Każdy powinien sam zadbać o swoją wiedzę na temat oszustw – instytucje nie są za to odpowiedzialne.</c:v>
                </c:pt>
              </c:strCache>
            </c:strRef>
          </c:cat>
          <c:val>
            <c:numRef>
              <c:f>Arkusz1!$D$2:$D$6</c:f>
              <c:numCache>
                <c:formatCode>###0%</c:formatCode>
                <c:ptCount val="5"/>
                <c:pt idx="0">
                  <c:v>7.8269723474605091E-2</c:v>
                </c:pt>
                <c:pt idx="1">
                  <c:v>0.14992661394483359</c:v>
                </c:pt>
                <c:pt idx="2">
                  <c:v>0.186362548614947</c:v>
                </c:pt>
                <c:pt idx="3">
                  <c:v>0.31429826681645262</c:v>
                </c:pt>
                <c:pt idx="4">
                  <c:v>0.35016819021425716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13-41A1-9A80-DE0C95895AC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Raczej się nie zgadzam</c:v>
                </c:pt>
              </c:strCache>
            </c:strRef>
          </c:tx>
          <c:spPr>
            <a:solidFill>
              <a:srgbClr val="F9C42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977193412878916E-2"/>
                  <c:y val="7.6518178040966301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F9C42F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13-41A1-9A80-DE0C95895AC6}"/>
                </c:ext>
              </c:extLst>
            </c:dLbl>
            <c:dLbl>
              <c:idx val="1"/>
              <c:layout>
                <c:manualLayout>
                  <c:x val="-3.2606080157018227E-2"/>
                  <c:y val="1.4470083825532508E-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F9C42F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13-41A1-9A80-DE0C95895AC6}"/>
                </c:ext>
              </c:extLst>
            </c:dLbl>
            <c:dLbl>
              <c:idx val="2"/>
              <c:layout>
                <c:manualLayout>
                  <c:x val="-2.96074835518218E-2"/>
                  <c:y val="8.6820502951173594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F9C42F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413-41A1-9A80-DE0C95895AC6}"/>
                </c:ext>
              </c:extLst>
            </c:dLbl>
            <c:dLbl>
              <c:idx val="3"/>
              <c:layout>
                <c:manualLayout>
                  <c:x val="-2.4645049569570551E-4"/>
                  <c:y val="5.78803353007824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413-41A1-9A80-DE0C95895AC6}"/>
                </c:ext>
              </c:extLst>
            </c:dLbl>
            <c:dLbl>
              <c:idx val="4"/>
              <c:layout>
                <c:manualLayout>
                  <c:x val="-3.5227026396553963E-3"/>
                  <c:y val="2.8940167650391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32-4316-8BCF-107B0B3A42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Banki powinny aktywnie ostrzegać klientów przed oszustwami.</c:v>
                </c:pt>
                <c:pt idx="1">
                  <c:v>Kampanie społeczne na temat oszustw mają sens i realnie pomagają ludziom.</c:v>
                </c:pt>
                <c:pt idx="2">
                  <c:v>Oszustwa są dziś tak sprytne, że nawet ostrożne osoby mogą dać się nabrać.</c:v>
                </c:pt>
                <c:pt idx="3">
                  <c:v>Policja i inne służby wystarczająco informują o nowych metodach oszustw.</c:v>
                </c:pt>
                <c:pt idx="4">
                  <c:v>Każdy powinien sam zadbać o swoją wiedzę na temat oszustw – instytucje nie są za to odpowiedzialne.</c:v>
                </c:pt>
              </c:strCache>
            </c:strRef>
          </c:cat>
          <c:val>
            <c:numRef>
              <c:f>Arkusz1!$E$2:$E$6</c:f>
              <c:numCache>
                <c:formatCode>###0%</c:formatCode>
                <c:ptCount val="5"/>
                <c:pt idx="0">
                  <c:v>2.1805836314952434E-2</c:v>
                </c:pt>
                <c:pt idx="1">
                  <c:v>4.5746075058273702E-2</c:v>
                </c:pt>
                <c:pt idx="2">
                  <c:v>4.3852395838749253E-2</c:v>
                </c:pt>
                <c:pt idx="3">
                  <c:v>0.15572618555992246</c:v>
                </c:pt>
                <c:pt idx="4">
                  <c:v>0.18475183915802171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3-41A1-9A80-DE0C95895AC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Zdecydowanie się nie zgadzam</c:v>
                </c:pt>
              </c:strCache>
            </c:strRef>
          </c:tx>
          <c:spPr>
            <a:solidFill>
              <a:srgbClr val="F7AA1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7818154510320738E-3"/>
                  <c:y val="2.550605934773108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13-41A1-9A80-DE0C95895AC6}"/>
                </c:ext>
              </c:extLst>
            </c:dLbl>
            <c:dLbl>
              <c:idx val="1"/>
              <c:layout>
                <c:manualLayout>
                  <c:x val="-1.6303025751721518E-3"/>
                  <c:y val="2.550605934698876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413-41A1-9A80-DE0C95895AC6}"/>
                </c:ext>
              </c:extLst>
            </c:dLbl>
            <c:dLbl>
              <c:idx val="2"/>
              <c:layout>
                <c:manualLayout>
                  <c:x val="3.2606051503440646E-3"/>
                  <c:y val="2.5506059349958066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13-41A1-9A80-DE0C95895AC6}"/>
                </c:ext>
              </c:extLst>
            </c:dLbl>
            <c:dLbl>
              <c:idx val="3"/>
              <c:layout>
                <c:manualLayout>
                  <c:x val="0"/>
                  <c:y val="2.550605934698876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 powinny aktywnie ostrzegać klientów przed oszustwami.</c:v>
                </c:pt>
                <c:pt idx="1">
                  <c:v>Kampanie społeczne na temat oszustw mają sens i realnie pomagają ludziom.</c:v>
                </c:pt>
                <c:pt idx="2">
                  <c:v>Oszustwa są dziś tak sprytne, że nawet ostrożne osoby mogą dać się nabrać.</c:v>
                </c:pt>
                <c:pt idx="3">
                  <c:v>Policja i inne służby wystarczająco informują o nowych metodach oszustw.</c:v>
                </c:pt>
                <c:pt idx="4">
                  <c:v>Każdy powinien sam zadbać o swoją wiedzę na temat oszustw – instytucje nie są za to odpowiedzialne.</c:v>
                </c:pt>
              </c:strCache>
            </c:strRef>
          </c:cat>
          <c:val>
            <c:numRef>
              <c:f>Arkusz1!$F$2:$F$6</c:f>
              <c:numCache>
                <c:formatCode>###0%</c:formatCode>
                <c:ptCount val="5"/>
                <c:pt idx="0">
                  <c:v>2.4824550672115045E-2</c:v>
                </c:pt>
                <c:pt idx="1">
                  <c:v>1.3014363163509965E-2</c:v>
                </c:pt>
                <c:pt idx="2">
                  <c:v>1.2132379137274487E-2</c:v>
                </c:pt>
                <c:pt idx="3">
                  <c:v>7.7372109399630101E-2</c:v>
                </c:pt>
                <c:pt idx="4">
                  <c:v>0.10084782050328751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13-41A1-9A80-DE0C95895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95020292258989569"/>
          <c:h val="0.7041720690546451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Zdecydowanie czuję się bezpiecznie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0.10849390309358559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3-41A1-9A80-DE0C95895AC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Raczej czuję się bezpiecznie</c:v>
                </c:pt>
              </c:strCache>
            </c:strRef>
          </c:tx>
          <c:spPr>
            <a:solidFill>
              <a:srgbClr val="0787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0.48548263887030685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3-41A1-9A80-DE0C95895AC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Ani bezpiecznie, ani niebezpiecznie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6-4099-B4A9-40E7BA39EA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###0%</c:formatCode>
                <c:ptCount val="1"/>
                <c:pt idx="0">
                  <c:v>0.31037899336609215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13-41A1-9A80-DE0C95895AC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Raczej nie czuję się bezpiecznie</c:v>
                </c:pt>
              </c:strCache>
            </c:strRef>
          </c:tx>
          <c:spPr>
            <a:solidFill>
              <a:srgbClr val="F9C42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977193412878916E-2"/>
                  <c:y val="7.651817804096630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Arkusz1!$E$2</c:f>
              <c:numCache>
                <c:formatCode>###0%</c:formatCode>
                <c:ptCount val="1"/>
                <c:pt idx="0">
                  <c:v>6.9486916906045512E-2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3-41A1-9A80-DE0C95895AC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Zdecydowanie nie czuję się bezpiecznie</c:v>
                </c:pt>
              </c:strCache>
            </c:strRef>
          </c:tx>
          <c:spPr>
            <a:solidFill>
              <a:srgbClr val="F7AA1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22299232564095E-2"/>
                  <c:y val="-3.67511188992317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Arkusz1!$F$2</c:f>
              <c:numCache>
                <c:formatCode>###0%</c:formatCode>
                <c:ptCount val="1"/>
                <c:pt idx="0">
                  <c:v>2.6157547763972295E-2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13-41A1-9A80-DE0C95895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95020292258989569"/>
          <c:h val="0.7041720690546451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Znam je bardzo dobrze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6.333711841099228E-2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9A-4B7A-B162-7547DDD787F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Znam je dobrze</c:v>
                </c:pt>
              </c:strCache>
            </c:strRef>
          </c:tx>
          <c:spPr>
            <a:solidFill>
              <a:srgbClr val="0787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0.3270320232138304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9A-4B7A-B162-7547DDD787F3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Znam je przeciętnie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9A-4B7A-B162-7547DDD787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###0%</c:formatCode>
                <c:ptCount val="1"/>
                <c:pt idx="0">
                  <c:v>0.48977459832096654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9A-4B7A-B162-7547DDD787F3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Znam je słabo</c:v>
                </c:pt>
              </c:strCache>
            </c:strRef>
          </c:tx>
          <c:spPr>
            <a:solidFill>
              <a:srgbClr val="F9C42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977193412878916E-2"/>
                  <c:y val="7.651817804096630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9A-4B7A-B162-7547DDD787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Arkusz1!$E$2</c:f>
              <c:numCache>
                <c:formatCode>###0%</c:formatCode>
                <c:ptCount val="1"/>
                <c:pt idx="0">
                  <c:v>0.10151754116723481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9A-4B7A-B162-7547DDD787F3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W ogóle ich nie znam</c:v>
                </c:pt>
              </c:strCache>
            </c:strRef>
          </c:tx>
          <c:spPr>
            <a:solidFill>
              <a:srgbClr val="F7AA1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22299232564095E-2"/>
                  <c:y val="-3.67511188992317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9A-4B7A-B162-7547DDD787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Arkusz1!$F$2</c:f>
              <c:numCache>
                <c:formatCode>###0%</c:formatCode>
                <c:ptCount val="1"/>
                <c:pt idx="0">
                  <c:v>1.8338718886978234E-2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09A-4B7A-B162-7547DDD787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64953777110455E-2"/>
          <c:y val="3.7081984897518877E-2"/>
          <c:w val="0.92747009244577905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rgbClr val="05678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05678A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Możliwość samodzielnej blokady mojego konta w aplikacji mobilnej banku gdy straciłem(-am) poufne dane lub pieniądze</c:v>
                </c:pt>
                <c:pt idx="1">
                  <c:v>Czytelne komunikaty i ostrzeżenia po zalogowaniu do bankowości internetowej lub aplikacji mobilnej banku</c:v>
                </c:pt>
                <c:pt idx="2">
                  <c:v>Dedykowana infolinia banku (np. szybki kontakt w razie podejrzenia oszustwa)</c:v>
                </c:pt>
                <c:pt idx="3">
                  <c:v>Częstsze ostrzeżenia SMS / powiadomienia push w aplikacji mobilnej banku</c:v>
                </c:pt>
                <c:pt idx="4">
                  <c:v>Proste poradniki / krótkie filmy o tym, jak rozpoznawać oszustwa</c:v>
                </c:pt>
                <c:pt idx="5">
                  <c:v>Szkolenia / webinary online dla klientów banku</c:v>
                </c:pt>
                <c:pt idx="6">
                  <c:v>Podcasty / słuchowiska edukacyjne</c:v>
                </c:pt>
                <c:pt idx="7">
                  <c:v>Inne</c:v>
                </c:pt>
              </c:strCache>
            </c:strRef>
          </c:cat>
          <c:val>
            <c:numRef>
              <c:f>Arkusz1!$B$2:$B$9</c:f>
              <c:numCache>
                <c:formatCode>###0%</c:formatCode>
                <c:ptCount val="8"/>
                <c:pt idx="0">
                  <c:v>0.53629720598026953</c:v>
                </c:pt>
                <c:pt idx="1">
                  <c:v>0.47532472289875161</c:v>
                </c:pt>
                <c:pt idx="2">
                  <c:v>0.43942722044399418</c:v>
                </c:pt>
                <c:pt idx="3">
                  <c:v>0.39450861568503709</c:v>
                </c:pt>
                <c:pt idx="4">
                  <c:v>0.36542324713666152</c:v>
                </c:pt>
                <c:pt idx="5">
                  <c:v>0.14227579820752723</c:v>
                </c:pt>
                <c:pt idx="6">
                  <c:v>0.10287511709698738</c:v>
                </c:pt>
                <c:pt idx="7">
                  <c:v>1.3628023169567835E-2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5-4839-BC01-3B6A205A9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95020292258989569"/>
          <c:h val="0.9541602550809983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5 - całkowicie ufam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</c:v>
                </c:pt>
                <c:pt idx="1">
                  <c:v>Policja</c:v>
                </c:pt>
                <c:pt idx="2">
                  <c:v>Organizacje konsumenckie / rzecznicy praw konsumenta</c:v>
                </c:pt>
                <c:pt idx="3">
                  <c:v>Media (TV, radio, portale informacyjne)</c:v>
                </c:pt>
                <c:pt idx="4">
                  <c:v>Portale społecznościowe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0.14455853743859065</c:v>
                </c:pt>
                <c:pt idx="1">
                  <c:v>0.12013620484672721</c:v>
                </c:pt>
                <c:pt idx="2">
                  <c:v>8.2502071805220414E-2</c:v>
                </c:pt>
                <c:pt idx="3">
                  <c:v>6.9735905465712664E-2</c:v>
                </c:pt>
                <c:pt idx="4">
                  <c:v>4.3388197915309859E-2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3-41A1-9A80-DE0C95895AC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787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</c:v>
                </c:pt>
                <c:pt idx="1">
                  <c:v>Policja</c:v>
                </c:pt>
                <c:pt idx="2">
                  <c:v>Organizacje konsumenckie / rzecznicy praw konsumenta</c:v>
                </c:pt>
                <c:pt idx="3">
                  <c:v>Media (TV, radio, portale informacyjne)</c:v>
                </c:pt>
                <c:pt idx="4">
                  <c:v>Portale społecznościowe</c:v>
                </c:pt>
              </c:strCache>
            </c:strRef>
          </c:cat>
          <c:val>
            <c:numRef>
              <c:f>Arkusz1!$C$2:$C$6</c:f>
              <c:numCache>
                <c:formatCode>###0%</c:formatCode>
                <c:ptCount val="5"/>
                <c:pt idx="0">
                  <c:v>0.43005821782099318</c:v>
                </c:pt>
                <c:pt idx="1">
                  <c:v>0.31865351371499129</c:v>
                </c:pt>
                <c:pt idx="2">
                  <c:v>0.24006301193539417</c:v>
                </c:pt>
                <c:pt idx="3">
                  <c:v>0.22165323657615224</c:v>
                </c:pt>
                <c:pt idx="4">
                  <c:v>0.12426307481529042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3-41A1-9A80-DE0C95895AC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6-4099-B4A9-40E7BA39EA16}"/>
                </c:ext>
              </c:extLst>
            </c:dLbl>
            <c:dLbl>
              <c:idx val="1"/>
              <c:layout>
                <c:manualLayout>
                  <c:x val="-1.2329459238793888E-2"/>
                  <c:y val="3.36907893074573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B6-4099-B4A9-40E7BA39EA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</c:v>
                </c:pt>
                <c:pt idx="1">
                  <c:v>Policja</c:v>
                </c:pt>
                <c:pt idx="2">
                  <c:v>Organizacje konsumenckie / rzecznicy praw konsumenta</c:v>
                </c:pt>
                <c:pt idx="3">
                  <c:v>Media (TV, radio, portale informacyjne)</c:v>
                </c:pt>
                <c:pt idx="4">
                  <c:v>Portale społecznościowe</c:v>
                </c:pt>
              </c:strCache>
            </c:strRef>
          </c:cat>
          <c:val>
            <c:numRef>
              <c:f>Arkusz1!$D$2:$D$6</c:f>
              <c:numCache>
                <c:formatCode>###0%</c:formatCode>
                <c:ptCount val="5"/>
                <c:pt idx="0">
                  <c:v>0.32445144722553754</c:v>
                </c:pt>
                <c:pt idx="1">
                  <c:v>0.35941678894338513</c:v>
                </c:pt>
                <c:pt idx="2">
                  <c:v>0.44014060102081004</c:v>
                </c:pt>
                <c:pt idx="3">
                  <c:v>0.41824317140543593</c:v>
                </c:pt>
                <c:pt idx="4">
                  <c:v>0.35625578000775138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13-41A1-9A80-DE0C95895AC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9C42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271303440196504E-3"/>
                  <c:y val="3.67655889830569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13-41A1-9A80-DE0C95895AC6}"/>
                </c:ext>
              </c:extLst>
            </c:dLbl>
            <c:dLbl>
              <c:idx val="1"/>
              <c:layout>
                <c:manualLayout>
                  <c:x val="4.3822975593633042E-3"/>
                  <c:y val="1.7364100590571626E-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13-41A1-9A80-DE0C95895AC6}"/>
                </c:ext>
              </c:extLst>
            </c:dLbl>
            <c:dLbl>
              <c:idx val="2"/>
              <c:layout>
                <c:manualLayout>
                  <c:x val="2.0968402050766401E-3"/>
                  <c:y val="1.157606706015648E-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413-41A1-9A80-DE0C95895AC6}"/>
                </c:ext>
              </c:extLst>
            </c:dLbl>
            <c:dLbl>
              <c:idx val="3"/>
              <c:layout>
                <c:manualLayout>
                  <c:x val="-2.4645049569570551E-4"/>
                  <c:y val="5.78803353007824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Montserrat SemiBold" panose="000007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413-41A1-9A80-DE0C95895AC6}"/>
                </c:ext>
              </c:extLst>
            </c:dLbl>
            <c:dLbl>
              <c:idx val="4"/>
              <c:layout>
                <c:manualLayout>
                  <c:x val="-3.5227026396553963E-3"/>
                  <c:y val="2.8940167650391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32-4316-8BCF-107B0B3A42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Banki</c:v>
                </c:pt>
                <c:pt idx="1">
                  <c:v>Policja</c:v>
                </c:pt>
                <c:pt idx="2">
                  <c:v>Organizacje konsumenckie / rzecznicy praw konsumenta</c:v>
                </c:pt>
                <c:pt idx="3">
                  <c:v>Media (TV, radio, portale informacyjne)</c:v>
                </c:pt>
                <c:pt idx="4">
                  <c:v>Portale społecznościowe</c:v>
                </c:pt>
              </c:strCache>
            </c:strRef>
          </c:cat>
          <c:val>
            <c:numRef>
              <c:f>Arkusz1!$E$2:$E$6</c:f>
              <c:numCache>
                <c:formatCode>###0%</c:formatCode>
                <c:ptCount val="5"/>
                <c:pt idx="0">
                  <c:v>5.6147031545428841E-2</c:v>
                </c:pt>
                <c:pt idx="1">
                  <c:v>0.12102818180002989</c:v>
                </c:pt>
                <c:pt idx="2">
                  <c:v>0.17078852424859148</c:v>
                </c:pt>
                <c:pt idx="3">
                  <c:v>0.1827594524119491</c:v>
                </c:pt>
                <c:pt idx="4">
                  <c:v>0.26335405707881526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3-41A1-9A80-DE0C95895AC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1 - w ogóle nie ufam</c:v>
                </c:pt>
              </c:strCache>
            </c:strRef>
          </c:tx>
          <c:spPr>
            <a:solidFill>
              <a:srgbClr val="F7AA1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7818154510320738E-3"/>
                  <c:y val="2.550605934773108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13-41A1-9A80-DE0C95895AC6}"/>
                </c:ext>
              </c:extLst>
            </c:dLbl>
            <c:dLbl>
              <c:idx val="1"/>
              <c:layout>
                <c:manualLayout>
                  <c:x val="-1.6303025751721518E-3"/>
                  <c:y val="2.550605934698876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413-41A1-9A80-DE0C95895AC6}"/>
                </c:ext>
              </c:extLst>
            </c:dLbl>
            <c:dLbl>
              <c:idx val="2"/>
              <c:layout>
                <c:manualLayout>
                  <c:x val="3.2606051503440646E-3"/>
                  <c:y val="2.5506059349958066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13-41A1-9A80-DE0C95895AC6}"/>
                </c:ext>
              </c:extLst>
            </c:dLbl>
            <c:dLbl>
              <c:idx val="3"/>
              <c:layout>
                <c:manualLayout>
                  <c:x val="0"/>
                  <c:y val="2.550605934698876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Banki</c:v>
                </c:pt>
                <c:pt idx="1">
                  <c:v>Policja</c:v>
                </c:pt>
                <c:pt idx="2">
                  <c:v>Organizacje konsumenckie / rzecznicy praw konsumenta</c:v>
                </c:pt>
                <c:pt idx="3">
                  <c:v>Media (TV, radio, portale informacyjne)</c:v>
                </c:pt>
                <c:pt idx="4">
                  <c:v>Portale społecznościowe</c:v>
                </c:pt>
              </c:strCache>
            </c:strRef>
          </c:cat>
          <c:val>
            <c:numRef>
              <c:f>Arkusz1!$F$2:$F$6</c:f>
              <c:numCache>
                <c:formatCode>###0%</c:formatCode>
                <c:ptCount val="5"/>
                <c:pt idx="0">
                  <c:v>4.4784765969452058E-2</c:v>
                </c:pt>
                <c:pt idx="1">
                  <c:v>8.0765310694868836E-2</c:v>
                </c:pt>
                <c:pt idx="2">
                  <c:v>6.6505790989986602E-2</c:v>
                </c:pt>
                <c:pt idx="3">
                  <c:v>0.107608234140752</c:v>
                </c:pt>
                <c:pt idx="4">
                  <c:v>0.21273889018283537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13-41A1-9A80-DE0C95895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4.3793058329659303E-2"/>
          <c:w val="1"/>
          <c:h val="0.918386016339442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16-24 lata</c:v>
                </c:pt>
                <c:pt idx="1">
                  <c:v>25-34 lata</c:v>
                </c:pt>
                <c:pt idx="2">
                  <c:v>35-44 lata</c:v>
                </c:pt>
                <c:pt idx="3">
                  <c:v>45-54 lata</c:v>
                </c:pt>
                <c:pt idx="4">
                  <c:v>55-70 lat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0.1000000000000001</c:v>
                </c:pt>
                <c:pt idx="1">
                  <c:v>0.18000000000000033</c:v>
                </c:pt>
                <c:pt idx="2">
                  <c:v>0.24000000000000035</c:v>
                </c:pt>
                <c:pt idx="3">
                  <c:v>0.21000000000000044</c:v>
                </c:pt>
                <c:pt idx="4">
                  <c:v>0.27000000000000041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5-435C-AD4F-97E257C166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-20"/>
        <c:axId val="485351432"/>
        <c:axId val="485349136"/>
      </c:barChart>
      <c:catAx>
        <c:axId val="48535143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85349136"/>
        <c:crosses val="autoZero"/>
        <c:auto val="1"/>
        <c:lblAlgn val="ctr"/>
        <c:lblOffset val="100"/>
        <c:noMultiLvlLbl val="0"/>
      </c:catAx>
      <c:valAx>
        <c:axId val="48534913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extTo"/>
        <c:crossAx val="48535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4.3793058329659303E-2"/>
          <c:w val="1"/>
          <c:h val="0.918386016339442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podstawowe / zasadnicze zawodowe</c:v>
                </c:pt>
                <c:pt idx="1">
                  <c:v>średnie</c:v>
                </c:pt>
                <c:pt idx="2">
                  <c:v>wyższe</c:v>
                </c:pt>
              </c:strCache>
            </c:strRef>
          </c:cat>
          <c:val>
            <c:numRef>
              <c:f>Arkusz1!$B$2:$B$4</c:f>
              <c:numCache>
                <c:formatCode>###0%</c:formatCode>
                <c:ptCount val="3"/>
                <c:pt idx="0">
                  <c:v>0.2</c:v>
                </c:pt>
                <c:pt idx="1">
                  <c:v>0.40542986200490055</c:v>
                </c:pt>
                <c:pt idx="2">
                  <c:v>0.39137196265083385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5-435C-AD4F-97E257C166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-20"/>
        <c:axId val="485351432"/>
        <c:axId val="485349136"/>
      </c:barChart>
      <c:catAx>
        <c:axId val="48535143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85349136"/>
        <c:crosses val="autoZero"/>
        <c:auto val="1"/>
        <c:lblAlgn val="ctr"/>
        <c:lblOffset val="100"/>
        <c:noMultiLvlLbl val="0"/>
      </c:catAx>
      <c:valAx>
        <c:axId val="48534913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extTo"/>
        <c:crossAx val="48535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6126331811263443E-4"/>
          <c:w val="1"/>
          <c:h val="0.999438736681887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Wieś</c:v>
                </c:pt>
                <c:pt idx="1">
                  <c:v>Miasto do 19  tys. mieszkańców</c:v>
                </c:pt>
                <c:pt idx="2">
                  <c:v>Miasto 20-49 tys. mieszkańców</c:v>
                </c:pt>
                <c:pt idx="3">
                  <c:v>Miasto 50-99 tys. mieszkańców</c:v>
                </c:pt>
                <c:pt idx="4">
                  <c:v>Miasto 100-199 tys. mieszkańców</c:v>
                </c:pt>
                <c:pt idx="5">
                  <c:v>Miasto 200-499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Arkusz1!$B$2:$B$8</c:f>
              <c:numCache>
                <c:formatCode>###0%</c:formatCode>
                <c:ptCount val="7"/>
                <c:pt idx="0">
                  <c:v>0.38999999999999962</c:v>
                </c:pt>
                <c:pt idx="1">
                  <c:v>0.13000000000000025</c:v>
                </c:pt>
                <c:pt idx="2">
                  <c:v>0.11000000000000028</c:v>
                </c:pt>
                <c:pt idx="3">
                  <c:v>8.000000000000014E-2</c:v>
                </c:pt>
                <c:pt idx="4">
                  <c:v>9.0000000000000135E-2</c:v>
                </c:pt>
                <c:pt idx="5">
                  <c:v>8.0000000000000113E-2</c:v>
                </c:pt>
                <c:pt idx="6">
                  <c:v>0.11999999999999991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5-435C-AD4F-97E257C166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-20"/>
        <c:axId val="485351432"/>
        <c:axId val="485349136"/>
      </c:barChart>
      <c:catAx>
        <c:axId val="48535143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85349136"/>
        <c:crosses val="autoZero"/>
        <c:auto val="1"/>
        <c:lblAlgn val="ctr"/>
        <c:lblOffset val="100"/>
        <c:noMultiLvlLbl val="0"/>
      </c:catAx>
      <c:valAx>
        <c:axId val="48534913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extTo"/>
        <c:crossAx val="48535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76918887343485E-2"/>
          <c:y val="3.3804777290158718E-2"/>
          <c:w val="0.90659826062912996"/>
          <c:h val="0.9323904454196825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0.87045552982454177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E-482A-8741-123E556E7C1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0.12954447017545842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E-482A-8741-123E556E7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74019887"/>
        <c:axId val="1774023727"/>
      </c:barChart>
      <c:catAx>
        <c:axId val="1774019887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74023727"/>
        <c:crosses val="autoZero"/>
        <c:auto val="1"/>
        <c:lblAlgn val="ctr"/>
        <c:lblOffset val="100"/>
        <c:noMultiLvlLbl val="0"/>
      </c:catAx>
      <c:valAx>
        <c:axId val="1774023727"/>
        <c:scaling>
          <c:orientation val="minMax"/>
          <c:min val="0"/>
        </c:scaling>
        <c:delete val="1"/>
        <c:axPos val="r"/>
        <c:numFmt formatCode="0%" sourceLinked="1"/>
        <c:majorTickMark val="out"/>
        <c:minorTickMark val="none"/>
        <c:tickLblPos val="nextTo"/>
        <c:crossAx val="1774019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5C-4165-9A1E-A731078DBE37}"/>
              </c:ext>
            </c:extLst>
          </c:dPt>
          <c:dPt>
            <c:idx val="1"/>
            <c:bubble3D val="0"/>
            <c:spPr>
              <a:solidFill>
                <a:srgbClr val="FFFFFF">
                  <a:alpha val="4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5C-4165-9A1E-A731078DBE37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5C-4165-9A1E-A731078DBE37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B5C-4165-9A1E-A731078DBE37}"/>
              </c:ext>
            </c:extLst>
          </c:dPt>
          <c:cat>
            <c:strRef>
              <c:f>Arkusz1!$A$2:$A$3</c:f>
              <c:strCache>
                <c:ptCount val="2"/>
                <c:pt idx="0">
                  <c:v>Mężczyzna</c:v>
                </c:pt>
                <c:pt idx="1">
                  <c:v>Kobieta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0.50000000000000155</c:v>
                </c:pt>
                <c:pt idx="1">
                  <c:v>0.50000000000000122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5C-4165-9A1E-A731078DB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dPt>
            <c:idx val="0"/>
            <c:bubble3D val="0"/>
            <c:spPr>
              <a:solidFill>
                <a:srgbClr val="FFFFFF">
                  <a:alpha val="14902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1D-460D-B08E-5FDF5E3F0C3A}"/>
              </c:ext>
            </c:extLst>
          </c:dPt>
          <c:dPt>
            <c:idx val="1"/>
            <c:bubble3D val="0"/>
            <c:spPr>
              <a:solidFill>
                <a:srgbClr val="FFFFFF">
                  <a:alpha val="3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1D-460D-B08E-5FDF5E3F0C3A}"/>
              </c:ext>
            </c:extLst>
          </c:dPt>
          <c:dPt>
            <c:idx val="2"/>
            <c:bubble3D val="0"/>
            <c:spPr>
              <a:solidFill>
                <a:srgbClr val="FFFFFF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1D-460D-B08E-5FDF5E3F0C3A}"/>
              </c:ext>
            </c:extLst>
          </c:dPt>
          <c:dPt>
            <c:idx val="3"/>
            <c:bubble3D val="0"/>
            <c:spPr>
              <a:solidFill>
                <a:srgbClr val="FFFFFF">
                  <a:alpha val="8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1D-460D-B08E-5FDF5E3F0C3A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11D-460D-B08E-5FDF5E3F0C3A}"/>
              </c:ext>
            </c:extLst>
          </c:dPt>
          <c:cat>
            <c:strRef>
              <c:f>Arkusz1!$A$2:$A$6</c:f>
              <c:strCache>
                <c:ptCount val="5"/>
                <c:pt idx="0">
                  <c:v>1 osoba (tylko ja)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osób lub więcej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0.12145162022180189</c:v>
                </c:pt>
                <c:pt idx="1">
                  <c:v>0.29777068365249187</c:v>
                </c:pt>
                <c:pt idx="2">
                  <c:v>0.24544044565065623</c:v>
                </c:pt>
                <c:pt idx="3">
                  <c:v>0.22045469220995326</c:v>
                </c:pt>
                <c:pt idx="4">
                  <c:v>0.11488255826509855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1D-460D-B08E-5FDF5E3F0C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rgbClr val="2A7E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EB-4A88-BD10-0C6C1B2C81A0}"/>
              </c:ext>
            </c:extLst>
          </c:dPt>
          <c:dPt>
            <c:idx val="1"/>
            <c:bubble3D val="0"/>
            <c:spPr>
              <a:solidFill>
                <a:srgbClr val="5095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EB-4A88-BD10-0C6C1B2C81A0}"/>
              </c:ext>
            </c:extLst>
          </c:dPt>
          <c:dPt>
            <c:idx val="2"/>
            <c:bubble3D val="0"/>
            <c:spPr>
              <a:solidFill>
                <a:srgbClr val="82B3C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EB-4A88-BD10-0C6C1B2C81A0}"/>
              </c:ext>
            </c:extLst>
          </c:dPt>
          <c:cat>
            <c:strRef>
              <c:f>Arkusz1!$A$2:$A$4</c:f>
              <c:strCache>
                <c:ptCount val="3"/>
                <c:pt idx="0">
                  <c:v>Tak, regularnie</c:v>
                </c:pt>
                <c:pt idx="1">
                  <c:v>Tak, od czasu do czasu</c:v>
                </c:pt>
                <c:pt idx="2">
                  <c:v>Nie</c:v>
                </c:pt>
              </c:strCache>
            </c:strRef>
          </c:cat>
          <c:val>
            <c:numRef>
              <c:f>Arkusz1!$B$2:$B$4</c:f>
              <c:numCache>
                <c:formatCode>###0%</c:formatCode>
                <c:ptCount val="3"/>
                <c:pt idx="0">
                  <c:v>0.22367649924100746</c:v>
                </c:pt>
                <c:pt idx="1">
                  <c:v>0.24344653610513092</c:v>
                </c:pt>
                <c:pt idx="2">
                  <c:v>0.5328769646538638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8EB-4A88-BD10-0C6C1B2C81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rgbClr val="2A7E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523-43AE-B4CD-A3C261CDCC01}"/>
              </c:ext>
            </c:extLst>
          </c:dPt>
          <c:dPt>
            <c:idx val="1"/>
            <c:bubble3D val="0"/>
            <c:spPr>
              <a:solidFill>
                <a:srgbClr val="5095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23-43AE-B4CD-A3C261CDCC01}"/>
              </c:ext>
            </c:extLst>
          </c:dPt>
          <c:dPt>
            <c:idx val="2"/>
            <c:bubble3D val="0"/>
            <c:spPr>
              <a:solidFill>
                <a:srgbClr val="82B3C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523-43AE-B4CD-A3C261CDCC01}"/>
              </c:ext>
            </c:extLst>
          </c:dPt>
          <c:dPt>
            <c:idx val="3"/>
            <c:bubble3D val="0"/>
            <c:spPr>
              <a:solidFill>
                <a:srgbClr val="CDE1E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523-43AE-B4CD-A3C261CDCC01}"/>
              </c:ext>
            </c:extLst>
          </c:dPt>
          <c:cat>
            <c:strRef>
              <c:f>Arkusz1!$A$2:$A$5</c:f>
              <c:strCache>
                <c:ptCount val="4"/>
                <c:pt idx="0">
                  <c:v>Tak, jedna osoba</c:v>
                </c:pt>
                <c:pt idx="1">
                  <c:v>Tak, dwie lub więcej osób</c:v>
                </c:pt>
                <c:pt idx="2">
                  <c:v>Nie</c:v>
                </c:pt>
                <c:pt idx="3">
                  <c:v>Nie chcę podawać</c:v>
                </c:pt>
              </c:strCache>
            </c:strRef>
          </c:cat>
          <c:val>
            <c:numRef>
              <c:f>Arkusz1!$B$2:$B$5</c:f>
              <c:numCache>
                <c:formatCode>###0%</c:formatCode>
                <c:ptCount val="4"/>
                <c:pt idx="0">
                  <c:v>0.20660373673981386</c:v>
                </c:pt>
                <c:pt idx="1">
                  <c:v>0.14718318338550593</c:v>
                </c:pt>
                <c:pt idx="2">
                  <c:v>0.62844896074502143</c:v>
                </c:pt>
                <c:pt idx="3">
                  <c:v>1.7764119129659747E-2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23-43AE-B4CD-A3C261CDC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9261908994682"/>
          <c:y val="7.6432175471691177E-2"/>
          <c:w val="0.24618439878573672"/>
          <c:h val="0.847135649056617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PKO Bank Polski</c:v>
                </c:pt>
                <c:pt idx="1">
                  <c:v>mBank S.A.</c:v>
                </c:pt>
                <c:pt idx="2">
                  <c:v>Santander Bank Polska</c:v>
                </c:pt>
                <c:pt idx="3">
                  <c:v>ING Bank Śląski</c:v>
                </c:pt>
                <c:pt idx="4">
                  <c:v>Bank Pekao S.A.</c:v>
                </c:pt>
                <c:pt idx="5">
                  <c:v>Millennium Bank</c:v>
                </c:pt>
                <c:pt idx="6">
                  <c:v>Alior Bank</c:v>
                </c:pt>
                <c:pt idx="7">
                  <c:v>BNP Paribas</c:v>
                </c:pt>
                <c:pt idx="8">
                  <c:v>Bank Spółdzielczy</c:v>
                </c:pt>
                <c:pt idx="9">
                  <c:v>Credit Agricole</c:v>
                </c:pt>
                <c:pt idx="10">
                  <c:v>VeloBank</c:v>
                </c:pt>
                <c:pt idx="11">
                  <c:v>Inny bank</c:v>
                </c:pt>
                <c:pt idx="12">
                  <c:v>Nie korzystam z żadnego banku</c:v>
                </c:pt>
              </c:strCache>
            </c:strRef>
          </c:cat>
          <c:val>
            <c:numRef>
              <c:f>Arkusz1!$B$2:$B$14</c:f>
              <c:numCache>
                <c:formatCode>###0%</c:formatCode>
                <c:ptCount val="13"/>
                <c:pt idx="0">
                  <c:v>0.26990385260239225</c:v>
                </c:pt>
                <c:pt idx="1">
                  <c:v>0.18392157194508257</c:v>
                </c:pt>
                <c:pt idx="2">
                  <c:v>0.17743232561724048</c:v>
                </c:pt>
                <c:pt idx="3">
                  <c:v>0.16034889425872462</c:v>
                </c:pt>
                <c:pt idx="4">
                  <c:v>0.14478467935187964</c:v>
                </c:pt>
                <c:pt idx="5">
                  <c:v>7.0971397226161595E-2</c:v>
                </c:pt>
                <c:pt idx="6">
                  <c:v>4.4630857062879573E-2</c:v>
                </c:pt>
                <c:pt idx="7">
                  <c:v>3.546781779275554E-2</c:v>
                </c:pt>
                <c:pt idx="8">
                  <c:v>3.2298667212975592E-2</c:v>
                </c:pt>
                <c:pt idx="9">
                  <c:v>3.021671215962073E-2</c:v>
                </c:pt>
                <c:pt idx="10">
                  <c:v>1.7592830869605641E-2</c:v>
                </c:pt>
                <c:pt idx="11">
                  <c:v>6.5943026294020532E-2</c:v>
                </c:pt>
                <c:pt idx="12">
                  <c:v>3.8005183874991043E-2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8-45C2-8DC6-E72A79D94F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-10"/>
        <c:axId val="485351432"/>
        <c:axId val="485349136"/>
      </c:barChart>
      <c:catAx>
        <c:axId val="4853514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r" defTabSz="914400" rtl="0" eaLnBrk="1" fontAlgn="b" latinLnBrk="0" hangingPunct="1">
              <a:defRPr lang="en-US"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5349136"/>
        <c:crosses val="autoZero"/>
        <c:auto val="1"/>
        <c:lblAlgn val="ctr"/>
        <c:lblOffset val="100"/>
        <c:noMultiLvlLbl val="0"/>
      </c:catAx>
      <c:valAx>
        <c:axId val="48534913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extTo"/>
        <c:crossAx val="48535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dPt>
            <c:idx val="0"/>
            <c:bubble3D val="0"/>
            <c:spPr>
              <a:solidFill>
                <a:srgbClr val="FFFFFF">
                  <a:alpha val="14902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D9-4B35-A5B7-DA819CC304E0}"/>
              </c:ext>
            </c:extLst>
          </c:dPt>
          <c:dPt>
            <c:idx val="1"/>
            <c:bubble3D val="0"/>
            <c:spPr>
              <a:solidFill>
                <a:srgbClr val="FFFFFF">
                  <a:alpha val="3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D9-4B35-A5B7-DA819CC304E0}"/>
              </c:ext>
            </c:extLst>
          </c:dPt>
          <c:dPt>
            <c:idx val="2"/>
            <c:bubble3D val="0"/>
            <c:spPr>
              <a:solidFill>
                <a:srgbClr val="FFFFFF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9D9-4B35-A5B7-DA819CC304E0}"/>
              </c:ext>
            </c:extLst>
          </c:dPt>
          <c:dPt>
            <c:idx val="3"/>
            <c:bubble3D val="0"/>
            <c:spPr>
              <a:solidFill>
                <a:srgbClr val="FFFFFF">
                  <a:alpha val="8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9D9-4B35-A5B7-DA819CC304E0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9D9-4B35-A5B7-DA819CC304E0}"/>
              </c:ext>
            </c:extLst>
          </c:dPt>
          <c:cat>
            <c:strRef>
              <c:f>Arkusz1!$A$2:$A$6</c:f>
              <c:strCache>
                <c:ptCount val="5"/>
                <c:pt idx="0">
                  <c:v>Codziennie lub prawie codziennie</c:v>
                </c:pt>
                <c:pt idx="1">
                  <c:v>Kilka razy w tygodniu</c:v>
                </c:pt>
                <c:pt idx="2">
                  <c:v>Kilka razy w miesiącu</c:v>
                </c:pt>
                <c:pt idx="3">
                  <c:v>Rzadziej niż raz w miesiącu</c:v>
                </c:pt>
                <c:pt idx="4">
                  <c:v>W ogóle nie korzystam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0.38834757145241672</c:v>
                </c:pt>
                <c:pt idx="1">
                  <c:v>0.35046139339395965</c:v>
                </c:pt>
                <c:pt idx="2">
                  <c:v>0.18493681691039779</c:v>
                </c:pt>
                <c:pt idx="3">
                  <c:v>2.4964842483181222E-2</c:v>
                </c:pt>
                <c:pt idx="4">
                  <c:v>5.1289375760047114E-2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D9-4B35-A5B7-DA819CC30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2.1300110160670314E-2"/>
          <c:w val="0.95020292258989569"/>
          <c:h val="0.5191534253319335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Bardzo częste</c:v>
                </c:pt>
              </c:strCache>
            </c:strRef>
          </c:tx>
          <c:spPr>
            <a:solidFill>
              <a:srgbClr val="3C6E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0.3179844611303812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3-41A1-9A80-DE0C95895AC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Raczej częste</c:v>
                </c:pt>
              </c:strCache>
            </c:strRef>
          </c:tx>
          <c:spPr>
            <a:solidFill>
              <a:srgbClr val="0787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0.49217047809038289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13-41A1-9A80-DE0C95895AC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Ani rzadkie, ani częste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6-4099-B4A9-40E7BA39EA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###0%</c:formatCode>
                <c:ptCount val="1"/>
                <c:pt idx="0">
                  <c:v>0.13707278004593992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13-41A1-9A80-DE0C95895AC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Raczej rzadkie</c:v>
                </c:pt>
              </c:strCache>
            </c:strRef>
          </c:tx>
          <c:spPr>
            <a:solidFill>
              <a:srgbClr val="F9C42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985456315027773E-3"/>
                  <c:y val="-1.2758400691245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Arkusz1!$E$2</c:f>
              <c:numCache>
                <c:formatCode>###0%</c:formatCode>
                <c:ptCount val="1"/>
                <c:pt idx="0">
                  <c:v>3.4023592797910153E-2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3-41A1-9A80-DE0C95895AC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Bardzo rzadkie</c:v>
                </c:pt>
              </c:strCache>
            </c:strRef>
          </c:tx>
          <c:spPr>
            <a:solidFill>
              <a:srgbClr val="F7AA1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7245496252388969E-3"/>
                  <c:y val="-1.0054706848654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13-41A1-9A80-DE0C95895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0" i="0" u="none" strike="noStrike" kern="1200" baseline="0">
                    <a:solidFill>
                      <a:srgbClr val="FFFFFF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Arkusz1!$F$2</c:f>
              <c:numCache>
                <c:formatCode>###0%</c:formatCode>
                <c:ptCount val="1"/>
                <c:pt idx="0">
                  <c:v>1.8748687935388583E-2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13-41A1-9A80-DE0C95895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96448730262544E-2"/>
          <c:y val="0.20495042270843924"/>
          <c:w val="0.95020292258989569"/>
          <c:h val="0.605742563406265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0 - na pewno nie</c:v>
                </c:pt>
              </c:strCache>
            </c:strRef>
          </c:tx>
          <c:spPr>
            <a:solidFill>
              <a:schemeClr val="accent4">
                <a:tint val="4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###0%</c:formatCode>
                <c:ptCount val="1"/>
                <c:pt idx="0">
                  <c:v>0.35674150704061863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D2-4D17-8009-24BCFC2B3CA2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4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###0%</c:formatCode>
                <c:ptCount val="1"/>
                <c:pt idx="0">
                  <c:v>9.5537301512947634E-2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D2-4D17-8009-24BCFC2B3CA2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810791896619E-2"/>
                  <c:y val="1.68453946537286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D2-4D17-8009-24BCFC2B3C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###0%</c:formatCode>
                <c:ptCount val="1"/>
                <c:pt idx="0">
                  <c:v>0.10085637328429729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D2-4D17-8009-24BCFC2B3CA2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985456315027773E-3"/>
                  <c:y val="-1.2758400691245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D2-4D17-8009-24BCFC2B3C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Arkusz1!$E$2</c:f>
              <c:numCache>
                <c:formatCode>###0%</c:formatCode>
                <c:ptCount val="1"/>
                <c:pt idx="0">
                  <c:v>9.1573409220562604E-2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9D2-4D17-8009-24BCFC2B3CA2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>
                <a:tint val="89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7245496252388969E-3"/>
                  <c:y val="-1.0054706848654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D2-4D17-8009-24BCFC2B3C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Arkusz1!$F$2</c:f>
              <c:numCache>
                <c:formatCode>###0%</c:formatCode>
                <c:ptCount val="1"/>
                <c:pt idx="0">
                  <c:v>6.0783677944881639E-2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9D2-4D17-8009-24BCFC2B3CA2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Arkusz1!$G$2</c:f>
              <c:numCache>
                <c:formatCode>###0%</c:formatCode>
                <c:ptCount val="1"/>
                <c:pt idx="0">
                  <c:v>0.11306148341526714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D2-4D17-8009-24BCFC2B3CA2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accent4">
                <a:shade val="8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Arkusz1!$H$2</c:f>
              <c:numCache>
                <c:formatCode>###0%</c:formatCode>
                <c:ptCount val="1"/>
                <c:pt idx="0">
                  <c:v>5.123341937646101E-2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9D2-4D17-8009-24BCFC2B3CA2}"/>
            </c:ext>
          </c:extLst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Arkusz1!$I$2</c:f>
              <c:numCache>
                <c:formatCode>###0%</c:formatCode>
                <c:ptCount val="1"/>
                <c:pt idx="0">
                  <c:v>6.0075947810868245E-2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9D2-4D17-8009-24BCFC2B3CA2}"/>
            </c:ext>
          </c:extLst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Arkusz1!$J$2</c:f>
              <c:numCache>
                <c:formatCode>###0%</c:formatCode>
                <c:ptCount val="1"/>
                <c:pt idx="0">
                  <c:v>3.013728669551205E-2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9D2-4D17-8009-24BCFC2B3CA2}"/>
            </c:ext>
          </c:extLst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9</c:v>
                </c:pt>
              </c:strCache>
            </c:strRef>
          </c:tx>
          <c:spPr>
            <a:solidFill>
              <a:schemeClr val="accent4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Arkusz1!$K$2</c:f>
              <c:numCache>
                <c:formatCode>###0%</c:formatCode>
                <c:ptCount val="1"/>
                <c:pt idx="0">
                  <c:v>1.2328243794505655E-2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9D2-4D17-8009-24BCFC2B3CA2}"/>
            </c:ext>
          </c:extLst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10 - na pewno tak</c:v>
                </c:pt>
              </c:strCache>
            </c:strRef>
          </c:tx>
          <c:spPr>
            <a:solidFill>
              <a:schemeClr val="accent4">
                <a:shade val="41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Arkusz1!$L$2</c:f>
              <c:numCache>
                <c:formatCode>###0%</c:formatCode>
                <c:ptCount val="1"/>
                <c:pt idx="0">
                  <c:v>2.7671349904080197E-2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9D2-4D17-8009-24BCFC2B3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724083744"/>
        <c:axId val="1724092864"/>
      </c:barChart>
      <c:catAx>
        <c:axId val="17240837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724092864"/>
        <c:crosses val="autoZero"/>
        <c:auto val="1"/>
        <c:lblAlgn val="ctr"/>
        <c:lblOffset val="100"/>
        <c:noMultiLvlLbl val="0"/>
      </c:catAx>
      <c:valAx>
        <c:axId val="17240928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72408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8657413963269811E-2"/>
          <c:y val="5.7994928107599618E-2"/>
          <c:w val="0.94540384808252531"/>
          <c:h val="0.174642364610003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619999043104378"/>
          <c:y val="3.7081984897518877E-2"/>
          <c:w val="0.5375351725068066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accent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SMS-em</c:v>
                </c:pt>
                <c:pt idx="1">
                  <c:v>Telefonicznie</c:v>
                </c:pt>
                <c:pt idx="2">
                  <c:v>E-mail</c:v>
                </c:pt>
                <c:pt idx="3">
                  <c:v>Messenger / WhatsApp / inny komunikator</c:v>
                </c:pt>
                <c:pt idx="4">
                  <c:v>Wiadomość na portalu społecznościowym (np. Facebook, Instagram)</c:v>
                </c:pt>
                <c:pt idx="5">
                  <c:v>Wiadomość na portalach sprzedażowych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0.51579439775839031</c:v>
                </c:pt>
                <c:pt idx="1">
                  <c:v>0.51562437656686622</c:v>
                </c:pt>
                <c:pt idx="2">
                  <c:v>0.46280934331281565</c:v>
                </c:pt>
                <c:pt idx="3">
                  <c:v>0.33940809489453239</c:v>
                </c:pt>
                <c:pt idx="4">
                  <c:v>0.24526609139778746</c:v>
                </c:pt>
                <c:pt idx="5">
                  <c:v>1.5185790072406296E-2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9-40F9-9E39-380466AED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00788115632343"/>
          <c:y val="5.7914825910358618E-2"/>
          <c:w val="0.77407462532139615"/>
          <c:h val="0.81405587799487189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explosion val="1"/>
          <c:dPt>
            <c:idx val="0"/>
            <c:bubble3D val="0"/>
            <c:explosion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2-4771-94F2-ECCDD3EE195F}"/>
              </c:ext>
            </c:extLst>
          </c:dPt>
          <c:dPt>
            <c:idx val="1"/>
            <c:bubble3D val="0"/>
            <c:explosion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2-4771-94F2-ECCDD3EE195F}"/>
              </c:ext>
            </c:extLst>
          </c:dPt>
          <c:dPt>
            <c:idx val="2"/>
            <c:bubble3D val="0"/>
            <c:explosion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0C2-4771-94F2-ECCDD3EE195F}"/>
              </c:ext>
            </c:extLst>
          </c:dPt>
          <c:dPt>
            <c:idx val="3"/>
            <c:bubble3D val="0"/>
            <c:explosion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0C2-4771-94F2-ECCDD3EE195F}"/>
              </c:ext>
            </c:extLst>
          </c:dPt>
          <c:dPt>
            <c:idx val="4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0C2-4771-94F2-ECCDD3EE195F}"/>
              </c:ext>
            </c:extLst>
          </c:dPt>
          <c:dPt>
            <c:idx val="5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1A5-43FE-B4D3-AE05A2A9FC75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1A5-43FE-B4D3-AE05A2A9FC75}"/>
              </c:ext>
            </c:extLst>
          </c:dPt>
          <c:dLbls>
            <c:dLbl>
              <c:idx val="5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0596254514208"/>
                      <c:h val="0.11921620334420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1A5-43FE-B4D3-AE05A2A9FC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Arkusz1!$A$2:$A$8</c:f>
              <c:strCache>
                <c:ptCount val="7"/>
                <c:pt idx="0">
                  <c:v>Ani razu</c:v>
                </c:pt>
                <c:pt idx="1">
                  <c:v>1 raz</c:v>
                </c:pt>
                <c:pt idx="2">
                  <c:v>2–3 razy</c:v>
                </c:pt>
                <c:pt idx="3">
                  <c:v>4–6 razy</c:v>
                </c:pt>
                <c:pt idx="4">
                  <c:v>7–10 razy</c:v>
                </c:pt>
                <c:pt idx="5">
                  <c:v>Więcej niż 10 razy</c:v>
                </c:pt>
                <c:pt idx="6">
                  <c:v>Trudno powiedzieć</c:v>
                </c:pt>
              </c:strCache>
            </c:strRef>
          </c:cat>
          <c:val>
            <c:numRef>
              <c:f>Arkusz1!$B$2:$B$8</c:f>
              <c:numCache>
                <c:formatCode>###0%</c:formatCode>
                <c:ptCount val="7"/>
                <c:pt idx="0">
                  <c:v>6.1981874484823833E-2</c:v>
                </c:pt>
                <c:pt idx="1">
                  <c:v>0.19606927196108404</c:v>
                </c:pt>
                <c:pt idx="2">
                  <c:v>0.35637949325874163</c:v>
                </c:pt>
                <c:pt idx="3">
                  <c:v>0.14474156230359125</c:v>
                </c:pt>
                <c:pt idx="4">
                  <c:v>4.8476884663199681E-2</c:v>
                </c:pt>
                <c:pt idx="5">
                  <c:v>8.399907332494258E-2</c:v>
                </c:pt>
                <c:pt idx="6">
                  <c:v>0.10835184000361923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2-4771-94F2-ECCDD3EE1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619999043104378"/>
          <c:y val="3.7081984897518877E-2"/>
          <c:w val="0.5375351725068066"/>
          <c:h val="0.932578209277238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accent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Tak, ja sam/sama straciłem(-am) pieniądze</c:v>
                </c:pt>
                <c:pt idx="1">
                  <c:v>Tak, ktoś z mojej najbliższej rodziny / domowników</c:v>
                </c:pt>
                <c:pt idx="2">
                  <c:v>Tak, inna osoba, którą znam (np. znajomy/znajoma)</c:v>
                </c:pt>
                <c:pt idx="3">
                  <c:v>Nie</c:v>
                </c:pt>
                <c:pt idx="4">
                  <c:v>Trudno powiedzieć</c:v>
                </c:pt>
              </c:strCache>
            </c:strRef>
          </c:cat>
          <c:val>
            <c:numRef>
              <c:f>Arkusz1!$B$2:$B$6</c:f>
              <c:numCache>
                <c:formatCode>###0%</c:formatCode>
                <c:ptCount val="5"/>
                <c:pt idx="0">
                  <c:v>8.5160892837074009E-2</c:v>
                </c:pt>
                <c:pt idx="1">
                  <c:v>0.12293906799399253</c:v>
                </c:pt>
                <c:pt idx="2">
                  <c:v>0.28060879396635569</c:v>
                </c:pt>
                <c:pt idx="3">
                  <c:v>0.48352065577666231</c:v>
                </c:pt>
                <c:pt idx="4">
                  <c:v>7.0701222070608541E-2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A6-4028-91ED-8B55965E9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7672399"/>
        <c:axId val="1377662319"/>
      </c:barChart>
      <c:catAx>
        <c:axId val="137767239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377662319"/>
        <c:crosses val="autoZero"/>
        <c:auto val="1"/>
        <c:lblAlgn val="ctr"/>
        <c:lblOffset val="100"/>
        <c:noMultiLvlLbl val="0"/>
      </c:catAx>
      <c:valAx>
        <c:axId val="1377662319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##0%" sourceLinked="1"/>
        <c:majorTickMark val="none"/>
        <c:minorTickMark val="none"/>
        <c:tickLblPos val="nextTo"/>
        <c:crossAx val="1377672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100%</c:v>
                </c:pt>
              </c:strCache>
            </c:strRef>
          </c:tx>
          <c:spPr>
            <a:solidFill>
              <a:srgbClr val="E7EEF1"/>
            </a:solidFill>
            <a:ln>
              <a:noFill/>
            </a:ln>
            <a:effectLst/>
          </c:spPr>
          <c:invertIfNegative val="0"/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A-4F74-A4B7-C61EA7305AE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Kraków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rgbClr val="05678A"/>
                      </a:solidFill>
                      <a:latin typeface="Montserrat Medium" panose="000006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F93-4603-BE87-20F18816384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rgbClr val="05678A"/>
                      </a:solidFill>
                      <a:latin typeface="Montserrat Medium" panose="000006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E79A-4F74-A4B7-C61EA7305AE8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900" b="0" i="0" u="none" strike="noStrike" kern="1200" baseline="0">
                      <a:solidFill>
                        <a:srgbClr val="05678A"/>
                      </a:solidFill>
                      <a:latin typeface="Montserrat Medium" panose="00000600000000000000" pitchFamily="2" charset="-18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6F93-4603-BE87-20F188163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„Na wnuczka” (podszywanie się pod członka rodziny, potrzebującego nagłej pomocy)</c:v>
                </c:pt>
                <c:pt idx="1">
                  <c:v>„Na pracownika banku”</c:v>
                </c:pt>
                <c:pt idx="2">
                  <c:v>„Na kuriera” / „na dopłatę do przesyłki” (np. link SMS do dopłaty)</c:v>
                </c:pt>
                <c:pt idx="3">
                  <c:v>„Na policjanta” / „na funkcjonariusza”</c:v>
                </c:pt>
                <c:pt idx="4">
                  <c:v>„Na znajomego z social mediów” (np. prośba o kod BLIK od „znajomego” z Messengera)</c:v>
                </c:pt>
                <c:pt idx="5">
                  <c:v>Oszustwo na portalu sprzedażowym</c:v>
                </c:pt>
                <c:pt idx="6">
                  <c:v>„Na inwestycję” (np. szybki zysk na kryptowalutach, giełdzie, akcjach)</c:v>
                </c:pt>
                <c:pt idx="7">
                  <c:v>„Na pomoc społeczną” / „na organizację charytatywną”</c:v>
                </c:pt>
                <c:pt idx="8">
                  <c:v>Żadne/ nie wiem</c:v>
                </c:pt>
              </c:strCache>
            </c:strRef>
          </c:cat>
          <c:val>
            <c:numRef>
              <c:f>Arkusz1!$C$2:$C$10</c:f>
              <c:numCache>
                <c:formatCode>###0%</c:formatCode>
                <c:ptCount val="9"/>
                <c:pt idx="0">
                  <c:v>4.3771238883478135E-2</c:v>
                </c:pt>
                <c:pt idx="1">
                  <c:v>0.18137052283417163</c:v>
                </c:pt>
                <c:pt idx="2">
                  <c:v>0.28615585659558718</c:v>
                </c:pt>
                <c:pt idx="3">
                  <c:v>3.2358616107816228E-2</c:v>
                </c:pt>
                <c:pt idx="4">
                  <c:v>0.25523745911832568</c:v>
                </c:pt>
                <c:pt idx="5">
                  <c:v>0.23217296552490463</c:v>
                </c:pt>
                <c:pt idx="6">
                  <c:v>0.15539165526593932</c:v>
                </c:pt>
                <c:pt idx="7">
                  <c:v>6.278809688488135E-2</c:v>
                </c:pt>
                <c:pt idx="8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9A-4F74-A4B7-C61EA7305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00"/>
        <c:axId val="1633424256"/>
        <c:axId val="1633448256"/>
      </c:barChart>
      <c:catAx>
        <c:axId val="16334242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633448256"/>
        <c:crosses val="autoZero"/>
        <c:auto val="1"/>
        <c:lblAlgn val="ctr"/>
        <c:lblOffset val="100"/>
        <c:noMultiLvlLbl val="0"/>
      </c:catAx>
      <c:valAx>
        <c:axId val="1633448256"/>
        <c:scaling>
          <c:orientation val="minMax"/>
          <c:max val="1"/>
        </c:scaling>
        <c:delete val="1"/>
        <c:axPos val="t"/>
        <c:numFmt formatCode="###0%" sourceLinked="1"/>
        <c:majorTickMark val="out"/>
        <c:minorTickMark val="none"/>
        <c:tickLblPos val="nextTo"/>
        <c:crossAx val="163342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E046D-1A60-3B40-A570-5211F1F7A257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4D7898-D759-5544-87F9-49773BA42B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605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32083-72C5-E907-8E35-1C01FDE5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F20F02A-3D97-0300-F9F2-7905D14E6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97D043B-38D3-19AF-D05B-A24DA53CC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47EF39-D40C-51FA-C5DC-A31AA3EA3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D7898-D759-5544-87F9-49773BA42B63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235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BFCCF-BE27-6C2C-D69F-0151432FD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E68884-F142-5B99-39E8-2E371E6DD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BAF1CEC-4F3F-8401-A50C-6B3C92532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7A41AA-1C83-D7C8-6B70-1729D3A6B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0C67E-3B97-47C8-91CB-CD446E39330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291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ajd tytulow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E0A70653-5A7F-65EB-B53A-0FFEA17250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49391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A70653-5A7F-65EB-B53A-0FFEA1725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Bildplatzhalter 62">
            <a:extLst>
              <a:ext uri="{FF2B5EF4-FFF2-40B4-BE49-F238E27FC236}">
                <a16:creationId xmlns:a16="http://schemas.microsoft.com/office/drawing/2014/main" id="{01F08A3F-0C86-97EB-B4E8-1E04158D06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8597" y="620714"/>
            <a:ext cx="9362010" cy="5545137"/>
          </a:xfrm>
          <a:custGeom>
            <a:avLst/>
            <a:gdLst>
              <a:gd name="connsiteX0" fmla="*/ 1164184 w 9360791"/>
              <a:gd name="connsiteY0" fmla="*/ 5184551 h 5545137"/>
              <a:gd name="connsiteX1" fmla="*/ 1152184 w 9360791"/>
              <a:gd name="connsiteY1" fmla="*/ 5196551 h 5545137"/>
              <a:gd name="connsiteX2" fmla="*/ 1152184 w 9360791"/>
              <a:gd name="connsiteY2" fmla="*/ 5244551 h 5545137"/>
              <a:gd name="connsiteX3" fmla="*/ 1164184 w 9360791"/>
              <a:gd name="connsiteY3" fmla="*/ 5256551 h 5545137"/>
              <a:gd name="connsiteX4" fmla="*/ 1212184 w 9360791"/>
              <a:gd name="connsiteY4" fmla="*/ 5256551 h 5545137"/>
              <a:gd name="connsiteX5" fmla="*/ 1224184 w 9360791"/>
              <a:gd name="connsiteY5" fmla="*/ 5244551 h 5545137"/>
              <a:gd name="connsiteX6" fmla="*/ 1224184 w 9360791"/>
              <a:gd name="connsiteY6" fmla="*/ 5196551 h 5545137"/>
              <a:gd name="connsiteX7" fmla="*/ 1212184 w 9360791"/>
              <a:gd name="connsiteY7" fmla="*/ 5184551 h 5545137"/>
              <a:gd name="connsiteX8" fmla="*/ 876152 w 9360791"/>
              <a:gd name="connsiteY8" fmla="*/ 5184551 h 5545137"/>
              <a:gd name="connsiteX9" fmla="*/ 864152 w 9360791"/>
              <a:gd name="connsiteY9" fmla="*/ 5196551 h 5545137"/>
              <a:gd name="connsiteX10" fmla="*/ 864152 w 9360791"/>
              <a:gd name="connsiteY10" fmla="*/ 5244551 h 5545137"/>
              <a:gd name="connsiteX11" fmla="*/ 876152 w 9360791"/>
              <a:gd name="connsiteY11" fmla="*/ 5256551 h 5545137"/>
              <a:gd name="connsiteX12" fmla="*/ 924152 w 9360791"/>
              <a:gd name="connsiteY12" fmla="*/ 5256551 h 5545137"/>
              <a:gd name="connsiteX13" fmla="*/ 936152 w 9360791"/>
              <a:gd name="connsiteY13" fmla="*/ 5244551 h 5545137"/>
              <a:gd name="connsiteX14" fmla="*/ 936152 w 9360791"/>
              <a:gd name="connsiteY14" fmla="*/ 5196551 h 5545137"/>
              <a:gd name="connsiteX15" fmla="*/ 924152 w 9360791"/>
              <a:gd name="connsiteY15" fmla="*/ 5184551 h 5545137"/>
              <a:gd name="connsiteX16" fmla="*/ 588112 w 9360791"/>
              <a:gd name="connsiteY16" fmla="*/ 5184551 h 5545137"/>
              <a:gd name="connsiteX17" fmla="*/ 576112 w 9360791"/>
              <a:gd name="connsiteY17" fmla="*/ 5196551 h 5545137"/>
              <a:gd name="connsiteX18" fmla="*/ 576112 w 9360791"/>
              <a:gd name="connsiteY18" fmla="*/ 5244551 h 5545137"/>
              <a:gd name="connsiteX19" fmla="*/ 588112 w 9360791"/>
              <a:gd name="connsiteY19" fmla="*/ 5256551 h 5545137"/>
              <a:gd name="connsiteX20" fmla="*/ 636112 w 9360791"/>
              <a:gd name="connsiteY20" fmla="*/ 5256551 h 5545137"/>
              <a:gd name="connsiteX21" fmla="*/ 648112 w 9360791"/>
              <a:gd name="connsiteY21" fmla="*/ 5244551 h 5545137"/>
              <a:gd name="connsiteX22" fmla="*/ 648112 w 9360791"/>
              <a:gd name="connsiteY22" fmla="*/ 5196551 h 5545137"/>
              <a:gd name="connsiteX23" fmla="*/ 636112 w 9360791"/>
              <a:gd name="connsiteY23" fmla="*/ 5184551 h 5545137"/>
              <a:gd name="connsiteX24" fmla="*/ 300080 w 9360791"/>
              <a:gd name="connsiteY24" fmla="*/ 5184551 h 5545137"/>
              <a:gd name="connsiteX25" fmla="*/ 288080 w 9360791"/>
              <a:gd name="connsiteY25" fmla="*/ 5196551 h 5545137"/>
              <a:gd name="connsiteX26" fmla="*/ 288080 w 9360791"/>
              <a:gd name="connsiteY26" fmla="*/ 5244551 h 5545137"/>
              <a:gd name="connsiteX27" fmla="*/ 300080 w 9360791"/>
              <a:gd name="connsiteY27" fmla="*/ 5256551 h 5545137"/>
              <a:gd name="connsiteX28" fmla="*/ 348080 w 9360791"/>
              <a:gd name="connsiteY28" fmla="*/ 5256551 h 5545137"/>
              <a:gd name="connsiteX29" fmla="*/ 360080 w 9360791"/>
              <a:gd name="connsiteY29" fmla="*/ 5244551 h 5545137"/>
              <a:gd name="connsiteX30" fmla="*/ 360080 w 9360791"/>
              <a:gd name="connsiteY30" fmla="*/ 5196551 h 5545137"/>
              <a:gd name="connsiteX31" fmla="*/ 348080 w 9360791"/>
              <a:gd name="connsiteY31" fmla="*/ 5184551 h 5545137"/>
              <a:gd name="connsiteX32" fmla="*/ 1164184 w 9360791"/>
              <a:gd name="connsiteY32" fmla="*/ 4896519 h 5545137"/>
              <a:gd name="connsiteX33" fmla="*/ 1152184 w 9360791"/>
              <a:gd name="connsiteY33" fmla="*/ 4908519 h 5545137"/>
              <a:gd name="connsiteX34" fmla="*/ 1152184 w 9360791"/>
              <a:gd name="connsiteY34" fmla="*/ 4956519 h 5545137"/>
              <a:gd name="connsiteX35" fmla="*/ 1164184 w 9360791"/>
              <a:gd name="connsiteY35" fmla="*/ 4968519 h 5545137"/>
              <a:gd name="connsiteX36" fmla="*/ 1212184 w 9360791"/>
              <a:gd name="connsiteY36" fmla="*/ 4968519 h 5545137"/>
              <a:gd name="connsiteX37" fmla="*/ 1224184 w 9360791"/>
              <a:gd name="connsiteY37" fmla="*/ 4956519 h 5545137"/>
              <a:gd name="connsiteX38" fmla="*/ 1224184 w 9360791"/>
              <a:gd name="connsiteY38" fmla="*/ 4908519 h 5545137"/>
              <a:gd name="connsiteX39" fmla="*/ 1212184 w 9360791"/>
              <a:gd name="connsiteY39" fmla="*/ 4896519 h 5545137"/>
              <a:gd name="connsiteX40" fmla="*/ 876152 w 9360791"/>
              <a:gd name="connsiteY40" fmla="*/ 4896519 h 5545137"/>
              <a:gd name="connsiteX41" fmla="*/ 864152 w 9360791"/>
              <a:gd name="connsiteY41" fmla="*/ 4908519 h 5545137"/>
              <a:gd name="connsiteX42" fmla="*/ 864152 w 9360791"/>
              <a:gd name="connsiteY42" fmla="*/ 4956519 h 5545137"/>
              <a:gd name="connsiteX43" fmla="*/ 876152 w 9360791"/>
              <a:gd name="connsiteY43" fmla="*/ 4968519 h 5545137"/>
              <a:gd name="connsiteX44" fmla="*/ 924152 w 9360791"/>
              <a:gd name="connsiteY44" fmla="*/ 4968519 h 5545137"/>
              <a:gd name="connsiteX45" fmla="*/ 936152 w 9360791"/>
              <a:gd name="connsiteY45" fmla="*/ 4956519 h 5545137"/>
              <a:gd name="connsiteX46" fmla="*/ 936152 w 9360791"/>
              <a:gd name="connsiteY46" fmla="*/ 4908519 h 5545137"/>
              <a:gd name="connsiteX47" fmla="*/ 924152 w 9360791"/>
              <a:gd name="connsiteY47" fmla="*/ 4896519 h 5545137"/>
              <a:gd name="connsiteX48" fmla="*/ 588112 w 9360791"/>
              <a:gd name="connsiteY48" fmla="*/ 4896519 h 5545137"/>
              <a:gd name="connsiteX49" fmla="*/ 576112 w 9360791"/>
              <a:gd name="connsiteY49" fmla="*/ 4908519 h 5545137"/>
              <a:gd name="connsiteX50" fmla="*/ 576112 w 9360791"/>
              <a:gd name="connsiteY50" fmla="*/ 4956519 h 5545137"/>
              <a:gd name="connsiteX51" fmla="*/ 588112 w 9360791"/>
              <a:gd name="connsiteY51" fmla="*/ 4968519 h 5545137"/>
              <a:gd name="connsiteX52" fmla="*/ 636112 w 9360791"/>
              <a:gd name="connsiteY52" fmla="*/ 4968519 h 5545137"/>
              <a:gd name="connsiteX53" fmla="*/ 648112 w 9360791"/>
              <a:gd name="connsiteY53" fmla="*/ 4956519 h 5545137"/>
              <a:gd name="connsiteX54" fmla="*/ 648112 w 9360791"/>
              <a:gd name="connsiteY54" fmla="*/ 4908519 h 5545137"/>
              <a:gd name="connsiteX55" fmla="*/ 636112 w 9360791"/>
              <a:gd name="connsiteY55" fmla="*/ 4896519 h 5545137"/>
              <a:gd name="connsiteX56" fmla="*/ 300080 w 9360791"/>
              <a:gd name="connsiteY56" fmla="*/ 4896519 h 5545137"/>
              <a:gd name="connsiteX57" fmla="*/ 288080 w 9360791"/>
              <a:gd name="connsiteY57" fmla="*/ 4908519 h 5545137"/>
              <a:gd name="connsiteX58" fmla="*/ 288080 w 9360791"/>
              <a:gd name="connsiteY58" fmla="*/ 4956519 h 5545137"/>
              <a:gd name="connsiteX59" fmla="*/ 300080 w 9360791"/>
              <a:gd name="connsiteY59" fmla="*/ 4968519 h 5545137"/>
              <a:gd name="connsiteX60" fmla="*/ 348080 w 9360791"/>
              <a:gd name="connsiteY60" fmla="*/ 4968519 h 5545137"/>
              <a:gd name="connsiteX61" fmla="*/ 360080 w 9360791"/>
              <a:gd name="connsiteY61" fmla="*/ 4956519 h 5545137"/>
              <a:gd name="connsiteX62" fmla="*/ 360080 w 9360791"/>
              <a:gd name="connsiteY62" fmla="*/ 4908519 h 5545137"/>
              <a:gd name="connsiteX63" fmla="*/ 348080 w 9360791"/>
              <a:gd name="connsiteY63" fmla="*/ 4896519 h 5545137"/>
              <a:gd name="connsiteX64" fmla="*/ 1164184 w 9360791"/>
              <a:gd name="connsiteY64" fmla="*/ 4608487 h 5545137"/>
              <a:gd name="connsiteX65" fmla="*/ 1152184 w 9360791"/>
              <a:gd name="connsiteY65" fmla="*/ 4620487 h 5545137"/>
              <a:gd name="connsiteX66" fmla="*/ 1152184 w 9360791"/>
              <a:gd name="connsiteY66" fmla="*/ 4668487 h 5545137"/>
              <a:gd name="connsiteX67" fmla="*/ 1164184 w 9360791"/>
              <a:gd name="connsiteY67" fmla="*/ 4680487 h 5545137"/>
              <a:gd name="connsiteX68" fmla="*/ 1212184 w 9360791"/>
              <a:gd name="connsiteY68" fmla="*/ 4680487 h 5545137"/>
              <a:gd name="connsiteX69" fmla="*/ 1224184 w 9360791"/>
              <a:gd name="connsiteY69" fmla="*/ 4668487 h 5545137"/>
              <a:gd name="connsiteX70" fmla="*/ 1224184 w 9360791"/>
              <a:gd name="connsiteY70" fmla="*/ 4620487 h 5545137"/>
              <a:gd name="connsiteX71" fmla="*/ 1212184 w 9360791"/>
              <a:gd name="connsiteY71" fmla="*/ 4608487 h 5545137"/>
              <a:gd name="connsiteX72" fmla="*/ 876152 w 9360791"/>
              <a:gd name="connsiteY72" fmla="*/ 4608487 h 5545137"/>
              <a:gd name="connsiteX73" fmla="*/ 864152 w 9360791"/>
              <a:gd name="connsiteY73" fmla="*/ 4620487 h 5545137"/>
              <a:gd name="connsiteX74" fmla="*/ 864152 w 9360791"/>
              <a:gd name="connsiteY74" fmla="*/ 4668487 h 5545137"/>
              <a:gd name="connsiteX75" fmla="*/ 876152 w 9360791"/>
              <a:gd name="connsiteY75" fmla="*/ 4680487 h 5545137"/>
              <a:gd name="connsiteX76" fmla="*/ 924152 w 9360791"/>
              <a:gd name="connsiteY76" fmla="*/ 4680487 h 5545137"/>
              <a:gd name="connsiteX77" fmla="*/ 936152 w 9360791"/>
              <a:gd name="connsiteY77" fmla="*/ 4668487 h 5545137"/>
              <a:gd name="connsiteX78" fmla="*/ 936152 w 9360791"/>
              <a:gd name="connsiteY78" fmla="*/ 4620487 h 5545137"/>
              <a:gd name="connsiteX79" fmla="*/ 924152 w 9360791"/>
              <a:gd name="connsiteY79" fmla="*/ 4608487 h 5545137"/>
              <a:gd name="connsiteX80" fmla="*/ 588112 w 9360791"/>
              <a:gd name="connsiteY80" fmla="*/ 4608487 h 5545137"/>
              <a:gd name="connsiteX81" fmla="*/ 576112 w 9360791"/>
              <a:gd name="connsiteY81" fmla="*/ 4620487 h 5545137"/>
              <a:gd name="connsiteX82" fmla="*/ 576112 w 9360791"/>
              <a:gd name="connsiteY82" fmla="*/ 4668487 h 5545137"/>
              <a:gd name="connsiteX83" fmla="*/ 588112 w 9360791"/>
              <a:gd name="connsiteY83" fmla="*/ 4680487 h 5545137"/>
              <a:gd name="connsiteX84" fmla="*/ 636112 w 9360791"/>
              <a:gd name="connsiteY84" fmla="*/ 4680487 h 5545137"/>
              <a:gd name="connsiteX85" fmla="*/ 648112 w 9360791"/>
              <a:gd name="connsiteY85" fmla="*/ 4668487 h 5545137"/>
              <a:gd name="connsiteX86" fmla="*/ 648112 w 9360791"/>
              <a:gd name="connsiteY86" fmla="*/ 4620487 h 5545137"/>
              <a:gd name="connsiteX87" fmla="*/ 636112 w 9360791"/>
              <a:gd name="connsiteY87" fmla="*/ 4608487 h 5545137"/>
              <a:gd name="connsiteX88" fmla="*/ 300080 w 9360791"/>
              <a:gd name="connsiteY88" fmla="*/ 4608487 h 5545137"/>
              <a:gd name="connsiteX89" fmla="*/ 288080 w 9360791"/>
              <a:gd name="connsiteY89" fmla="*/ 4620487 h 5545137"/>
              <a:gd name="connsiteX90" fmla="*/ 288080 w 9360791"/>
              <a:gd name="connsiteY90" fmla="*/ 4668487 h 5545137"/>
              <a:gd name="connsiteX91" fmla="*/ 300080 w 9360791"/>
              <a:gd name="connsiteY91" fmla="*/ 4680487 h 5545137"/>
              <a:gd name="connsiteX92" fmla="*/ 348080 w 9360791"/>
              <a:gd name="connsiteY92" fmla="*/ 4680487 h 5545137"/>
              <a:gd name="connsiteX93" fmla="*/ 360080 w 9360791"/>
              <a:gd name="connsiteY93" fmla="*/ 4668487 h 5545137"/>
              <a:gd name="connsiteX94" fmla="*/ 360080 w 9360791"/>
              <a:gd name="connsiteY94" fmla="*/ 4620487 h 5545137"/>
              <a:gd name="connsiteX95" fmla="*/ 348080 w 9360791"/>
              <a:gd name="connsiteY95" fmla="*/ 4608487 h 5545137"/>
              <a:gd name="connsiteX96" fmla="*/ 1164184 w 9360791"/>
              <a:gd name="connsiteY96" fmla="*/ 4320455 h 5545137"/>
              <a:gd name="connsiteX97" fmla="*/ 1152184 w 9360791"/>
              <a:gd name="connsiteY97" fmla="*/ 4332455 h 5545137"/>
              <a:gd name="connsiteX98" fmla="*/ 1152184 w 9360791"/>
              <a:gd name="connsiteY98" fmla="*/ 4380455 h 5545137"/>
              <a:gd name="connsiteX99" fmla="*/ 1164184 w 9360791"/>
              <a:gd name="connsiteY99" fmla="*/ 4392455 h 5545137"/>
              <a:gd name="connsiteX100" fmla="*/ 1212184 w 9360791"/>
              <a:gd name="connsiteY100" fmla="*/ 4392455 h 5545137"/>
              <a:gd name="connsiteX101" fmla="*/ 1224184 w 9360791"/>
              <a:gd name="connsiteY101" fmla="*/ 4380455 h 5545137"/>
              <a:gd name="connsiteX102" fmla="*/ 1224184 w 9360791"/>
              <a:gd name="connsiteY102" fmla="*/ 4332455 h 5545137"/>
              <a:gd name="connsiteX103" fmla="*/ 1212184 w 9360791"/>
              <a:gd name="connsiteY103" fmla="*/ 4320455 h 5545137"/>
              <a:gd name="connsiteX104" fmla="*/ 876152 w 9360791"/>
              <a:gd name="connsiteY104" fmla="*/ 4320455 h 5545137"/>
              <a:gd name="connsiteX105" fmla="*/ 864152 w 9360791"/>
              <a:gd name="connsiteY105" fmla="*/ 4332455 h 5545137"/>
              <a:gd name="connsiteX106" fmla="*/ 864152 w 9360791"/>
              <a:gd name="connsiteY106" fmla="*/ 4380455 h 5545137"/>
              <a:gd name="connsiteX107" fmla="*/ 876152 w 9360791"/>
              <a:gd name="connsiteY107" fmla="*/ 4392455 h 5545137"/>
              <a:gd name="connsiteX108" fmla="*/ 924152 w 9360791"/>
              <a:gd name="connsiteY108" fmla="*/ 4392455 h 5545137"/>
              <a:gd name="connsiteX109" fmla="*/ 936152 w 9360791"/>
              <a:gd name="connsiteY109" fmla="*/ 4380455 h 5545137"/>
              <a:gd name="connsiteX110" fmla="*/ 936152 w 9360791"/>
              <a:gd name="connsiteY110" fmla="*/ 4332455 h 5545137"/>
              <a:gd name="connsiteX111" fmla="*/ 924152 w 9360791"/>
              <a:gd name="connsiteY111" fmla="*/ 4320455 h 5545137"/>
              <a:gd name="connsiteX112" fmla="*/ 588112 w 9360791"/>
              <a:gd name="connsiteY112" fmla="*/ 4320455 h 5545137"/>
              <a:gd name="connsiteX113" fmla="*/ 576112 w 9360791"/>
              <a:gd name="connsiteY113" fmla="*/ 4332455 h 5545137"/>
              <a:gd name="connsiteX114" fmla="*/ 576112 w 9360791"/>
              <a:gd name="connsiteY114" fmla="*/ 4380455 h 5545137"/>
              <a:gd name="connsiteX115" fmla="*/ 588112 w 9360791"/>
              <a:gd name="connsiteY115" fmla="*/ 4392455 h 5545137"/>
              <a:gd name="connsiteX116" fmla="*/ 636112 w 9360791"/>
              <a:gd name="connsiteY116" fmla="*/ 4392455 h 5545137"/>
              <a:gd name="connsiteX117" fmla="*/ 648112 w 9360791"/>
              <a:gd name="connsiteY117" fmla="*/ 4380455 h 5545137"/>
              <a:gd name="connsiteX118" fmla="*/ 648112 w 9360791"/>
              <a:gd name="connsiteY118" fmla="*/ 4332455 h 5545137"/>
              <a:gd name="connsiteX119" fmla="*/ 636112 w 9360791"/>
              <a:gd name="connsiteY119" fmla="*/ 4320455 h 5545137"/>
              <a:gd name="connsiteX120" fmla="*/ 300080 w 9360791"/>
              <a:gd name="connsiteY120" fmla="*/ 4320455 h 5545137"/>
              <a:gd name="connsiteX121" fmla="*/ 288080 w 9360791"/>
              <a:gd name="connsiteY121" fmla="*/ 4332455 h 5545137"/>
              <a:gd name="connsiteX122" fmla="*/ 288080 w 9360791"/>
              <a:gd name="connsiteY122" fmla="*/ 4380455 h 5545137"/>
              <a:gd name="connsiteX123" fmla="*/ 300080 w 9360791"/>
              <a:gd name="connsiteY123" fmla="*/ 4392455 h 5545137"/>
              <a:gd name="connsiteX124" fmla="*/ 348080 w 9360791"/>
              <a:gd name="connsiteY124" fmla="*/ 4392455 h 5545137"/>
              <a:gd name="connsiteX125" fmla="*/ 360080 w 9360791"/>
              <a:gd name="connsiteY125" fmla="*/ 4380455 h 5545137"/>
              <a:gd name="connsiteX126" fmla="*/ 360080 w 9360791"/>
              <a:gd name="connsiteY126" fmla="*/ 4332455 h 5545137"/>
              <a:gd name="connsiteX127" fmla="*/ 348080 w 9360791"/>
              <a:gd name="connsiteY127" fmla="*/ 4320455 h 5545137"/>
              <a:gd name="connsiteX128" fmla="*/ 137686 w 9360791"/>
              <a:gd name="connsiteY128" fmla="*/ 0 h 5545137"/>
              <a:gd name="connsiteX129" fmla="*/ 9223105 w 9360791"/>
              <a:gd name="connsiteY129" fmla="*/ 0 h 5545137"/>
              <a:gd name="connsiteX130" fmla="*/ 9360791 w 9360791"/>
              <a:gd name="connsiteY130" fmla="*/ 137686 h 5545137"/>
              <a:gd name="connsiteX131" fmla="*/ 9360791 w 9360791"/>
              <a:gd name="connsiteY131" fmla="*/ 5407451 h 5545137"/>
              <a:gd name="connsiteX132" fmla="*/ 9223105 w 9360791"/>
              <a:gd name="connsiteY132" fmla="*/ 5545137 h 5545137"/>
              <a:gd name="connsiteX133" fmla="*/ 137686 w 9360791"/>
              <a:gd name="connsiteY133" fmla="*/ 5545137 h 5545137"/>
              <a:gd name="connsiteX134" fmla="*/ 0 w 9360791"/>
              <a:gd name="connsiteY134" fmla="*/ 5407451 h 5545137"/>
              <a:gd name="connsiteX135" fmla="*/ 0 w 9360791"/>
              <a:gd name="connsiteY135" fmla="*/ 137686 h 5545137"/>
              <a:gd name="connsiteX136" fmla="*/ 137686 w 9360791"/>
              <a:gd name="connsiteY136" fmla="*/ 0 h 554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9360791" h="5545137">
                <a:moveTo>
                  <a:pt x="1164184" y="5184551"/>
                </a:moveTo>
                <a:cubicBezTo>
                  <a:pt x="1157557" y="5184551"/>
                  <a:pt x="1152184" y="5189924"/>
                  <a:pt x="1152184" y="5196551"/>
                </a:cubicBezTo>
                <a:lnTo>
                  <a:pt x="1152184" y="5244551"/>
                </a:lnTo>
                <a:cubicBezTo>
                  <a:pt x="1152184" y="5251178"/>
                  <a:pt x="1157557" y="5256551"/>
                  <a:pt x="1164184" y="5256551"/>
                </a:cubicBezTo>
                <a:lnTo>
                  <a:pt x="1212184" y="5256551"/>
                </a:lnTo>
                <a:cubicBezTo>
                  <a:pt x="1218811" y="5256551"/>
                  <a:pt x="1224184" y="5251178"/>
                  <a:pt x="1224184" y="5244551"/>
                </a:cubicBezTo>
                <a:lnTo>
                  <a:pt x="1224184" y="5196551"/>
                </a:lnTo>
                <a:cubicBezTo>
                  <a:pt x="1224184" y="5189924"/>
                  <a:pt x="1218811" y="5184551"/>
                  <a:pt x="1212184" y="5184551"/>
                </a:cubicBezTo>
                <a:close/>
                <a:moveTo>
                  <a:pt x="876152" y="5184551"/>
                </a:moveTo>
                <a:cubicBezTo>
                  <a:pt x="869525" y="5184551"/>
                  <a:pt x="864152" y="5189924"/>
                  <a:pt x="864152" y="5196551"/>
                </a:cubicBezTo>
                <a:lnTo>
                  <a:pt x="864152" y="5244551"/>
                </a:lnTo>
                <a:cubicBezTo>
                  <a:pt x="864152" y="5251178"/>
                  <a:pt x="869525" y="5256551"/>
                  <a:pt x="876152" y="5256551"/>
                </a:cubicBezTo>
                <a:lnTo>
                  <a:pt x="924152" y="5256551"/>
                </a:lnTo>
                <a:cubicBezTo>
                  <a:pt x="930779" y="5256551"/>
                  <a:pt x="936152" y="5251178"/>
                  <a:pt x="936152" y="5244551"/>
                </a:cubicBezTo>
                <a:lnTo>
                  <a:pt x="936152" y="5196551"/>
                </a:lnTo>
                <a:cubicBezTo>
                  <a:pt x="936152" y="5189924"/>
                  <a:pt x="930779" y="5184551"/>
                  <a:pt x="924152" y="5184551"/>
                </a:cubicBezTo>
                <a:close/>
                <a:moveTo>
                  <a:pt x="588112" y="5184551"/>
                </a:moveTo>
                <a:cubicBezTo>
                  <a:pt x="581485" y="5184551"/>
                  <a:pt x="576112" y="5189924"/>
                  <a:pt x="576112" y="5196551"/>
                </a:cubicBezTo>
                <a:lnTo>
                  <a:pt x="576112" y="5244551"/>
                </a:lnTo>
                <a:cubicBezTo>
                  <a:pt x="576112" y="5251178"/>
                  <a:pt x="581485" y="5256551"/>
                  <a:pt x="588112" y="5256551"/>
                </a:cubicBezTo>
                <a:lnTo>
                  <a:pt x="636112" y="5256551"/>
                </a:lnTo>
                <a:cubicBezTo>
                  <a:pt x="642739" y="5256551"/>
                  <a:pt x="648112" y="5251178"/>
                  <a:pt x="648112" y="5244551"/>
                </a:cubicBezTo>
                <a:lnTo>
                  <a:pt x="648112" y="5196551"/>
                </a:lnTo>
                <a:cubicBezTo>
                  <a:pt x="648112" y="5189924"/>
                  <a:pt x="642739" y="5184551"/>
                  <a:pt x="636112" y="5184551"/>
                </a:cubicBezTo>
                <a:close/>
                <a:moveTo>
                  <a:pt x="300080" y="5184551"/>
                </a:moveTo>
                <a:cubicBezTo>
                  <a:pt x="293453" y="5184551"/>
                  <a:pt x="288080" y="5189924"/>
                  <a:pt x="288080" y="5196551"/>
                </a:cubicBezTo>
                <a:lnTo>
                  <a:pt x="288080" y="5244551"/>
                </a:lnTo>
                <a:cubicBezTo>
                  <a:pt x="288080" y="5251178"/>
                  <a:pt x="293453" y="5256551"/>
                  <a:pt x="300080" y="5256551"/>
                </a:cubicBezTo>
                <a:lnTo>
                  <a:pt x="348080" y="5256551"/>
                </a:lnTo>
                <a:cubicBezTo>
                  <a:pt x="354707" y="5256551"/>
                  <a:pt x="360080" y="5251178"/>
                  <a:pt x="360080" y="5244551"/>
                </a:cubicBezTo>
                <a:lnTo>
                  <a:pt x="360080" y="5196551"/>
                </a:lnTo>
                <a:cubicBezTo>
                  <a:pt x="360080" y="5189924"/>
                  <a:pt x="354707" y="5184551"/>
                  <a:pt x="348080" y="5184551"/>
                </a:cubicBezTo>
                <a:close/>
                <a:moveTo>
                  <a:pt x="1164184" y="4896519"/>
                </a:moveTo>
                <a:cubicBezTo>
                  <a:pt x="1157557" y="4896519"/>
                  <a:pt x="1152184" y="4901892"/>
                  <a:pt x="1152184" y="4908519"/>
                </a:cubicBezTo>
                <a:lnTo>
                  <a:pt x="1152184" y="4956519"/>
                </a:lnTo>
                <a:cubicBezTo>
                  <a:pt x="1152184" y="4963146"/>
                  <a:pt x="1157557" y="4968519"/>
                  <a:pt x="1164184" y="4968519"/>
                </a:cubicBezTo>
                <a:lnTo>
                  <a:pt x="1212184" y="4968519"/>
                </a:lnTo>
                <a:cubicBezTo>
                  <a:pt x="1218811" y="4968519"/>
                  <a:pt x="1224184" y="4963146"/>
                  <a:pt x="1224184" y="4956519"/>
                </a:cubicBezTo>
                <a:lnTo>
                  <a:pt x="1224184" y="4908519"/>
                </a:lnTo>
                <a:cubicBezTo>
                  <a:pt x="1224184" y="4901892"/>
                  <a:pt x="1218811" y="4896519"/>
                  <a:pt x="1212184" y="4896519"/>
                </a:cubicBezTo>
                <a:close/>
                <a:moveTo>
                  <a:pt x="876152" y="4896519"/>
                </a:moveTo>
                <a:cubicBezTo>
                  <a:pt x="869525" y="4896519"/>
                  <a:pt x="864152" y="4901892"/>
                  <a:pt x="864152" y="4908519"/>
                </a:cubicBezTo>
                <a:lnTo>
                  <a:pt x="864152" y="4956519"/>
                </a:lnTo>
                <a:cubicBezTo>
                  <a:pt x="864152" y="4963146"/>
                  <a:pt x="869525" y="4968519"/>
                  <a:pt x="876152" y="4968519"/>
                </a:cubicBezTo>
                <a:lnTo>
                  <a:pt x="924152" y="4968519"/>
                </a:lnTo>
                <a:cubicBezTo>
                  <a:pt x="930779" y="4968519"/>
                  <a:pt x="936152" y="4963146"/>
                  <a:pt x="936152" y="4956519"/>
                </a:cubicBezTo>
                <a:lnTo>
                  <a:pt x="936152" y="4908519"/>
                </a:lnTo>
                <a:cubicBezTo>
                  <a:pt x="936152" y="4901892"/>
                  <a:pt x="930779" y="4896519"/>
                  <a:pt x="924152" y="4896519"/>
                </a:cubicBezTo>
                <a:close/>
                <a:moveTo>
                  <a:pt x="588112" y="4896519"/>
                </a:moveTo>
                <a:cubicBezTo>
                  <a:pt x="581485" y="4896519"/>
                  <a:pt x="576112" y="4901892"/>
                  <a:pt x="576112" y="4908519"/>
                </a:cubicBezTo>
                <a:lnTo>
                  <a:pt x="576112" y="4956519"/>
                </a:lnTo>
                <a:cubicBezTo>
                  <a:pt x="576112" y="4963146"/>
                  <a:pt x="581485" y="4968519"/>
                  <a:pt x="588112" y="4968519"/>
                </a:cubicBezTo>
                <a:lnTo>
                  <a:pt x="636112" y="4968519"/>
                </a:lnTo>
                <a:cubicBezTo>
                  <a:pt x="642739" y="4968519"/>
                  <a:pt x="648112" y="4963146"/>
                  <a:pt x="648112" y="4956519"/>
                </a:cubicBezTo>
                <a:lnTo>
                  <a:pt x="648112" y="4908519"/>
                </a:lnTo>
                <a:cubicBezTo>
                  <a:pt x="648112" y="4901892"/>
                  <a:pt x="642739" y="4896519"/>
                  <a:pt x="636112" y="4896519"/>
                </a:cubicBezTo>
                <a:close/>
                <a:moveTo>
                  <a:pt x="300080" y="4896519"/>
                </a:moveTo>
                <a:cubicBezTo>
                  <a:pt x="293453" y="4896519"/>
                  <a:pt x="288080" y="4901892"/>
                  <a:pt x="288080" y="4908519"/>
                </a:cubicBezTo>
                <a:lnTo>
                  <a:pt x="288080" y="4956519"/>
                </a:lnTo>
                <a:cubicBezTo>
                  <a:pt x="288080" y="4963146"/>
                  <a:pt x="293453" y="4968519"/>
                  <a:pt x="300080" y="4968519"/>
                </a:cubicBezTo>
                <a:lnTo>
                  <a:pt x="348080" y="4968519"/>
                </a:lnTo>
                <a:cubicBezTo>
                  <a:pt x="354707" y="4968519"/>
                  <a:pt x="360080" y="4963146"/>
                  <a:pt x="360080" y="4956519"/>
                </a:cubicBezTo>
                <a:lnTo>
                  <a:pt x="360080" y="4908519"/>
                </a:lnTo>
                <a:cubicBezTo>
                  <a:pt x="360080" y="4901892"/>
                  <a:pt x="354707" y="4896519"/>
                  <a:pt x="348080" y="4896519"/>
                </a:cubicBezTo>
                <a:close/>
                <a:moveTo>
                  <a:pt x="1164184" y="4608487"/>
                </a:moveTo>
                <a:cubicBezTo>
                  <a:pt x="1157557" y="4608487"/>
                  <a:pt x="1152184" y="4613860"/>
                  <a:pt x="1152184" y="4620487"/>
                </a:cubicBezTo>
                <a:lnTo>
                  <a:pt x="1152184" y="4668487"/>
                </a:lnTo>
                <a:cubicBezTo>
                  <a:pt x="1152184" y="4675114"/>
                  <a:pt x="1157557" y="4680487"/>
                  <a:pt x="1164184" y="4680487"/>
                </a:cubicBezTo>
                <a:lnTo>
                  <a:pt x="1212184" y="4680487"/>
                </a:lnTo>
                <a:cubicBezTo>
                  <a:pt x="1218811" y="4680487"/>
                  <a:pt x="1224184" y="4675114"/>
                  <a:pt x="1224184" y="4668487"/>
                </a:cubicBezTo>
                <a:lnTo>
                  <a:pt x="1224184" y="4620487"/>
                </a:lnTo>
                <a:cubicBezTo>
                  <a:pt x="1224184" y="4613860"/>
                  <a:pt x="1218811" y="4608487"/>
                  <a:pt x="1212184" y="4608487"/>
                </a:cubicBezTo>
                <a:close/>
                <a:moveTo>
                  <a:pt x="876152" y="4608487"/>
                </a:moveTo>
                <a:cubicBezTo>
                  <a:pt x="869525" y="4608487"/>
                  <a:pt x="864152" y="4613860"/>
                  <a:pt x="864152" y="4620487"/>
                </a:cubicBezTo>
                <a:lnTo>
                  <a:pt x="864152" y="4668487"/>
                </a:lnTo>
                <a:cubicBezTo>
                  <a:pt x="864152" y="4675114"/>
                  <a:pt x="869525" y="4680487"/>
                  <a:pt x="876152" y="4680487"/>
                </a:cubicBezTo>
                <a:lnTo>
                  <a:pt x="924152" y="4680487"/>
                </a:lnTo>
                <a:cubicBezTo>
                  <a:pt x="930779" y="4680487"/>
                  <a:pt x="936152" y="4675114"/>
                  <a:pt x="936152" y="4668487"/>
                </a:cubicBezTo>
                <a:lnTo>
                  <a:pt x="936152" y="4620487"/>
                </a:lnTo>
                <a:cubicBezTo>
                  <a:pt x="936152" y="4613860"/>
                  <a:pt x="930779" y="4608487"/>
                  <a:pt x="924152" y="4608487"/>
                </a:cubicBezTo>
                <a:close/>
                <a:moveTo>
                  <a:pt x="588112" y="4608487"/>
                </a:moveTo>
                <a:cubicBezTo>
                  <a:pt x="581485" y="4608487"/>
                  <a:pt x="576112" y="4613860"/>
                  <a:pt x="576112" y="4620487"/>
                </a:cubicBezTo>
                <a:lnTo>
                  <a:pt x="576112" y="4668487"/>
                </a:lnTo>
                <a:cubicBezTo>
                  <a:pt x="576112" y="4675114"/>
                  <a:pt x="581485" y="4680487"/>
                  <a:pt x="588112" y="4680487"/>
                </a:cubicBezTo>
                <a:lnTo>
                  <a:pt x="636112" y="4680487"/>
                </a:lnTo>
                <a:cubicBezTo>
                  <a:pt x="642739" y="4680487"/>
                  <a:pt x="648112" y="4675114"/>
                  <a:pt x="648112" y="4668487"/>
                </a:cubicBezTo>
                <a:lnTo>
                  <a:pt x="648112" y="4620487"/>
                </a:lnTo>
                <a:cubicBezTo>
                  <a:pt x="648112" y="4613860"/>
                  <a:pt x="642739" y="4608487"/>
                  <a:pt x="636112" y="4608487"/>
                </a:cubicBezTo>
                <a:close/>
                <a:moveTo>
                  <a:pt x="300080" y="4608487"/>
                </a:moveTo>
                <a:cubicBezTo>
                  <a:pt x="293453" y="4608487"/>
                  <a:pt x="288080" y="4613860"/>
                  <a:pt x="288080" y="4620487"/>
                </a:cubicBezTo>
                <a:lnTo>
                  <a:pt x="288080" y="4668487"/>
                </a:lnTo>
                <a:cubicBezTo>
                  <a:pt x="288080" y="4675114"/>
                  <a:pt x="293453" y="4680487"/>
                  <a:pt x="300080" y="4680487"/>
                </a:cubicBezTo>
                <a:lnTo>
                  <a:pt x="348080" y="4680487"/>
                </a:lnTo>
                <a:cubicBezTo>
                  <a:pt x="354707" y="4680487"/>
                  <a:pt x="360080" y="4675114"/>
                  <a:pt x="360080" y="4668487"/>
                </a:cubicBezTo>
                <a:lnTo>
                  <a:pt x="360080" y="4620487"/>
                </a:lnTo>
                <a:cubicBezTo>
                  <a:pt x="360080" y="4613860"/>
                  <a:pt x="354707" y="4608487"/>
                  <a:pt x="348080" y="4608487"/>
                </a:cubicBezTo>
                <a:close/>
                <a:moveTo>
                  <a:pt x="1164184" y="4320455"/>
                </a:moveTo>
                <a:cubicBezTo>
                  <a:pt x="1157557" y="4320455"/>
                  <a:pt x="1152184" y="4325828"/>
                  <a:pt x="1152184" y="4332455"/>
                </a:cubicBezTo>
                <a:lnTo>
                  <a:pt x="1152184" y="4380455"/>
                </a:lnTo>
                <a:cubicBezTo>
                  <a:pt x="1152184" y="4387082"/>
                  <a:pt x="1157557" y="4392455"/>
                  <a:pt x="1164184" y="4392455"/>
                </a:cubicBezTo>
                <a:lnTo>
                  <a:pt x="1212184" y="4392455"/>
                </a:lnTo>
                <a:cubicBezTo>
                  <a:pt x="1218811" y="4392455"/>
                  <a:pt x="1224184" y="4387082"/>
                  <a:pt x="1224184" y="4380455"/>
                </a:cubicBezTo>
                <a:lnTo>
                  <a:pt x="1224184" y="4332455"/>
                </a:lnTo>
                <a:cubicBezTo>
                  <a:pt x="1224184" y="4325828"/>
                  <a:pt x="1218811" y="4320455"/>
                  <a:pt x="1212184" y="4320455"/>
                </a:cubicBezTo>
                <a:close/>
                <a:moveTo>
                  <a:pt x="876152" y="4320455"/>
                </a:moveTo>
                <a:cubicBezTo>
                  <a:pt x="869525" y="4320455"/>
                  <a:pt x="864152" y="4325828"/>
                  <a:pt x="864152" y="4332455"/>
                </a:cubicBezTo>
                <a:lnTo>
                  <a:pt x="864152" y="4380455"/>
                </a:lnTo>
                <a:cubicBezTo>
                  <a:pt x="864152" y="4387082"/>
                  <a:pt x="869525" y="4392455"/>
                  <a:pt x="876152" y="4392455"/>
                </a:cubicBezTo>
                <a:lnTo>
                  <a:pt x="924152" y="4392455"/>
                </a:lnTo>
                <a:cubicBezTo>
                  <a:pt x="930779" y="4392455"/>
                  <a:pt x="936152" y="4387082"/>
                  <a:pt x="936152" y="4380455"/>
                </a:cubicBezTo>
                <a:lnTo>
                  <a:pt x="936152" y="4332455"/>
                </a:lnTo>
                <a:cubicBezTo>
                  <a:pt x="936152" y="4325828"/>
                  <a:pt x="930779" y="4320455"/>
                  <a:pt x="924152" y="4320455"/>
                </a:cubicBezTo>
                <a:close/>
                <a:moveTo>
                  <a:pt x="588112" y="4320455"/>
                </a:moveTo>
                <a:cubicBezTo>
                  <a:pt x="581485" y="4320455"/>
                  <a:pt x="576112" y="4325828"/>
                  <a:pt x="576112" y="4332455"/>
                </a:cubicBezTo>
                <a:lnTo>
                  <a:pt x="576112" y="4380455"/>
                </a:lnTo>
                <a:cubicBezTo>
                  <a:pt x="576112" y="4387082"/>
                  <a:pt x="581485" y="4392455"/>
                  <a:pt x="588112" y="4392455"/>
                </a:cubicBezTo>
                <a:lnTo>
                  <a:pt x="636112" y="4392455"/>
                </a:lnTo>
                <a:cubicBezTo>
                  <a:pt x="642739" y="4392455"/>
                  <a:pt x="648112" y="4387082"/>
                  <a:pt x="648112" y="4380455"/>
                </a:cubicBezTo>
                <a:lnTo>
                  <a:pt x="648112" y="4332455"/>
                </a:lnTo>
                <a:cubicBezTo>
                  <a:pt x="648112" y="4325828"/>
                  <a:pt x="642739" y="4320455"/>
                  <a:pt x="636112" y="4320455"/>
                </a:cubicBezTo>
                <a:close/>
                <a:moveTo>
                  <a:pt x="300080" y="4320455"/>
                </a:moveTo>
                <a:cubicBezTo>
                  <a:pt x="293453" y="4320455"/>
                  <a:pt x="288080" y="4325828"/>
                  <a:pt x="288080" y="4332455"/>
                </a:cubicBezTo>
                <a:lnTo>
                  <a:pt x="288080" y="4380455"/>
                </a:lnTo>
                <a:cubicBezTo>
                  <a:pt x="288080" y="4387082"/>
                  <a:pt x="293453" y="4392455"/>
                  <a:pt x="300080" y="4392455"/>
                </a:cubicBezTo>
                <a:lnTo>
                  <a:pt x="348080" y="4392455"/>
                </a:lnTo>
                <a:cubicBezTo>
                  <a:pt x="354707" y="4392455"/>
                  <a:pt x="360080" y="4387082"/>
                  <a:pt x="360080" y="4380455"/>
                </a:cubicBezTo>
                <a:lnTo>
                  <a:pt x="360080" y="4332455"/>
                </a:lnTo>
                <a:cubicBezTo>
                  <a:pt x="360080" y="4325828"/>
                  <a:pt x="354707" y="4320455"/>
                  <a:pt x="348080" y="4320455"/>
                </a:cubicBezTo>
                <a:close/>
                <a:moveTo>
                  <a:pt x="137686" y="0"/>
                </a:moveTo>
                <a:lnTo>
                  <a:pt x="9223105" y="0"/>
                </a:lnTo>
                <a:cubicBezTo>
                  <a:pt x="9299147" y="0"/>
                  <a:pt x="9360791" y="61644"/>
                  <a:pt x="9360791" y="137686"/>
                </a:cubicBezTo>
                <a:lnTo>
                  <a:pt x="9360791" y="5407451"/>
                </a:lnTo>
                <a:cubicBezTo>
                  <a:pt x="9360791" y="5483493"/>
                  <a:pt x="9299147" y="5545137"/>
                  <a:pt x="9223105" y="5545137"/>
                </a:cubicBezTo>
                <a:lnTo>
                  <a:pt x="137686" y="5545137"/>
                </a:lnTo>
                <a:cubicBezTo>
                  <a:pt x="61644" y="5545137"/>
                  <a:pt x="0" y="5483493"/>
                  <a:pt x="0" y="5407451"/>
                </a:cubicBezTo>
                <a:lnTo>
                  <a:pt x="0" y="137686"/>
                </a:lnTo>
                <a:cubicBezTo>
                  <a:pt x="0" y="61644"/>
                  <a:pt x="61644" y="0"/>
                  <a:pt x="137686" y="0"/>
                </a:cubicBezTo>
                <a:close/>
              </a:path>
            </a:pathLst>
          </a:custGeom>
          <a:pattFill prst="ltHorz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889D96D0-07D2-8CB9-F3C3-3663A8C09121}"/>
              </a:ext>
            </a:extLst>
          </p:cNvPr>
          <p:cNvSpPr/>
          <p:nvPr/>
        </p:nvSpPr>
        <p:spPr>
          <a:xfrm>
            <a:off x="766714" y="4941168"/>
            <a:ext cx="936226" cy="936096"/>
          </a:xfrm>
          <a:custGeom>
            <a:avLst/>
            <a:gdLst>
              <a:gd name="connsiteX0" fmla="*/ 876104 w 936104"/>
              <a:gd name="connsiteY0" fmla="*/ 864096 h 936096"/>
              <a:gd name="connsiteX1" fmla="*/ 924104 w 936104"/>
              <a:gd name="connsiteY1" fmla="*/ 864096 h 936096"/>
              <a:gd name="connsiteX2" fmla="*/ 936104 w 936104"/>
              <a:gd name="connsiteY2" fmla="*/ 876096 h 936096"/>
              <a:gd name="connsiteX3" fmla="*/ 936104 w 936104"/>
              <a:gd name="connsiteY3" fmla="*/ 924096 h 936096"/>
              <a:gd name="connsiteX4" fmla="*/ 924104 w 936104"/>
              <a:gd name="connsiteY4" fmla="*/ 936096 h 936096"/>
              <a:gd name="connsiteX5" fmla="*/ 876104 w 936104"/>
              <a:gd name="connsiteY5" fmla="*/ 936096 h 936096"/>
              <a:gd name="connsiteX6" fmla="*/ 864104 w 936104"/>
              <a:gd name="connsiteY6" fmla="*/ 924096 h 936096"/>
              <a:gd name="connsiteX7" fmla="*/ 864104 w 936104"/>
              <a:gd name="connsiteY7" fmla="*/ 876096 h 936096"/>
              <a:gd name="connsiteX8" fmla="*/ 876104 w 936104"/>
              <a:gd name="connsiteY8" fmla="*/ 864096 h 936096"/>
              <a:gd name="connsiteX9" fmla="*/ 588072 w 936104"/>
              <a:gd name="connsiteY9" fmla="*/ 864096 h 936096"/>
              <a:gd name="connsiteX10" fmla="*/ 636072 w 936104"/>
              <a:gd name="connsiteY10" fmla="*/ 864096 h 936096"/>
              <a:gd name="connsiteX11" fmla="*/ 648072 w 936104"/>
              <a:gd name="connsiteY11" fmla="*/ 876096 h 936096"/>
              <a:gd name="connsiteX12" fmla="*/ 648072 w 936104"/>
              <a:gd name="connsiteY12" fmla="*/ 924096 h 936096"/>
              <a:gd name="connsiteX13" fmla="*/ 636072 w 936104"/>
              <a:gd name="connsiteY13" fmla="*/ 936096 h 936096"/>
              <a:gd name="connsiteX14" fmla="*/ 588072 w 936104"/>
              <a:gd name="connsiteY14" fmla="*/ 936096 h 936096"/>
              <a:gd name="connsiteX15" fmla="*/ 576072 w 936104"/>
              <a:gd name="connsiteY15" fmla="*/ 924096 h 936096"/>
              <a:gd name="connsiteX16" fmla="*/ 576072 w 936104"/>
              <a:gd name="connsiteY16" fmla="*/ 876096 h 936096"/>
              <a:gd name="connsiteX17" fmla="*/ 588072 w 936104"/>
              <a:gd name="connsiteY17" fmla="*/ 864096 h 936096"/>
              <a:gd name="connsiteX18" fmla="*/ 300032 w 936104"/>
              <a:gd name="connsiteY18" fmla="*/ 864096 h 936096"/>
              <a:gd name="connsiteX19" fmla="*/ 348032 w 936104"/>
              <a:gd name="connsiteY19" fmla="*/ 864096 h 936096"/>
              <a:gd name="connsiteX20" fmla="*/ 360032 w 936104"/>
              <a:gd name="connsiteY20" fmla="*/ 876096 h 936096"/>
              <a:gd name="connsiteX21" fmla="*/ 360032 w 936104"/>
              <a:gd name="connsiteY21" fmla="*/ 924096 h 936096"/>
              <a:gd name="connsiteX22" fmla="*/ 348032 w 936104"/>
              <a:gd name="connsiteY22" fmla="*/ 936096 h 936096"/>
              <a:gd name="connsiteX23" fmla="*/ 300032 w 936104"/>
              <a:gd name="connsiteY23" fmla="*/ 936096 h 936096"/>
              <a:gd name="connsiteX24" fmla="*/ 288032 w 936104"/>
              <a:gd name="connsiteY24" fmla="*/ 924096 h 936096"/>
              <a:gd name="connsiteX25" fmla="*/ 288032 w 936104"/>
              <a:gd name="connsiteY25" fmla="*/ 876096 h 936096"/>
              <a:gd name="connsiteX26" fmla="*/ 300032 w 936104"/>
              <a:gd name="connsiteY26" fmla="*/ 864096 h 936096"/>
              <a:gd name="connsiteX27" fmla="*/ 12000 w 936104"/>
              <a:gd name="connsiteY27" fmla="*/ 864096 h 936096"/>
              <a:gd name="connsiteX28" fmla="*/ 60000 w 936104"/>
              <a:gd name="connsiteY28" fmla="*/ 864096 h 936096"/>
              <a:gd name="connsiteX29" fmla="*/ 72000 w 936104"/>
              <a:gd name="connsiteY29" fmla="*/ 876096 h 936096"/>
              <a:gd name="connsiteX30" fmla="*/ 72000 w 936104"/>
              <a:gd name="connsiteY30" fmla="*/ 924096 h 936096"/>
              <a:gd name="connsiteX31" fmla="*/ 60000 w 936104"/>
              <a:gd name="connsiteY31" fmla="*/ 936096 h 936096"/>
              <a:gd name="connsiteX32" fmla="*/ 12000 w 936104"/>
              <a:gd name="connsiteY32" fmla="*/ 936096 h 936096"/>
              <a:gd name="connsiteX33" fmla="*/ 0 w 936104"/>
              <a:gd name="connsiteY33" fmla="*/ 924096 h 936096"/>
              <a:gd name="connsiteX34" fmla="*/ 0 w 936104"/>
              <a:gd name="connsiteY34" fmla="*/ 876096 h 936096"/>
              <a:gd name="connsiteX35" fmla="*/ 12000 w 936104"/>
              <a:gd name="connsiteY35" fmla="*/ 864096 h 936096"/>
              <a:gd name="connsiteX36" fmla="*/ 876104 w 936104"/>
              <a:gd name="connsiteY36" fmla="*/ 576064 h 936096"/>
              <a:gd name="connsiteX37" fmla="*/ 924104 w 936104"/>
              <a:gd name="connsiteY37" fmla="*/ 576064 h 936096"/>
              <a:gd name="connsiteX38" fmla="*/ 936104 w 936104"/>
              <a:gd name="connsiteY38" fmla="*/ 588064 h 936096"/>
              <a:gd name="connsiteX39" fmla="*/ 936104 w 936104"/>
              <a:gd name="connsiteY39" fmla="*/ 636064 h 936096"/>
              <a:gd name="connsiteX40" fmla="*/ 924104 w 936104"/>
              <a:gd name="connsiteY40" fmla="*/ 648064 h 936096"/>
              <a:gd name="connsiteX41" fmla="*/ 876104 w 936104"/>
              <a:gd name="connsiteY41" fmla="*/ 648064 h 936096"/>
              <a:gd name="connsiteX42" fmla="*/ 864104 w 936104"/>
              <a:gd name="connsiteY42" fmla="*/ 636064 h 936096"/>
              <a:gd name="connsiteX43" fmla="*/ 864104 w 936104"/>
              <a:gd name="connsiteY43" fmla="*/ 588064 h 936096"/>
              <a:gd name="connsiteX44" fmla="*/ 876104 w 936104"/>
              <a:gd name="connsiteY44" fmla="*/ 576064 h 936096"/>
              <a:gd name="connsiteX45" fmla="*/ 588072 w 936104"/>
              <a:gd name="connsiteY45" fmla="*/ 576064 h 936096"/>
              <a:gd name="connsiteX46" fmla="*/ 636072 w 936104"/>
              <a:gd name="connsiteY46" fmla="*/ 576064 h 936096"/>
              <a:gd name="connsiteX47" fmla="*/ 648072 w 936104"/>
              <a:gd name="connsiteY47" fmla="*/ 588064 h 936096"/>
              <a:gd name="connsiteX48" fmla="*/ 648072 w 936104"/>
              <a:gd name="connsiteY48" fmla="*/ 636064 h 936096"/>
              <a:gd name="connsiteX49" fmla="*/ 636072 w 936104"/>
              <a:gd name="connsiteY49" fmla="*/ 648064 h 936096"/>
              <a:gd name="connsiteX50" fmla="*/ 588072 w 936104"/>
              <a:gd name="connsiteY50" fmla="*/ 648064 h 936096"/>
              <a:gd name="connsiteX51" fmla="*/ 576072 w 936104"/>
              <a:gd name="connsiteY51" fmla="*/ 636064 h 936096"/>
              <a:gd name="connsiteX52" fmla="*/ 576072 w 936104"/>
              <a:gd name="connsiteY52" fmla="*/ 588064 h 936096"/>
              <a:gd name="connsiteX53" fmla="*/ 588072 w 936104"/>
              <a:gd name="connsiteY53" fmla="*/ 576064 h 936096"/>
              <a:gd name="connsiteX54" fmla="*/ 300032 w 936104"/>
              <a:gd name="connsiteY54" fmla="*/ 576064 h 936096"/>
              <a:gd name="connsiteX55" fmla="*/ 348032 w 936104"/>
              <a:gd name="connsiteY55" fmla="*/ 576064 h 936096"/>
              <a:gd name="connsiteX56" fmla="*/ 360032 w 936104"/>
              <a:gd name="connsiteY56" fmla="*/ 588064 h 936096"/>
              <a:gd name="connsiteX57" fmla="*/ 360032 w 936104"/>
              <a:gd name="connsiteY57" fmla="*/ 636064 h 936096"/>
              <a:gd name="connsiteX58" fmla="*/ 348032 w 936104"/>
              <a:gd name="connsiteY58" fmla="*/ 648064 h 936096"/>
              <a:gd name="connsiteX59" fmla="*/ 300032 w 936104"/>
              <a:gd name="connsiteY59" fmla="*/ 648064 h 936096"/>
              <a:gd name="connsiteX60" fmla="*/ 288032 w 936104"/>
              <a:gd name="connsiteY60" fmla="*/ 636064 h 936096"/>
              <a:gd name="connsiteX61" fmla="*/ 288032 w 936104"/>
              <a:gd name="connsiteY61" fmla="*/ 588064 h 936096"/>
              <a:gd name="connsiteX62" fmla="*/ 300032 w 936104"/>
              <a:gd name="connsiteY62" fmla="*/ 576064 h 936096"/>
              <a:gd name="connsiteX63" fmla="*/ 12000 w 936104"/>
              <a:gd name="connsiteY63" fmla="*/ 576064 h 936096"/>
              <a:gd name="connsiteX64" fmla="*/ 60000 w 936104"/>
              <a:gd name="connsiteY64" fmla="*/ 576064 h 936096"/>
              <a:gd name="connsiteX65" fmla="*/ 72000 w 936104"/>
              <a:gd name="connsiteY65" fmla="*/ 588064 h 936096"/>
              <a:gd name="connsiteX66" fmla="*/ 72000 w 936104"/>
              <a:gd name="connsiteY66" fmla="*/ 636064 h 936096"/>
              <a:gd name="connsiteX67" fmla="*/ 60000 w 936104"/>
              <a:gd name="connsiteY67" fmla="*/ 648064 h 936096"/>
              <a:gd name="connsiteX68" fmla="*/ 12000 w 936104"/>
              <a:gd name="connsiteY68" fmla="*/ 648064 h 936096"/>
              <a:gd name="connsiteX69" fmla="*/ 0 w 936104"/>
              <a:gd name="connsiteY69" fmla="*/ 636064 h 936096"/>
              <a:gd name="connsiteX70" fmla="*/ 0 w 936104"/>
              <a:gd name="connsiteY70" fmla="*/ 588064 h 936096"/>
              <a:gd name="connsiteX71" fmla="*/ 12000 w 936104"/>
              <a:gd name="connsiteY71" fmla="*/ 576064 h 936096"/>
              <a:gd name="connsiteX72" fmla="*/ 876104 w 936104"/>
              <a:gd name="connsiteY72" fmla="*/ 288032 h 936096"/>
              <a:gd name="connsiteX73" fmla="*/ 924104 w 936104"/>
              <a:gd name="connsiteY73" fmla="*/ 288032 h 936096"/>
              <a:gd name="connsiteX74" fmla="*/ 936104 w 936104"/>
              <a:gd name="connsiteY74" fmla="*/ 300032 h 936096"/>
              <a:gd name="connsiteX75" fmla="*/ 936104 w 936104"/>
              <a:gd name="connsiteY75" fmla="*/ 348032 h 936096"/>
              <a:gd name="connsiteX76" fmla="*/ 924104 w 936104"/>
              <a:gd name="connsiteY76" fmla="*/ 360032 h 936096"/>
              <a:gd name="connsiteX77" fmla="*/ 876104 w 936104"/>
              <a:gd name="connsiteY77" fmla="*/ 360032 h 936096"/>
              <a:gd name="connsiteX78" fmla="*/ 864104 w 936104"/>
              <a:gd name="connsiteY78" fmla="*/ 348032 h 936096"/>
              <a:gd name="connsiteX79" fmla="*/ 864104 w 936104"/>
              <a:gd name="connsiteY79" fmla="*/ 300032 h 936096"/>
              <a:gd name="connsiteX80" fmla="*/ 876104 w 936104"/>
              <a:gd name="connsiteY80" fmla="*/ 288032 h 936096"/>
              <a:gd name="connsiteX81" fmla="*/ 588072 w 936104"/>
              <a:gd name="connsiteY81" fmla="*/ 288032 h 936096"/>
              <a:gd name="connsiteX82" fmla="*/ 636072 w 936104"/>
              <a:gd name="connsiteY82" fmla="*/ 288032 h 936096"/>
              <a:gd name="connsiteX83" fmla="*/ 648072 w 936104"/>
              <a:gd name="connsiteY83" fmla="*/ 300032 h 936096"/>
              <a:gd name="connsiteX84" fmla="*/ 648072 w 936104"/>
              <a:gd name="connsiteY84" fmla="*/ 348032 h 936096"/>
              <a:gd name="connsiteX85" fmla="*/ 636072 w 936104"/>
              <a:gd name="connsiteY85" fmla="*/ 360032 h 936096"/>
              <a:gd name="connsiteX86" fmla="*/ 588072 w 936104"/>
              <a:gd name="connsiteY86" fmla="*/ 360032 h 936096"/>
              <a:gd name="connsiteX87" fmla="*/ 576072 w 936104"/>
              <a:gd name="connsiteY87" fmla="*/ 348032 h 936096"/>
              <a:gd name="connsiteX88" fmla="*/ 576072 w 936104"/>
              <a:gd name="connsiteY88" fmla="*/ 300032 h 936096"/>
              <a:gd name="connsiteX89" fmla="*/ 588072 w 936104"/>
              <a:gd name="connsiteY89" fmla="*/ 288032 h 936096"/>
              <a:gd name="connsiteX90" fmla="*/ 300032 w 936104"/>
              <a:gd name="connsiteY90" fmla="*/ 288032 h 936096"/>
              <a:gd name="connsiteX91" fmla="*/ 348032 w 936104"/>
              <a:gd name="connsiteY91" fmla="*/ 288032 h 936096"/>
              <a:gd name="connsiteX92" fmla="*/ 360032 w 936104"/>
              <a:gd name="connsiteY92" fmla="*/ 300032 h 936096"/>
              <a:gd name="connsiteX93" fmla="*/ 360032 w 936104"/>
              <a:gd name="connsiteY93" fmla="*/ 348032 h 936096"/>
              <a:gd name="connsiteX94" fmla="*/ 348032 w 936104"/>
              <a:gd name="connsiteY94" fmla="*/ 360032 h 936096"/>
              <a:gd name="connsiteX95" fmla="*/ 300032 w 936104"/>
              <a:gd name="connsiteY95" fmla="*/ 360032 h 936096"/>
              <a:gd name="connsiteX96" fmla="*/ 288032 w 936104"/>
              <a:gd name="connsiteY96" fmla="*/ 348032 h 936096"/>
              <a:gd name="connsiteX97" fmla="*/ 288032 w 936104"/>
              <a:gd name="connsiteY97" fmla="*/ 300032 h 936096"/>
              <a:gd name="connsiteX98" fmla="*/ 300032 w 936104"/>
              <a:gd name="connsiteY98" fmla="*/ 288032 h 936096"/>
              <a:gd name="connsiteX99" fmla="*/ 12000 w 936104"/>
              <a:gd name="connsiteY99" fmla="*/ 288032 h 936096"/>
              <a:gd name="connsiteX100" fmla="*/ 60000 w 936104"/>
              <a:gd name="connsiteY100" fmla="*/ 288032 h 936096"/>
              <a:gd name="connsiteX101" fmla="*/ 72000 w 936104"/>
              <a:gd name="connsiteY101" fmla="*/ 300032 h 936096"/>
              <a:gd name="connsiteX102" fmla="*/ 72000 w 936104"/>
              <a:gd name="connsiteY102" fmla="*/ 348032 h 936096"/>
              <a:gd name="connsiteX103" fmla="*/ 60000 w 936104"/>
              <a:gd name="connsiteY103" fmla="*/ 360032 h 936096"/>
              <a:gd name="connsiteX104" fmla="*/ 12000 w 936104"/>
              <a:gd name="connsiteY104" fmla="*/ 360032 h 936096"/>
              <a:gd name="connsiteX105" fmla="*/ 0 w 936104"/>
              <a:gd name="connsiteY105" fmla="*/ 348032 h 936096"/>
              <a:gd name="connsiteX106" fmla="*/ 0 w 936104"/>
              <a:gd name="connsiteY106" fmla="*/ 300032 h 936096"/>
              <a:gd name="connsiteX107" fmla="*/ 12000 w 936104"/>
              <a:gd name="connsiteY107" fmla="*/ 288032 h 936096"/>
              <a:gd name="connsiteX108" fmla="*/ 876104 w 936104"/>
              <a:gd name="connsiteY108" fmla="*/ 0 h 936096"/>
              <a:gd name="connsiteX109" fmla="*/ 924104 w 936104"/>
              <a:gd name="connsiteY109" fmla="*/ 0 h 936096"/>
              <a:gd name="connsiteX110" fmla="*/ 936104 w 936104"/>
              <a:gd name="connsiteY110" fmla="*/ 12000 h 936096"/>
              <a:gd name="connsiteX111" fmla="*/ 936104 w 936104"/>
              <a:gd name="connsiteY111" fmla="*/ 60000 h 936096"/>
              <a:gd name="connsiteX112" fmla="*/ 924104 w 936104"/>
              <a:gd name="connsiteY112" fmla="*/ 72000 h 936096"/>
              <a:gd name="connsiteX113" fmla="*/ 876104 w 936104"/>
              <a:gd name="connsiteY113" fmla="*/ 72000 h 936096"/>
              <a:gd name="connsiteX114" fmla="*/ 864104 w 936104"/>
              <a:gd name="connsiteY114" fmla="*/ 60000 h 936096"/>
              <a:gd name="connsiteX115" fmla="*/ 864104 w 936104"/>
              <a:gd name="connsiteY115" fmla="*/ 12000 h 936096"/>
              <a:gd name="connsiteX116" fmla="*/ 876104 w 936104"/>
              <a:gd name="connsiteY116" fmla="*/ 0 h 936096"/>
              <a:gd name="connsiteX117" fmla="*/ 588072 w 936104"/>
              <a:gd name="connsiteY117" fmla="*/ 0 h 936096"/>
              <a:gd name="connsiteX118" fmla="*/ 636072 w 936104"/>
              <a:gd name="connsiteY118" fmla="*/ 0 h 936096"/>
              <a:gd name="connsiteX119" fmla="*/ 648072 w 936104"/>
              <a:gd name="connsiteY119" fmla="*/ 12000 h 936096"/>
              <a:gd name="connsiteX120" fmla="*/ 648072 w 936104"/>
              <a:gd name="connsiteY120" fmla="*/ 60000 h 936096"/>
              <a:gd name="connsiteX121" fmla="*/ 636072 w 936104"/>
              <a:gd name="connsiteY121" fmla="*/ 72000 h 936096"/>
              <a:gd name="connsiteX122" fmla="*/ 588072 w 936104"/>
              <a:gd name="connsiteY122" fmla="*/ 72000 h 936096"/>
              <a:gd name="connsiteX123" fmla="*/ 576072 w 936104"/>
              <a:gd name="connsiteY123" fmla="*/ 60000 h 936096"/>
              <a:gd name="connsiteX124" fmla="*/ 576072 w 936104"/>
              <a:gd name="connsiteY124" fmla="*/ 12000 h 936096"/>
              <a:gd name="connsiteX125" fmla="*/ 588072 w 936104"/>
              <a:gd name="connsiteY125" fmla="*/ 0 h 936096"/>
              <a:gd name="connsiteX126" fmla="*/ 300032 w 936104"/>
              <a:gd name="connsiteY126" fmla="*/ 0 h 936096"/>
              <a:gd name="connsiteX127" fmla="*/ 348032 w 936104"/>
              <a:gd name="connsiteY127" fmla="*/ 0 h 936096"/>
              <a:gd name="connsiteX128" fmla="*/ 360032 w 936104"/>
              <a:gd name="connsiteY128" fmla="*/ 12000 h 936096"/>
              <a:gd name="connsiteX129" fmla="*/ 360032 w 936104"/>
              <a:gd name="connsiteY129" fmla="*/ 60000 h 936096"/>
              <a:gd name="connsiteX130" fmla="*/ 348032 w 936104"/>
              <a:gd name="connsiteY130" fmla="*/ 72000 h 936096"/>
              <a:gd name="connsiteX131" fmla="*/ 300032 w 936104"/>
              <a:gd name="connsiteY131" fmla="*/ 72000 h 936096"/>
              <a:gd name="connsiteX132" fmla="*/ 288032 w 936104"/>
              <a:gd name="connsiteY132" fmla="*/ 60000 h 936096"/>
              <a:gd name="connsiteX133" fmla="*/ 288032 w 936104"/>
              <a:gd name="connsiteY133" fmla="*/ 12000 h 936096"/>
              <a:gd name="connsiteX134" fmla="*/ 300032 w 936104"/>
              <a:gd name="connsiteY134" fmla="*/ 0 h 936096"/>
              <a:gd name="connsiteX135" fmla="*/ 12000 w 936104"/>
              <a:gd name="connsiteY135" fmla="*/ 0 h 936096"/>
              <a:gd name="connsiteX136" fmla="*/ 60000 w 936104"/>
              <a:gd name="connsiteY136" fmla="*/ 0 h 936096"/>
              <a:gd name="connsiteX137" fmla="*/ 72000 w 936104"/>
              <a:gd name="connsiteY137" fmla="*/ 12000 h 936096"/>
              <a:gd name="connsiteX138" fmla="*/ 72000 w 936104"/>
              <a:gd name="connsiteY138" fmla="*/ 60000 h 936096"/>
              <a:gd name="connsiteX139" fmla="*/ 60000 w 936104"/>
              <a:gd name="connsiteY139" fmla="*/ 72000 h 936096"/>
              <a:gd name="connsiteX140" fmla="*/ 12000 w 936104"/>
              <a:gd name="connsiteY140" fmla="*/ 72000 h 936096"/>
              <a:gd name="connsiteX141" fmla="*/ 0 w 936104"/>
              <a:gd name="connsiteY141" fmla="*/ 60000 h 936096"/>
              <a:gd name="connsiteX142" fmla="*/ 0 w 936104"/>
              <a:gd name="connsiteY142" fmla="*/ 12000 h 936096"/>
              <a:gd name="connsiteX143" fmla="*/ 12000 w 936104"/>
              <a:gd name="connsiteY143" fmla="*/ 0 h 93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936104" h="936096">
                <a:moveTo>
                  <a:pt x="876104" y="864096"/>
                </a:moveTo>
                <a:lnTo>
                  <a:pt x="924104" y="864096"/>
                </a:lnTo>
                <a:cubicBezTo>
                  <a:pt x="930731" y="864096"/>
                  <a:pt x="936104" y="869469"/>
                  <a:pt x="936104" y="876096"/>
                </a:cubicBezTo>
                <a:lnTo>
                  <a:pt x="936104" y="924096"/>
                </a:lnTo>
                <a:cubicBezTo>
                  <a:pt x="936104" y="930723"/>
                  <a:pt x="930731" y="936096"/>
                  <a:pt x="924104" y="936096"/>
                </a:cubicBezTo>
                <a:lnTo>
                  <a:pt x="876104" y="936096"/>
                </a:lnTo>
                <a:cubicBezTo>
                  <a:pt x="869477" y="936096"/>
                  <a:pt x="864104" y="930723"/>
                  <a:pt x="864104" y="924096"/>
                </a:cubicBezTo>
                <a:lnTo>
                  <a:pt x="864104" y="876096"/>
                </a:lnTo>
                <a:cubicBezTo>
                  <a:pt x="864104" y="869469"/>
                  <a:pt x="869477" y="864096"/>
                  <a:pt x="876104" y="864096"/>
                </a:cubicBezTo>
                <a:close/>
                <a:moveTo>
                  <a:pt x="588072" y="864096"/>
                </a:moveTo>
                <a:lnTo>
                  <a:pt x="636072" y="864096"/>
                </a:lnTo>
                <a:cubicBezTo>
                  <a:pt x="642699" y="864096"/>
                  <a:pt x="648072" y="869469"/>
                  <a:pt x="648072" y="876096"/>
                </a:cubicBezTo>
                <a:lnTo>
                  <a:pt x="648072" y="924096"/>
                </a:lnTo>
                <a:cubicBezTo>
                  <a:pt x="648072" y="930723"/>
                  <a:pt x="642699" y="936096"/>
                  <a:pt x="636072" y="936096"/>
                </a:cubicBezTo>
                <a:lnTo>
                  <a:pt x="588072" y="936096"/>
                </a:lnTo>
                <a:cubicBezTo>
                  <a:pt x="581445" y="936096"/>
                  <a:pt x="576072" y="930723"/>
                  <a:pt x="576072" y="924096"/>
                </a:cubicBezTo>
                <a:lnTo>
                  <a:pt x="576072" y="876096"/>
                </a:lnTo>
                <a:cubicBezTo>
                  <a:pt x="576072" y="869469"/>
                  <a:pt x="581445" y="864096"/>
                  <a:pt x="588072" y="864096"/>
                </a:cubicBezTo>
                <a:close/>
                <a:moveTo>
                  <a:pt x="300032" y="864096"/>
                </a:moveTo>
                <a:lnTo>
                  <a:pt x="348032" y="864096"/>
                </a:lnTo>
                <a:cubicBezTo>
                  <a:pt x="354659" y="864096"/>
                  <a:pt x="360032" y="869469"/>
                  <a:pt x="360032" y="876096"/>
                </a:cubicBezTo>
                <a:lnTo>
                  <a:pt x="360032" y="924096"/>
                </a:lnTo>
                <a:cubicBezTo>
                  <a:pt x="360032" y="930723"/>
                  <a:pt x="354659" y="936096"/>
                  <a:pt x="348032" y="936096"/>
                </a:cubicBezTo>
                <a:lnTo>
                  <a:pt x="300032" y="936096"/>
                </a:lnTo>
                <a:cubicBezTo>
                  <a:pt x="293405" y="936096"/>
                  <a:pt x="288032" y="930723"/>
                  <a:pt x="288032" y="924096"/>
                </a:cubicBezTo>
                <a:lnTo>
                  <a:pt x="288032" y="876096"/>
                </a:lnTo>
                <a:cubicBezTo>
                  <a:pt x="288032" y="869469"/>
                  <a:pt x="293405" y="864096"/>
                  <a:pt x="300032" y="864096"/>
                </a:cubicBezTo>
                <a:close/>
                <a:moveTo>
                  <a:pt x="12000" y="864096"/>
                </a:moveTo>
                <a:lnTo>
                  <a:pt x="60000" y="864096"/>
                </a:lnTo>
                <a:cubicBezTo>
                  <a:pt x="66627" y="864096"/>
                  <a:pt x="72000" y="869469"/>
                  <a:pt x="72000" y="876096"/>
                </a:cubicBezTo>
                <a:lnTo>
                  <a:pt x="72000" y="924096"/>
                </a:lnTo>
                <a:cubicBezTo>
                  <a:pt x="72000" y="930723"/>
                  <a:pt x="66627" y="936096"/>
                  <a:pt x="60000" y="936096"/>
                </a:cubicBezTo>
                <a:lnTo>
                  <a:pt x="12000" y="936096"/>
                </a:lnTo>
                <a:cubicBezTo>
                  <a:pt x="5373" y="936096"/>
                  <a:pt x="0" y="930723"/>
                  <a:pt x="0" y="924096"/>
                </a:cubicBezTo>
                <a:lnTo>
                  <a:pt x="0" y="876096"/>
                </a:lnTo>
                <a:cubicBezTo>
                  <a:pt x="0" y="869469"/>
                  <a:pt x="5373" y="864096"/>
                  <a:pt x="12000" y="864096"/>
                </a:cubicBezTo>
                <a:close/>
                <a:moveTo>
                  <a:pt x="876104" y="576064"/>
                </a:moveTo>
                <a:lnTo>
                  <a:pt x="924104" y="576064"/>
                </a:lnTo>
                <a:cubicBezTo>
                  <a:pt x="930731" y="576064"/>
                  <a:pt x="936104" y="581437"/>
                  <a:pt x="936104" y="588064"/>
                </a:cubicBezTo>
                <a:lnTo>
                  <a:pt x="936104" y="636064"/>
                </a:lnTo>
                <a:cubicBezTo>
                  <a:pt x="936104" y="642691"/>
                  <a:pt x="930731" y="648064"/>
                  <a:pt x="924104" y="648064"/>
                </a:cubicBezTo>
                <a:lnTo>
                  <a:pt x="876104" y="648064"/>
                </a:lnTo>
                <a:cubicBezTo>
                  <a:pt x="869477" y="648064"/>
                  <a:pt x="864104" y="642691"/>
                  <a:pt x="864104" y="636064"/>
                </a:cubicBezTo>
                <a:lnTo>
                  <a:pt x="864104" y="588064"/>
                </a:lnTo>
                <a:cubicBezTo>
                  <a:pt x="864104" y="581437"/>
                  <a:pt x="869477" y="576064"/>
                  <a:pt x="876104" y="576064"/>
                </a:cubicBezTo>
                <a:close/>
                <a:moveTo>
                  <a:pt x="588072" y="576064"/>
                </a:moveTo>
                <a:lnTo>
                  <a:pt x="636072" y="576064"/>
                </a:lnTo>
                <a:cubicBezTo>
                  <a:pt x="642699" y="576064"/>
                  <a:pt x="648072" y="581437"/>
                  <a:pt x="648072" y="588064"/>
                </a:cubicBezTo>
                <a:lnTo>
                  <a:pt x="648072" y="636064"/>
                </a:lnTo>
                <a:cubicBezTo>
                  <a:pt x="648072" y="642691"/>
                  <a:pt x="642699" y="648064"/>
                  <a:pt x="636072" y="648064"/>
                </a:cubicBezTo>
                <a:lnTo>
                  <a:pt x="588072" y="648064"/>
                </a:lnTo>
                <a:cubicBezTo>
                  <a:pt x="581445" y="648064"/>
                  <a:pt x="576072" y="642691"/>
                  <a:pt x="576072" y="636064"/>
                </a:cubicBezTo>
                <a:lnTo>
                  <a:pt x="576072" y="588064"/>
                </a:lnTo>
                <a:cubicBezTo>
                  <a:pt x="576072" y="581437"/>
                  <a:pt x="581445" y="576064"/>
                  <a:pt x="588072" y="576064"/>
                </a:cubicBezTo>
                <a:close/>
                <a:moveTo>
                  <a:pt x="300032" y="576064"/>
                </a:moveTo>
                <a:lnTo>
                  <a:pt x="348032" y="576064"/>
                </a:lnTo>
                <a:cubicBezTo>
                  <a:pt x="354659" y="576064"/>
                  <a:pt x="360032" y="581437"/>
                  <a:pt x="360032" y="588064"/>
                </a:cubicBezTo>
                <a:lnTo>
                  <a:pt x="360032" y="636064"/>
                </a:lnTo>
                <a:cubicBezTo>
                  <a:pt x="360032" y="642691"/>
                  <a:pt x="354659" y="648064"/>
                  <a:pt x="348032" y="648064"/>
                </a:cubicBezTo>
                <a:lnTo>
                  <a:pt x="300032" y="648064"/>
                </a:lnTo>
                <a:cubicBezTo>
                  <a:pt x="293405" y="648064"/>
                  <a:pt x="288032" y="642691"/>
                  <a:pt x="288032" y="636064"/>
                </a:cubicBezTo>
                <a:lnTo>
                  <a:pt x="288032" y="588064"/>
                </a:lnTo>
                <a:cubicBezTo>
                  <a:pt x="288032" y="581437"/>
                  <a:pt x="293405" y="576064"/>
                  <a:pt x="300032" y="576064"/>
                </a:cubicBezTo>
                <a:close/>
                <a:moveTo>
                  <a:pt x="12000" y="576064"/>
                </a:moveTo>
                <a:lnTo>
                  <a:pt x="60000" y="576064"/>
                </a:lnTo>
                <a:cubicBezTo>
                  <a:pt x="66627" y="576064"/>
                  <a:pt x="72000" y="581437"/>
                  <a:pt x="72000" y="588064"/>
                </a:cubicBezTo>
                <a:lnTo>
                  <a:pt x="72000" y="636064"/>
                </a:lnTo>
                <a:cubicBezTo>
                  <a:pt x="72000" y="642691"/>
                  <a:pt x="66627" y="648064"/>
                  <a:pt x="60000" y="648064"/>
                </a:cubicBezTo>
                <a:lnTo>
                  <a:pt x="12000" y="648064"/>
                </a:lnTo>
                <a:cubicBezTo>
                  <a:pt x="5373" y="648064"/>
                  <a:pt x="0" y="642691"/>
                  <a:pt x="0" y="636064"/>
                </a:cubicBezTo>
                <a:lnTo>
                  <a:pt x="0" y="588064"/>
                </a:lnTo>
                <a:cubicBezTo>
                  <a:pt x="0" y="581437"/>
                  <a:pt x="5373" y="576064"/>
                  <a:pt x="12000" y="576064"/>
                </a:cubicBezTo>
                <a:close/>
                <a:moveTo>
                  <a:pt x="876104" y="288032"/>
                </a:moveTo>
                <a:lnTo>
                  <a:pt x="924104" y="288032"/>
                </a:lnTo>
                <a:cubicBezTo>
                  <a:pt x="930731" y="288032"/>
                  <a:pt x="936104" y="293405"/>
                  <a:pt x="936104" y="300032"/>
                </a:cubicBezTo>
                <a:lnTo>
                  <a:pt x="936104" y="348032"/>
                </a:lnTo>
                <a:cubicBezTo>
                  <a:pt x="936104" y="354659"/>
                  <a:pt x="930731" y="360032"/>
                  <a:pt x="924104" y="360032"/>
                </a:cubicBezTo>
                <a:lnTo>
                  <a:pt x="876104" y="360032"/>
                </a:lnTo>
                <a:cubicBezTo>
                  <a:pt x="869477" y="360032"/>
                  <a:pt x="864104" y="354659"/>
                  <a:pt x="864104" y="348032"/>
                </a:cubicBezTo>
                <a:lnTo>
                  <a:pt x="864104" y="300032"/>
                </a:lnTo>
                <a:cubicBezTo>
                  <a:pt x="864104" y="293405"/>
                  <a:pt x="869477" y="288032"/>
                  <a:pt x="876104" y="288032"/>
                </a:cubicBezTo>
                <a:close/>
                <a:moveTo>
                  <a:pt x="588072" y="288032"/>
                </a:moveTo>
                <a:lnTo>
                  <a:pt x="636072" y="288032"/>
                </a:lnTo>
                <a:cubicBezTo>
                  <a:pt x="642699" y="288032"/>
                  <a:pt x="648072" y="293405"/>
                  <a:pt x="648072" y="300032"/>
                </a:cubicBezTo>
                <a:lnTo>
                  <a:pt x="648072" y="348032"/>
                </a:lnTo>
                <a:cubicBezTo>
                  <a:pt x="648072" y="354659"/>
                  <a:pt x="642699" y="360032"/>
                  <a:pt x="636072" y="360032"/>
                </a:cubicBezTo>
                <a:lnTo>
                  <a:pt x="588072" y="360032"/>
                </a:lnTo>
                <a:cubicBezTo>
                  <a:pt x="581445" y="360032"/>
                  <a:pt x="576072" y="354659"/>
                  <a:pt x="576072" y="348032"/>
                </a:cubicBezTo>
                <a:lnTo>
                  <a:pt x="576072" y="300032"/>
                </a:lnTo>
                <a:cubicBezTo>
                  <a:pt x="576072" y="293405"/>
                  <a:pt x="581445" y="288032"/>
                  <a:pt x="588072" y="288032"/>
                </a:cubicBezTo>
                <a:close/>
                <a:moveTo>
                  <a:pt x="300032" y="288032"/>
                </a:moveTo>
                <a:lnTo>
                  <a:pt x="348032" y="288032"/>
                </a:lnTo>
                <a:cubicBezTo>
                  <a:pt x="354659" y="288032"/>
                  <a:pt x="360032" y="293405"/>
                  <a:pt x="360032" y="300032"/>
                </a:cubicBezTo>
                <a:lnTo>
                  <a:pt x="360032" y="348032"/>
                </a:lnTo>
                <a:cubicBezTo>
                  <a:pt x="360032" y="354659"/>
                  <a:pt x="354659" y="360032"/>
                  <a:pt x="348032" y="360032"/>
                </a:cubicBezTo>
                <a:lnTo>
                  <a:pt x="300032" y="360032"/>
                </a:lnTo>
                <a:cubicBezTo>
                  <a:pt x="293405" y="360032"/>
                  <a:pt x="288032" y="354659"/>
                  <a:pt x="288032" y="348032"/>
                </a:cubicBezTo>
                <a:lnTo>
                  <a:pt x="288032" y="300032"/>
                </a:lnTo>
                <a:cubicBezTo>
                  <a:pt x="288032" y="293405"/>
                  <a:pt x="293405" y="288032"/>
                  <a:pt x="300032" y="288032"/>
                </a:cubicBezTo>
                <a:close/>
                <a:moveTo>
                  <a:pt x="12000" y="288032"/>
                </a:moveTo>
                <a:lnTo>
                  <a:pt x="60000" y="288032"/>
                </a:lnTo>
                <a:cubicBezTo>
                  <a:pt x="66627" y="288032"/>
                  <a:pt x="72000" y="293405"/>
                  <a:pt x="72000" y="300032"/>
                </a:cubicBezTo>
                <a:lnTo>
                  <a:pt x="72000" y="348032"/>
                </a:lnTo>
                <a:cubicBezTo>
                  <a:pt x="72000" y="354659"/>
                  <a:pt x="66627" y="360032"/>
                  <a:pt x="60000" y="360032"/>
                </a:cubicBezTo>
                <a:lnTo>
                  <a:pt x="12000" y="360032"/>
                </a:lnTo>
                <a:cubicBezTo>
                  <a:pt x="5373" y="360032"/>
                  <a:pt x="0" y="354659"/>
                  <a:pt x="0" y="348032"/>
                </a:cubicBezTo>
                <a:lnTo>
                  <a:pt x="0" y="300032"/>
                </a:lnTo>
                <a:cubicBezTo>
                  <a:pt x="0" y="293405"/>
                  <a:pt x="5373" y="288032"/>
                  <a:pt x="12000" y="288032"/>
                </a:cubicBezTo>
                <a:close/>
                <a:moveTo>
                  <a:pt x="876104" y="0"/>
                </a:moveTo>
                <a:lnTo>
                  <a:pt x="924104" y="0"/>
                </a:lnTo>
                <a:cubicBezTo>
                  <a:pt x="930731" y="0"/>
                  <a:pt x="936104" y="5373"/>
                  <a:pt x="936104" y="12000"/>
                </a:cubicBezTo>
                <a:lnTo>
                  <a:pt x="936104" y="60000"/>
                </a:lnTo>
                <a:cubicBezTo>
                  <a:pt x="936104" y="66627"/>
                  <a:pt x="930731" y="72000"/>
                  <a:pt x="924104" y="72000"/>
                </a:cubicBezTo>
                <a:lnTo>
                  <a:pt x="876104" y="72000"/>
                </a:lnTo>
                <a:cubicBezTo>
                  <a:pt x="869477" y="72000"/>
                  <a:pt x="864104" y="66627"/>
                  <a:pt x="864104" y="60000"/>
                </a:cubicBezTo>
                <a:lnTo>
                  <a:pt x="864104" y="12000"/>
                </a:lnTo>
                <a:cubicBezTo>
                  <a:pt x="864104" y="5373"/>
                  <a:pt x="869477" y="0"/>
                  <a:pt x="876104" y="0"/>
                </a:cubicBezTo>
                <a:close/>
                <a:moveTo>
                  <a:pt x="588072" y="0"/>
                </a:moveTo>
                <a:lnTo>
                  <a:pt x="636072" y="0"/>
                </a:lnTo>
                <a:cubicBezTo>
                  <a:pt x="642699" y="0"/>
                  <a:pt x="648072" y="5373"/>
                  <a:pt x="648072" y="12000"/>
                </a:cubicBezTo>
                <a:lnTo>
                  <a:pt x="648072" y="60000"/>
                </a:lnTo>
                <a:cubicBezTo>
                  <a:pt x="648072" y="66627"/>
                  <a:pt x="642699" y="72000"/>
                  <a:pt x="636072" y="72000"/>
                </a:cubicBezTo>
                <a:lnTo>
                  <a:pt x="588072" y="72000"/>
                </a:lnTo>
                <a:cubicBezTo>
                  <a:pt x="581445" y="72000"/>
                  <a:pt x="576072" y="66627"/>
                  <a:pt x="576072" y="60000"/>
                </a:cubicBezTo>
                <a:lnTo>
                  <a:pt x="576072" y="12000"/>
                </a:lnTo>
                <a:cubicBezTo>
                  <a:pt x="576072" y="5373"/>
                  <a:pt x="581445" y="0"/>
                  <a:pt x="588072" y="0"/>
                </a:cubicBezTo>
                <a:close/>
                <a:moveTo>
                  <a:pt x="300032" y="0"/>
                </a:moveTo>
                <a:lnTo>
                  <a:pt x="348032" y="0"/>
                </a:lnTo>
                <a:cubicBezTo>
                  <a:pt x="354659" y="0"/>
                  <a:pt x="360032" y="5373"/>
                  <a:pt x="360032" y="12000"/>
                </a:cubicBezTo>
                <a:lnTo>
                  <a:pt x="360032" y="60000"/>
                </a:lnTo>
                <a:cubicBezTo>
                  <a:pt x="360032" y="66627"/>
                  <a:pt x="354659" y="72000"/>
                  <a:pt x="348032" y="72000"/>
                </a:cubicBezTo>
                <a:lnTo>
                  <a:pt x="300032" y="72000"/>
                </a:lnTo>
                <a:cubicBezTo>
                  <a:pt x="293405" y="72000"/>
                  <a:pt x="288032" y="66627"/>
                  <a:pt x="288032" y="60000"/>
                </a:cubicBezTo>
                <a:lnTo>
                  <a:pt x="288032" y="12000"/>
                </a:lnTo>
                <a:cubicBezTo>
                  <a:pt x="288032" y="5373"/>
                  <a:pt x="293405" y="0"/>
                  <a:pt x="300032" y="0"/>
                </a:cubicBezTo>
                <a:close/>
                <a:moveTo>
                  <a:pt x="12000" y="0"/>
                </a:moveTo>
                <a:lnTo>
                  <a:pt x="60000" y="0"/>
                </a:lnTo>
                <a:cubicBezTo>
                  <a:pt x="66627" y="0"/>
                  <a:pt x="72000" y="5373"/>
                  <a:pt x="72000" y="12000"/>
                </a:cubicBezTo>
                <a:lnTo>
                  <a:pt x="72000" y="60000"/>
                </a:lnTo>
                <a:cubicBezTo>
                  <a:pt x="72000" y="66627"/>
                  <a:pt x="66627" y="72000"/>
                  <a:pt x="60000" y="72000"/>
                </a:cubicBezTo>
                <a:lnTo>
                  <a:pt x="12000" y="72000"/>
                </a:lnTo>
                <a:cubicBezTo>
                  <a:pt x="5373" y="72000"/>
                  <a:pt x="0" y="66627"/>
                  <a:pt x="0" y="60000"/>
                </a:cubicBezTo>
                <a:lnTo>
                  <a:pt x="0" y="12000"/>
                </a:lnTo>
                <a:cubicBezTo>
                  <a:pt x="0" y="5373"/>
                  <a:pt x="5373" y="0"/>
                  <a:pt x="12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80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C66AA39-043E-0705-83E3-6848FD775FA8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 flipH="1">
            <a:off x="7014397" y="692697"/>
            <a:ext cx="4340643" cy="5018753"/>
          </a:xfrm>
          <a:custGeom>
            <a:avLst/>
            <a:gdLst>
              <a:gd name="connsiteX0" fmla="*/ 0 w 4340078"/>
              <a:gd name="connsiteY0" fmla="*/ 0 h 5018753"/>
              <a:gd name="connsiteX1" fmla="*/ 452387 w 4340078"/>
              <a:gd name="connsiteY1" fmla="*/ 5018753 h 5018753"/>
              <a:gd name="connsiteX2" fmla="*/ 4185246 w 4340078"/>
              <a:gd name="connsiteY2" fmla="*/ 5018753 h 5018753"/>
              <a:gd name="connsiteX3" fmla="*/ 4340078 w 4340078"/>
              <a:gd name="connsiteY3" fmla="*/ 4863921 h 5018753"/>
              <a:gd name="connsiteX4" fmla="*/ 4340078 w 4340078"/>
              <a:gd name="connsiteY4" fmla="*/ 1944304 h 5018753"/>
              <a:gd name="connsiteX5" fmla="*/ 3386356 w 4340078"/>
              <a:gd name="connsiteY5" fmla="*/ 1944304 h 5018753"/>
              <a:gd name="connsiteX6" fmla="*/ 3386356 w 4340078"/>
              <a:gd name="connsiteY6" fmla="*/ 1800304 h 5018753"/>
              <a:gd name="connsiteX7" fmla="*/ 4340078 w 4340078"/>
              <a:gd name="connsiteY7" fmla="*/ 1800304 h 5018753"/>
              <a:gd name="connsiteX8" fmla="*/ 4340078 w 4340078"/>
              <a:gd name="connsiteY8" fmla="*/ 1202329 h 501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0078" h="5018753">
                <a:moveTo>
                  <a:pt x="0" y="0"/>
                </a:moveTo>
                <a:lnTo>
                  <a:pt x="452387" y="5018753"/>
                </a:lnTo>
                <a:lnTo>
                  <a:pt x="4185246" y="5018753"/>
                </a:lnTo>
                <a:cubicBezTo>
                  <a:pt x="4270757" y="5018753"/>
                  <a:pt x="4340078" y="4949432"/>
                  <a:pt x="4340078" y="4863921"/>
                </a:cubicBezTo>
                <a:lnTo>
                  <a:pt x="4340078" y="1944304"/>
                </a:lnTo>
                <a:lnTo>
                  <a:pt x="3386356" y="1944304"/>
                </a:lnTo>
                <a:lnTo>
                  <a:pt x="3386356" y="1800304"/>
                </a:lnTo>
                <a:lnTo>
                  <a:pt x="4340078" y="1800304"/>
                </a:lnTo>
                <a:lnTo>
                  <a:pt x="4340078" y="1202329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324000" tIns="0" rIns="252000" bIns="1296000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6" name="Bildplatzhalter 35">
            <a:extLst>
              <a:ext uri="{FF2B5EF4-FFF2-40B4-BE49-F238E27FC236}">
                <a16:creationId xmlns:a16="http://schemas.microsoft.com/office/drawing/2014/main" id="{745A24E9-D05A-538E-137E-624182914C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56955" y="1484896"/>
            <a:ext cx="720094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Logo</a:t>
            </a:r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356676" y="4437112"/>
            <a:ext cx="3348436" cy="50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dodać tekst</a:t>
            </a:r>
            <a:endParaRPr lang="en-US"/>
          </a:p>
        </p:txBody>
      </p:sp>
      <p:sp>
        <p:nvSpPr>
          <p:cNvPr id="58" name="MIO_Placeholder_Mapping" hidden="1">
            <a:extLst>
              <a:ext uri="{FF2B5EF4-FFF2-40B4-BE49-F238E27FC236}">
                <a16:creationId xmlns:a16="http://schemas.microsoft.com/office/drawing/2014/main" id="{E5FF83A9-57DA-3757-E30A-9655223AE25E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ED4BFC2-41CE-5582-36F3-AB1386A989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9687" y="2493001"/>
            <a:ext cx="1729013" cy="144463"/>
          </a:xfrm>
          <a:solidFill>
            <a:schemeClr val="accent1"/>
          </a:solidFill>
        </p:spPr>
        <p:txBody>
          <a:bodyPr anchor="ctr"/>
          <a:lstStyle>
            <a:lvl1pPr algn="ctr">
              <a:defRPr sz="100">
                <a:solidFill>
                  <a:srgbClr val="05678A"/>
                </a:solidFill>
              </a:defRPr>
            </a:lvl1pPr>
            <a:lvl2pPr marL="0" indent="0" algn="ctr">
              <a:buNone/>
              <a:defRPr sz="100"/>
            </a:lvl2pPr>
            <a:lvl3pPr marL="0" indent="0" algn="ctr">
              <a:buNone/>
              <a:defRPr sz="100"/>
            </a:lvl3pPr>
            <a:lvl4pPr marL="0" indent="0" algn="ctr">
              <a:buNone/>
              <a:defRPr sz="100"/>
            </a:lvl4pPr>
            <a:lvl5pPr marL="0" indent="0" algn="ctr">
              <a:buNone/>
              <a:defRPr sz="1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10716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  <p15:guide id="3" pos="6788">
          <p15:clr>
            <a:srgbClr val="FBAE40"/>
          </p15:clr>
        </p15:guide>
        <p15:guide id="4" orient="horz" pos="157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feld 46">
            <a:extLst>
              <a:ext uri="{FF2B5EF4-FFF2-40B4-BE49-F238E27FC236}">
                <a16:creationId xmlns:a16="http://schemas.microsoft.com/office/drawing/2014/main" id="{8D8C4789-828D-0523-48B7-99854A25BBFB}"/>
              </a:ext>
            </a:extLst>
          </p:cNvPr>
          <p:cNvSpPr txBox="1">
            <a:spLocks/>
          </p:cNvSpPr>
          <p:nvPr/>
        </p:nvSpPr>
        <p:spPr bwMode="gray">
          <a:xfrm flipH="1">
            <a:off x="1343381" y="0"/>
            <a:ext cx="10848618" cy="6858000"/>
          </a:xfrm>
          <a:custGeom>
            <a:avLst/>
            <a:gdLst>
              <a:gd name="connsiteX0" fmla="*/ 6379265 w 10847206"/>
              <a:gd name="connsiteY0" fmla="*/ 0 h 6858000"/>
              <a:gd name="connsiteX1" fmla="*/ 0 w 10847206"/>
              <a:gd name="connsiteY1" fmla="*/ 0 h 6858000"/>
              <a:gd name="connsiteX2" fmla="*/ 0 w 10847206"/>
              <a:gd name="connsiteY2" fmla="*/ 6858000 h 6858000"/>
              <a:gd name="connsiteX3" fmla="*/ 10847206 w 10847206"/>
              <a:gd name="connsiteY3" fmla="*/ 6858000 h 6858000"/>
              <a:gd name="connsiteX4" fmla="*/ 10847206 w 10847206"/>
              <a:gd name="connsiteY4" fmla="*/ 12377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47206" h="6858000">
                <a:moveTo>
                  <a:pt x="6379265" y="0"/>
                </a:moveTo>
                <a:lnTo>
                  <a:pt x="0" y="0"/>
                </a:lnTo>
                <a:lnTo>
                  <a:pt x="0" y="6858000"/>
                </a:lnTo>
                <a:lnTo>
                  <a:pt x="10847206" y="6858000"/>
                </a:lnTo>
                <a:lnTo>
                  <a:pt x="10847206" y="1237751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24000" tIns="0" rIns="252000" bIns="1296000" rtlCol="0" anchor="b" anchorCtr="0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4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0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554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1704171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2352055" y="6453337"/>
            <a:ext cx="3096772" cy="1440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3428" y="6238454"/>
            <a:ext cx="5618892" cy="142875"/>
          </a:xfrm>
        </p:spPr>
        <p:txBody>
          <a:bodyPr anchor="b"/>
          <a:lstStyle>
            <a:lvl1pPr>
              <a:defRPr sz="800">
                <a:solidFill>
                  <a:schemeClr val="bg1"/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9498221-D330-FFA7-4B57-93B64954D8F7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828360E-6EDB-FB57-8CFF-03481A45C4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E34321C-4A8F-8E2C-6CFE-3A2CC3857AD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F359DDC-EE22-87E1-11FA-C4E1BE37464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9912EB-AA5D-9092-E9B6-02997350D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rgbClr val="F18823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25A7FFF-A61C-AC76-D1C4-6B5A0DAD000C}"/>
              </a:ext>
            </a:extLst>
          </p:cNvPr>
          <p:cNvSpPr/>
          <p:nvPr userDrawn="1"/>
        </p:nvSpPr>
        <p:spPr>
          <a:xfrm>
            <a:off x="0" y="0"/>
            <a:ext cx="1459345" cy="6857999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8D47F017-648B-E1D7-FDB3-7CE87A5E0A6C}"/>
              </a:ext>
            </a:extLst>
          </p:cNvPr>
          <p:cNvSpPr/>
          <p:nvPr userDrawn="1"/>
        </p:nvSpPr>
        <p:spPr>
          <a:xfrm rot="16200000">
            <a:off x="3851563" y="-2708671"/>
            <a:ext cx="1459345" cy="6857999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73542" y="1197000"/>
            <a:ext cx="5040656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Tytuł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8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feld 46">
            <a:extLst>
              <a:ext uri="{FF2B5EF4-FFF2-40B4-BE49-F238E27FC236}">
                <a16:creationId xmlns:a16="http://schemas.microsoft.com/office/drawing/2014/main" id="{8D8C4789-828D-0523-48B7-99854A25BBFB}"/>
              </a:ext>
            </a:extLst>
          </p:cNvPr>
          <p:cNvSpPr txBox="1">
            <a:spLocks/>
          </p:cNvSpPr>
          <p:nvPr/>
        </p:nvSpPr>
        <p:spPr bwMode="gray">
          <a:xfrm flipH="1">
            <a:off x="1343381" y="0"/>
            <a:ext cx="10848618" cy="6858000"/>
          </a:xfrm>
          <a:custGeom>
            <a:avLst/>
            <a:gdLst>
              <a:gd name="connsiteX0" fmla="*/ 6379265 w 10847206"/>
              <a:gd name="connsiteY0" fmla="*/ 0 h 6858000"/>
              <a:gd name="connsiteX1" fmla="*/ 0 w 10847206"/>
              <a:gd name="connsiteY1" fmla="*/ 0 h 6858000"/>
              <a:gd name="connsiteX2" fmla="*/ 0 w 10847206"/>
              <a:gd name="connsiteY2" fmla="*/ 6858000 h 6858000"/>
              <a:gd name="connsiteX3" fmla="*/ 10847206 w 10847206"/>
              <a:gd name="connsiteY3" fmla="*/ 6858000 h 6858000"/>
              <a:gd name="connsiteX4" fmla="*/ 10847206 w 10847206"/>
              <a:gd name="connsiteY4" fmla="*/ 12377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47206" h="6858000">
                <a:moveTo>
                  <a:pt x="6379265" y="0"/>
                </a:moveTo>
                <a:lnTo>
                  <a:pt x="0" y="0"/>
                </a:lnTo>
                <a:lnTo>
                  <a:pt x="0" y="6858000"/>
                </a:lnTo>
                <a:lnTo>
                  <a:pt x="10847206" y="6858000"/>
                </a:lnTo>
                <a:lnTo>
                  <a:pt x="10847206" y="1237751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24000" tIns="0" rIns="252000" bIns="1296000" rtlCol="0" anchor="b" anchorCtr="0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4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0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554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1704171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2352055" y="6453337"/>
            <a:ext cx="3096772" cy="1440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3428" y="6238454"/>
            <a:ext cx="5618892" cy="142875"/>
          </a:xfrm>
        </p:spPr>
        <p:txBody>
          <a:bodyPr anchor="b"/>
          <a:lstStyle>
            <a:lvl1pPr>
              <a:defRPr sz="800">
                <a:solidFill>
                  <a:schemeClr val="bg1"/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9498221-D330-FFA7-4B57-93B64954D8F7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828360E-6EDB-FB57-8CFF-03481A45C4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E34321C-4A8F-8E2C-6CFE-3A2CC3857AD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F359DDC-EE22-87E1-11FA-C4E1BE37464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9912EB-AA5D-9092-E9B6-02997350D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rgbClr val="F18823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73542" y="1197000"/>
            <a:ext cx="5040656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Tytuł 1</a:t>
            </a:r>
            <a:endParaRPr lang="en-US"/>
          </a:p>
        </p:txBody>
      </p:sp>
      <p:sp>
        <p:nvSpPr>
          <p:cNvPr id="12" name="pole tekstowe 14">
            <a:extLst>
              <a:ext uri="{FF2B5EF4-FFF2-40B4-BE49-F238E27FC236}">
                <a16:creationId xmlns:a16="http://schemas.microsoft.com/office/drawing/2014/main" id="{CA3E5E68-F726-AB1F-E12C-B5CA2016DAFF}"/>
              </a:ext>
            </a:extLst>
          </p:cNvPr>
          <p:cNvSpPr txBox="1"/>
          <p:nvPr userDrawn="1"/>
        </p:nvSpPr>
        <p:spPr>
          <a:xfrm rot="5400000">
            <a:off x="209346" y="1466989"/>
            <a:ext cx="1728000" cy="180023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txBody>
          <a:bodyPr wrap="square" lIns="0" tIns="0" rIns="72000" bIns="0" anchor="ctr" anchorCtr="0">
            <a:noAutofit/>
          </a:bodyPr>
          <a:lstStyle/>
          <a:p>
            <a:pPr algn="r"/>
            <a:endParaRPr lang="pl-PL" sz="1100" b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3214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owy_ze zdjeciem_ŻÓŁ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429959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5314AD90-182C-851C-D6BD-99ADBBC460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68243" y="1561763"/>
            <a:ext cx="3577148" cy="4135981"/>
          </a:xfrm>
          <a:custGeom>
            <a:avLst/>
            <a:gdLst>
              <a:gd name="connsiteX0" fmla="*/ 3576682 w 3576682"/>
              <a:gd name="connsiteY0" fmla="*/ 0 h 4135981"/>
              <a:gd name="connsiteX1" fmla="*/ 3203868 w 3576682"/>
              <a:gd name="connsiteY1" fmla="*/ 4135981 h 4135981"/>
              <a:gd name="connsiteX2" fmla="*/ 127598 w 3576682"/>
              <a:gd name="connsiteY2" fmla="*/ 4135981 h 4135981"/>
              <a:gd name="connsiteX3" fmla="*/ 0 w 3576682"/>
              <a:gd name="connsiteY3" fmla="*/ 4008383 h 4135981"/>
              <a:gd name="connsiteX4" fmla="*/ 0 w 3576682"/>
              <a:gd name="connsiteY4" fmla="*/ 990846 h 4135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6682" h="4135981">
                <a:moveTo>
                  <a:pt x="3576682" y="0"/>
                </a:moveTo>
                <a:lnTo>
                  <a:pt x="3203868" y="4135981"/>
                </a:lnTo>
                <a:lnTo>
                  <a:pt x="127598" y="4135981"/>
                </a:lnTo>
                <a:cubicBezTo>
                  <a:pt x="57128" y="4135981"/>
                  <a:pt x="0" y="4078853"/>
                  <a:pt x="0" y="4008383"/>
                </a:cubicBezTo>
                <a:lnTo>
                  <a:pt x="0" y="990846"/>
                </a:lnTo>
                <a:close/>
              </a:path>
            </a:pathLst>
          </a:custGeom>
          <a:pattFill prst="ltHorz">
            <a:fgClr>
              <a:schemeClr val="accent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A5F02579-702D-191B-BCA2-0F358CF34C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78646" y="1629000"/>
            <a:ext cx="5618595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dodać podtytuł</a:t>
            </a:r>
            <a:endParaRPr lang="en-US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1" y="6238454"/>
            <a:ext cx="9362706" cy="142875"/>
          </a:xfrm>
        </p:spPr>
        <p:txBody>
          <a:bodyPr anchor="b"/>
          <a:lstStyle>
            <a:lvl1pPr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56F8AD0-810D-7937-8362-6ACC9DEC6E52}"/>
              </a:ext>
            </a:extLst>
          </p:cNvPr>
          <p:cNvGrpSpPr/>
          <p:nvPr/>
        </p:nvGrpSpPr>
        <p:grpSpPr>
          <a:xfrm>
            <a:off x="10777874" y="5625252"/>
            <a:ext cx="936226" cy="936096"/>
            <a:chOff x="1630710" y="2924944"/>
            <a:chExt cx="936104" cy="936096"/>
          </a:xfrm>
          <a:solidFill>
            <a:schemeClr val="accent2"/>
          </a:solidFill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12F560DA-11A2-6A97-E346-A5F85470540A}"/>
                </a:ext>
              </a:extLst>
            </p:cNvPr>
            <p:cNvSpPr/>
            <p:nvPr/>
          </p:nvSpPr>
          <p:spPr>
            <a:xfrm>
              <a:off x="1630710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C4147EC3-05F6-533B-6F22-7EE2AB5CE142}"/>
                </a:ext>
              </a:extLst>
            </p:cNvPr>
            <p:cNvSpPr/>
            <p:nvPr/>
          </p:nvSpPr>
          <p:spPr>
            <a:xfrm>
              <a:off x="191874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744A21A5-F6E5-512A-7E15-E435AC963518}"/>
                </a:ext>
              </a:extLst>
            </p:cNvPr>
            <p:cNvSpPr/>
            <p:nvPr/>
          </p:nvSpPr>
          <p:spPr>
            <a:xfrm>
              <a:off x="220678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A35E624D-E5DD-074C-40D2-52F855CFBF84}"/>
                </a:ext>
              </a:extLst>
            </p:cNvPr>
            <p:cNvSpPr/>
            <p:nvPr/>
          </p:nvSpPr>
          <p:spPr>
            <a:xfrm>
              <a:off x="2494814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77C0A200-B2B8-A44C-5F8A-03CEB4E66810}"/>
                </a:ext>
              </a:extLst>
            </p:cNvPr>
            <p:cNvSpPr/>
            <p:nvPr/>
          </p:nvSpPr>
          <p:spPr>
            <a:xfrm>
              <a:off x="1630710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D37008E2-9EE7-D520-EEC3-DB29CBFF864E}"/>
                </a:ext>
              </a:extLst>
            </p:cNvPr>
            <p:cNvSpPr/>
            <p:nvPr/>
          </p:nvSpPr>
          <p:spPr>
            <a:xfrm>
              <a:off x="191874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A3AAFAEC-BA23-DE01-371E-D4FF3E605097}"/>
                </a:ext>
              </a:extLst>
            </p:cNvPr>
            <p:cNvSpPr/>
            <p:nvPr/>
          </p:nvSpPr>
          <p:spPr>
            <a:xfrm>
              <a:off x="220678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B657C34B-10EC-CD41-5439-81AF5D092BB8}"/>
                </a:ext>
              </a:extLst>
            </p:cNvPr>
            <p:cNvSpPr/>
            <p:nvPr/>
          </p:nvSpPr>
          <p:spPr>
            <a:xfrm>
              <a:off x="2494814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CF7D29E0-619C-7B10-F238-FD84CFF0F259}"/>
                </a:ext>
              </a:extLst>
            </p:cNvPr>
            <p:cNvSpPr/>
            <p:nvPr/>
          </p:nvSpPr>
          <p:spPr>
            <a:xfrm>
              <a:off x="1630710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858BA660-ABA4-FDF2-07C8-F48995593BC1}"/>
                </a:ext>
              </a:extLst>
            </p:cNvPr>
            <p:cNvSpPr/>
            <p:nvPr/>
          </p:nvSpPr>
          <p:spPr>
            <a:xfrm>
              <a:off x="191874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B56D0D2D-3EDA-8379-9F68-CEA6D2709082}"/>
                </a:ext>
              </a:extLst>
            </p:cNvPr>
            <p:cNvSpPr/>
            <p:nvPr/>
          </p:nvSpPr>
          <p:spPr>
            <a:xfrm>
              <a:off x="220678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7D05B58E-BBC5-F923-D61B-19853CF1573B}"/>
                </a:ext>
              </a:extLst>
            </p:cNvPr>
            <p:cNvSpPr/>
            <p:nvPr/>
          </p:nvSpPr>
          <p:spPr>
            <a:xfrm>
              <a:off x="2494814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1BB2A906-6259-5D2A-AE77-E15878D0CD91}"/>
                </a:ext>
              </a:extLst>
            </p:cNvPr>
            <p:cNvSpPr/>
            <p:nvPr/>
          </p:nvSpPr>
          <p:spPr>
            <a:xfrm>
              <a:off x="1630710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3" name="Rechteck: abgerundete Ecken 22">
              <a:extLst>
                <a:ext uri="{FF2B5EF4-FFF2-40B4-BE49-F238E27FC236}">
                  <a16:creationId xmlns:a16="http://schemas.microsoft.com/office/drawing/2014/main" id="{0EF3D215-084E-3640-A272-A43068E97FF2}"/>
                </a:ext>
              </a:extLst>
            </p:cNvPr>
            <p:cNvSpPr/>
            <p:nvPr/>
          </p:nvSpPr>
          <p:spPr>
            <a:xfrm>
              <a:off x="191874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4" name="Rechteck: abgerundete Ecken 23">
              <a:extLst>
                <a:ext uri="{FF2B5EF4-FFF2-40B4-BE49-F238E27FC236}">
                  <a16:creationId xmlns:a16="http://schemas.microsoft.com/office/drawing/2014/main" id="{CC70F76E-6098-1169-F497-D95A1C913B18}"/>
                </a:ext>
              </a:extLst>
            </p:cNvPr>
            <p:cNvSpPr/>
            <p:nvPr/>
          </p:nvSpPr>
          <p:spPr>
            <a:xfrm>
              <a:off x="220678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</p:grp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405000"/>
            <a:ext cx="5618149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latin typeface="Montserrat ExtraBold" panose="00000900000000000000" pitchFamily="50" charset="-18"/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479D0AFC-D157-93F7-20C8-63164C24C509}"/>
              </a:ext>
            </a:extLst>
          </p:cNvPr>
          <p:cNvSpPr/>
          <p:nvPr userDrawn="1"/>
        </p:nvSpPr>
        <p:spPr>
          <a:xfrm>
            <a:off x="0" y="565761"/>
            <a:ext cx="162560" cy="747885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463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O firm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554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10000"/>
                    <a:lumOff val="90000"/>
                  </a:schemeClr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lumMod val="10000"/>
                    <a:lumOff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2" y="6238454"/>
            <a:ext cx="5618892" cy="142875"/>
          </a:xfrm>
        </p:spPr>
        <p:txBody>
          <a:bodyPr anchor="b"/>
          <a:lstStyle>
            <a:lvl1pPr>
              <a:defRPr sz="800">
                <a:solidFill>
                  <a:schemeClr val="tx1">
                    <a:lumMod val="10000"/>
                    <a:lumOff val="90000"/>
                  </a:schemeClr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9498221-D330-FFA7-4B57-93B64954D8F7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828360E-6EDB-FB57-8CFF-03481A45C4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E34321C-4A8F-8E2C-6CFE-3A2CC3857AD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F359DDC-EE22-87E1-11FA-C4E1BE37464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27D8FFC8-2A09-4723-47DB-2B38A696E832}"/>
              </a:ext>
            </a:extLst>
          </p:cNvPr>
          <p:cNvSpPr/>
          <p:nvPr/>
        </p:nvSpPr>
        <p:spPr>
          <a:xfrm>
            <a:off x="1" y="1521000"/>
            <a:ext cx="2351393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837000"/>
            <a:ext cx="5618149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3DA657E1-380D-5ADA-10F5-CE0891611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8015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ńc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think-cell data - do not delete" hidden="1">
            <a:extLst>
              <a:ext uri="{FF2B5EF4-FFF2-40B4-BE49-F238E27FC236}">
                <a16:creationId xmlns:a16="http://schemas.microsoft.com/office/drawing/2014/main" id="{9A611B0D-9A1C-D7FA-8B72-2EDE8EB5CBF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112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3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611B0D-9A1C-D7FA-8B72-2EDE8EB5CB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>
            <a:extLst>
              <a:ext uri="{FF2B5EF4-FFF2-40B4-BE49-F238E27FC236}">
                <a16:creationId xmlns:a16="http://schemas.microsoft.com/office/drawing/2014/main" id="{E1ABFB28-A6B5-988D-257F-7DC1B7A38364}"/>
              </a:ext>
            </a:extLst>
          </p:cNvPr>
          <p:cNvSpPr/>
          <p:nvPr/>
        </p:nvSpPr>
        <p:spPr>
          <a:xfrm>
            <a:off x="4223756" y="1629001"/>
            <a:ext cx="144019" cy="1584025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148B402-1F15-E06D-C2B9-3CD764FDDC9C}"/>
              </a:ext>
            </a:extLst>
          </p:cNvPr>
          <p:cNvGrpSpPr>
            <a:grpSpLocks noChangeAspect="1"/>
          </p:cNvGrpSpPr>
          <p:nvPr/>
        </p:nvGrpSpPr>
        <p:grpSpPr>
          <a:xfrm>
            <a:off x="2351394" y="2061025"/>
            <a:ext cx="1442512" cy="2016000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C3346485-EFE4-CCD8-B13D-B63D15C1EC1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6F0C9B53-8F0A-E1F4-1857-F765C4623A0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88A7DD47-34E4-9197-9910-995AC780451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24" name="Rechteck 1">
            <a:extLst>
              <a:ext uri="{FF2B5EF4-FFF2-40B4-BE49-F238E27FC236}">
                <a16:creationId xmlns:a16="http://schemas.microsoft.com/office/drawing/2014/main" id="{FD0A44E8-CDCC-4F64-5DFC-F2C59A47B44E}"/>
              </a:ext>
            </a:extLst>
          </p:cNvPr>
          <p:cNvSpPr/>
          <p:nvPr/>
        </p:nvSpPr>
        <p:spPr bwMode="gray">
          <a:xfrm>
            <a:off x="4509969" y="1989026"/>
            <a:ext cx="7490800" cy="2339305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l-PL" sz="2800">
                <a:solidFill>
                  <a:schemeClr val="bg1"/>
                </a:solidFill>
                <a:latin typeface="+mj-lt"/>
              </a:rPr>
              <a:t>ARC Rynek i Opinia sp. z o. o.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pl-PL" sz="1600">
                <a:solidFill>
                  <a:schemeClr val="bg1"/>
                </a:solidFill>
              </a:rPr>
              <a:t>ul. A Dygasińskiego 18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l-PL" sz="1600">
                <a:solidFill>
                  <a:schemeClr val="bg1"/>
                </a:solidFill>
              </a:rPr>
              <a:t>01-603 Warszawa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l-PL" sz="1600">
                <a:solidFill>
                  <a:schemeClr val="bg1"/>
                </a:solidFill>
              </a:rPr>
              <a:t>tel.: +48 22 584 85 00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l-PL" sz="1600">
                <a:solidFill>
                  <a:schemeClr val="bg1"/>
                </a:solidFill>
              </a:rPr>
              <a:t>office@arc.com.pl</a:t>
            </a: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2F382D0-6372-94B2-2A9C-18EE2530EE6D}"/>
              </a:ext>
            </a:extLst>
          </p:cNvPr>
          <p:cNvSpPr/>
          <p:nvPr/>
        </p:nvSpPr>
        <p:spPr>
          <a:xfrm>
            <a:off x="7856753" y="4653025"/>
            <a:ext cx="1656216" cy="1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4EF0702-766D-CC33-A1C1-9BA60047614F}"/>
              </a:ext>
            </a:extLst>
          </p:cNvPr>
          <p:cNvSpPr/>
          <p:nvPr/>
        </p:nvSpPr>
        <p:spPr>
          <a:xfrm>
            <a:off x="9584979" y="4653025"/>
            <a:ext cx="144019" cy="1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9F33F4D-4EB9-4084-933E-5C9DBE179021}"/>
              </a:ext>
            </a:extLst>
          </p:cNvPr>
          <p:cNvSpPr/>
          <p:nvPr/>
        </p:nvSpPr>
        <p:spPr>
          <a:xfrm>
            <a:off x="9801007" y="4653025"/>
            <a:ext cx="144019" cy="1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8FB0BAF-CC02-4025-A837-F34C565AD679}"/>
              </a:ext>
            </a:extLst>
          </p:cNvPr>
          <p:cNvSpPr/>
          <p:nvPr/>
        </p:nvSpPr>
        <p:spPr>
          <a:xfrm>
            <a:off x="10017035" y="4653025"/>
            <a:ext cx="144019" cy="14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66262AA0-2634-1D3C-A24A-AC54A722C6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09968" y="4400339"/>
            <a:ext cx="7202545" cy="54068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400">
                <a:solidFill>
                  <a:schemeClr val="bg1"/>
                </a:solidFill>
              </a:defRPr>
            </a:lvl2pPr>
            <a:lvl3pPr marL="0" indent="0">
              <a:buNone/>
              <a:defRPr sz="2400">
                <a:solidFill>
                  <a:schemeClr val="bg1"/>
                </a:solidFill>
              </a:defRPr>
            </a:lvl3pPr>
            <a:lvl4pPr marL="0" indent="0">
              <a:buNone/>
              <a:defRPr sz="2400">
                <a:solidFill>
                  <a:schemeClr val="bg1"/>
                </a:solidFill>
              </a:defRPr>
            </a:lvl4pPr>
            <a:lvl5pPr marL="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Zapraszamy do kontaktu!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38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8DBA6D-BC80-A815-10BC-E51E54B1F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09A582-3776-2C64-341E-999A2FD88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64EFED-C7F8-694C-155A-EA8FA502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CC37B89-F20D-9CC1-75CB-5B726E62F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27BCE3D-5AD2-39AE-E83F-4326B8BC0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9559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4BBCCED-EA13-9C61-2A0F-DBEFEC4B1B1F}"/>
              </a:ext>
            </a:extLst>
          </p:cNvPr>
          <p:cNvSpPr/>
          <p:nvPr/>
        </p:nvSpPr>
        <p:spPr>
          <a:xfrm>
            <a:off x="10658764" y="0"/>
            <a:ext cx="1533236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554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2" y="6238454"/>
            <a:ext cx="5618892" cy="142875"/>
          </a:xfrm>
        </p:spPr>
        <p:txBody>
          <a:bodyPr anchor="b"/>
          <a:lstStyle>
            <a:lvl1pPr>
              <a:defRPr sz="800">
                <a:solidFill>
                  <a:schemeClr val="bg2"/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9498221-D330-FFA7-4B57-93B64954D8F7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828360E-6EDB-FB57-8CFF-03481A45C4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E34321C-4A8F-8E2C-6CFE-3A2CC3857AD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F359DDC-EE22-87E1-11FA-C4E1BE37464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FCD7750C-5165-8658-59D1-A089220A78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862" y="2061000"/>
            <a:ext cx="9448555" cy="4104850"/>
          </a:xfrm>
        </p:spPr>
        <p:txBody>
          <a:bodyPr/>
          <a:lstStyle>
            <a:lvl1pP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A682C4-9A1E-CC2D-9138-086E8A5FC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Titelplatzhalter 1">
            <a:extLst>
              <a:ext uri="{FF2B5EF4-FFF2-40B4-BE49-F238E27FC236}">
                <a16:creationId xmlns:a16="http://schemas.microsoft.com/office/drawing/2014/main" id="{18C6707C-31E9-65BB-52DD-A65D873AE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405000"/>
            <a:ext cx="5617354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1A28AA0B-A36D-AFC0-A485-5F74C0966BE7}"/>
              </a:ext>
            </a:extLst>
          </p:cNvPr>
          <p:cNvSpPr/>
          <p:nvPr userDrawn="1"/>
        </p:nvSpPr>
        <p:spPr>
          <a:xfrm>
            <a:off x="0" y="565761"/>
            <a:ext cx="162560" cy="747885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55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ońcowy ze zdje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ymbol zastępczy obrazu 40">
            <a:extLst>
              <a:ext uri="{FF2B5EF4-FFF2-40B4-BE49-F238E27FC236}">
                <a16:creationId xmlns:a16="http://schemas.microsoft.com/office/drawing/2014/main" id="{89145A07-B811-138F-D9ED-20256EF008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11567206 w 12190413"/>
              <a:gd name="connsiteY0" fmla="*/ 5661000 h 6858000"/>
              <a:gd name="connsiteX1" fmla="*/ 11567206 w 12190413"/>
              <a:gd name="connsiteY1" fmla="*/ 5805000 h 6858000"/>
              <a:gd name="connsiteX2" fmla="*/ 11711206 w 12190413"/>
              <a:gd name="connsiteY2" fmla="*/ 5805000 h 6858000"/>
              <a:gd name="connsiteX3" fmla="*/ 11711206 w 12190413"/>
              <a:gd name="connsiteY3" fmla="*/ 5661000 h 6858000"/>
              <a:gd name="connsiteX4" fmla="*/ 11351206 w 12190413"/>
              <a:gd name="connsiteY4" fmla="*/ 5661000 h 6858000"/>
              <a:gd name="connsiteX5" fmla="*/ 11351206 w 12190413"/>
              <a:gd name="connsiteY5" fmla="*/ 5805000 h 6858000"/>
              <a:gd name="connsiteX6" fmla="*/ 11495206 w 12190413"/>
              <a:gd name="connsiteY6" fmla="*/ 5805000 h 6858000"/>
              <a:gd name="connsiteX7" fmla="*/ 11495206 w 12190413"/>
              <a:gd name="connsiteY7" fmla="*/ 5661000 h 6858000"/>
              <a:gd name="connsiteX8" fmla="*/ 11135206 w 12190413"/>
              <a:gd name="connsiteY8" fmla="*/ 5661000 h 6858000"/>
              <a:gd name="connsiteX9" fmla="*/ 11135206 w 12190413"/>
              <a:gd name="connsiteY9" fmla="*/ 5805000 h 6858000"/>
              <a:gd name="connsiteX10" fmla="*/ 11279206 w 12190413"/>
              <a:gd name="connsiteY10" fmla="*/ 5805000 h 6858000"/>
              <a:gd name="connsiteX11" fmla="*/ 11279206 w 12190413"/>
              <a:gd name="connsiteY11" fmla="*/ 5661000 h 6858000"/>
              <a:gd name="connsiteX12" fmla="*/ 11242749 w 12190413"/>
              <a:gd name="connsiteY12" fmla="*/ 669688 h 6858000"/>
              <a:gd name="connsiteX13" fmla="*/ 6490293 w 12190413"/>
              <a:gd name="connsiteY13" fmla="*/ 1986258 h 6858000"/>
              <a:gd name="connsiteX14" fmla="*/ 6490293 w 12190413"/>
              <a:gd name="connsiteY14" fmla="*/ 5995762 h 6858000"/>
              <a:gd name="connsiteX15" fmla="*/ 6659837 w 12190413"/>
              <a:gd name="connsiteY15" fmla="*/ 6165305 h 6858000"/>
              <a:gd name="connsiteX16" fmla="*/ 10747378 w 12190413"/>
              <a:gd name="connsiteY16" fmla="*/ 6165305 h 6858000"/>
              <a:gd name="connsiteX17" fmla="*/ 10779856 w 12190413"/>
              <a:gd name="connsiteY17" fmla="*/ 5805000 h 6858000"/>
              <a:gd name="connsiteX18" fmla="*/ 11063206 w 12190413"/>
              <a:gd name="connsiteY18" fmla="*/ 5805000 h 6858000"/>
              <a:gd name="connsiteX19" fmla="*/ 11063206 w 12190413"/>
              <a:gd name="connsiteY19" fmla="*/ 5661000 h 6858000"/>
              <a:gd name="connsiteX20" fmla="*/ 10792836 w 12190413"/>
              <a:gd name="connsiteY20" fmla="*/ 5661000 h 6858000"/>
              <a:gd name="connsiteX21" fmla="*/ 0 w 12190413"/>
              <a:gd name="connsiteY21" fmla="*/ 0 h 6858000"/>
              <a:gd name="connsiteX22" fmla="*/ 12190413 w 12190413"/>
              <a:gd name="connsiteY22" fmla="*/ 0 h 6858000"/>
              <a:gd name="connsiteX23" fmla="*/ 12190413 w 12190413"/>
              <a:gd name="connsiteY23" fmla="*/ 6858000 h 6858000"/>
              <a:gd name="connsiteX24" fmla="*/ 0 w 121904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190413" h="6858000">
                <a:moveTo>
                  <a:pt x="11567206" y="5661000"/>
                </a:moveTo>
                <a:lnTo>
                  <a:pt x="11567206" y="5805000"/>
                </a:lnTo>
                <a:lnTo>
                  <a:pt x="11711206" y="5805000"/>
                </a:lnTo>
                <a:lnTo>
                  <a:pt x="11711206" y="5661000"/>
                </a:lnTo>
                <a:close/>
                <a:moveTo>
                  <a:pt x="11351206" y="5661000"/>
                </a:moveTo>
                <a:lnTo>
                  <a:pt x="11351206" y="5805000"/>
                </a:lnTo>
                <a:lnTo>
                  <a:pt x="11495206" y="5805000"/>
                </a:lnTo>
                <a:lnTo>
                  <a:pt x="11495206" y="5661000"/>
                </a:lnTo>
                <a:close/>
                <a:moveTo>
                  <a:pt x="11135206" y="5661000"/>
                </a:moveTo>
                <a:lnTo>
                  <a:pt x="11135206" y="5805000"/>
                </a:lnTo>
                <a:lnTo>
                  <a:pt x="11279206" y="5805000"/>
                </a:lnTo>
                <a:lnTo>
                  <a:pt x="11279206" y="5661000"/>
                </a:lnTo>
                <a:close/>
                <a:moveTo>
                  <a:pt x="11242749" y="669688"/>
                </a:moveTo>
                <a:lnTo>
                  <a:pt x="6490293" y="1986258"/>
                </a:lnTo>
                <a:lnTo>
                  <a:pt x="6490293" y="5995762"/>
                </a:lnTo>
                <a:cubicBezTo>
                  <a:pt x="6490293" y="6089398"/>
                  <a:pt x="6566201" y="6165305"/>
                  <a:pt x="6659837" y="6165305"/>
                </a:cubicBezTo>
                <a:lnTo>
                  <a:pt x="10747378" y="6165305"/>
                </a:lnTo>
                <a:lnTo>
                  <a:pt x="10779856" y="5805000"/>
                </a:lnTo>
                <a:lnTo>
                  <a:pt x="11063206" y="5805000"/>
                </a:lnTo>
                <a:lnTo>
                  <a:pt x="11063206" y="5661000"/>
                </a:lnTo>
                <a:lnTo>
                  <a:pt x="10792836" y="5661000"/>
                </a:ln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pl-PL"/>
          </a:p>
        </p:txBody>
      </p:sp>
      <p:graphicFrame>
        <p:nvGraphicFramePr>
          <p:cNvPr id="37" name="think-cell data - do not delete" hidden="1">
            <a:extLst>
              <a:ext uri="{FF2B5EF4-FFF2-40B4-BE49-F238E27FC236}">
                <a16:creationId xmlns:a16="http://schemas.microsoft.com/office/drawing/2014/main" id="{9A611B0D-9A1C-D7FA-8B72-2EDE8EB5CB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51862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3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611B0D-9A1C-D7FA-8B72-2EDE8EB5CB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pole tekstowe 41">
            <a:extLst>
              <a:ext uri="{FF2B5EF4-FFF2-40B4-BE49-F238E27FC236}">
                <a16:creationId xmlns:a16="http://schemas.microsoft.com/office/drawing/2014/main" id="{61693436-A6C3-D879-1222-A8BB21BA51DB}"/>
              </a:ext>
            </a:extLst>
          </p:cNvPr>
          <p:cNvSpPr txBox="1">
            <a:spLocks/>
          </p:cNvSpPr>
          <p:nvPr userDrawn="1"/>
        </p:nvSpPr>
        <p:spPr bwMode="gray">
          <a:xfrm flipH="1">
            <a:off x="6491138" y="669689"/>
            <a:ext cx="4753075" cy="5495617"/>
          </a:xfrm>
          <a:custGeom>
            <a:avLst/>
            <a:gdLst>
              <a:gd name="connsiteX0" fmla="*/ 0 w 4752456"/>
              <a:gd name="connsiteY0" fmla="*/ 0 h 5495617"/>
              <a:gd name="connsiteX1" fmla="*/ 449913 w 4752456"/>
              <a:gd name="connsiteY1" fmla="*/ 4991312 h 5495617"/>
              <a:gd name="connsiteX2" fmla="*/ 1835543 w 4752456"/>
              <a:gd name="connsiteY2" fmla="*/ 4991312 h 5495617"/>
              <a:gd name="connsiteX3" fmla="*/ 1835543 w 4752456"/>
              <a:gd name="connsiteY3" fmla="*/ 5135312 h 5495617"/>
              <a:gd name="connsiteX4" fmla="*/ 462893 w 4752456"/>
              <a:gd name="connsiteY4" fmla="*/ 5135312 h 5495617"/>
              <a:gd name="connsiteX5" fmla="*/ 495371 w 4752456"/>
              <a:gd name="connsiteY5" fmla="*/ 5495617 h 5495617"/>
              <a:gd name="connsiteX6" fmla="*/ 4582913 w 4752456"/>
              <a:gd name="connsiteY6" fmla="*/ 5495617 h 5495617"/>
              <a:gd name="connsiteX7" fmla="*/ 4752456 w 4752456"/>
              <a:gd name="connsiteY7" fmla="*/ 5326074 h 5495617"/>
              <a:gd name="connsiteX8" fmla="*/ 4752456 w 4752456"/>
              <a:gd name="connsiteY8" fmla="*/ 1316570 h 5495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2456" h="5495617">
                <a:moveTo>
                  <a:pt x="0" y="0"/>
                </a:moveTo>
                <a:lnTo>
                  <a:pt x="449913" y="4991312"/>
                </a:lnTo>
                <a:lnTo>
                  <a:pt x="1835543" y="4991312"/>
                </a:lnTo>
                <a:lnTo>
                  <a:pt x="1835543" y="5135312"/>
                </a:lnTo>
                <a:lnTo>
                  <a:pt x="462893" y="5135312"/>
                </a:lnTo>
                <a:lnTo>
                  <a:pt x="495371" y="5495617"/>
                </a:lnTo>
                <a:lnTo>
                  <a:pt x="4582913" y="5495617"/>
                </a:lnTo>
                <a:cubicBezTo>
                  <a:pt x="4676549" y="5495617"/>
                  <a:pt x="4752456" y="5419710"/>
                  <a:pt x="4752456" y="5326074"/>
                </a:cubicBezTo>
                <a:lnTo>
                  <a:pt x="4752456" y="131657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324000" tIns="0" rIns="252000" bIns="1296000" rtlCol="0" anchor="b" anchorCtr="0">
            <a:no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4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000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66262AA0-2634-1D3C-A24A-AC54A722C6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0827" y="5013004"/>
            <a:ext cx="3458732" cy="863997"/>
          </a:xfrm>
        </p:spPr>
        <p:txBody>
          <a:bodyPr anchor="b"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Montserrat SemiBold" panose="00000700000000000000" pitchFamily="2" charset="-18"/>
              </a:defRPr>
            </a:lvl1pPr>
            <a:lvl2pPr marL="0" indent="0">
              <a:buNone/>
              <a:defRPr sz="2400">
                <a:solidFill>
                  <a:schemeClr val="bg1"/>
                </a:solidFill>
              </a:defRPr>
            </a:lvl2pPr>
            <a:lvl3pPr marL="0" indent="0">
              <a:buNone/>
              <a:defRPr sz="2400">
                <a:solidFill>
                  <a:schemeClr val="bg1"/>
                </a:solidFill>
              </a:defRPr>
            </a:lvl3pPr>
            <a:lvl4pPr marL="0" indent="0">
              <a:buNone/>
              <a:defRPr sz="2400">
                <a:solidFill>
                  <a:schemeClr val="bg1"/>
                </a:solidFill>
              </a:defRPr>
            </a:lvl4pPr>
            <a:lvl5pPr marL="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Zapraszamy do kontaktu!</a:t>
            </a:r>
            <a:endParaRPr lang="de-DE"/>
          </a:p>
        </p:txBody>
      </p:sp>
      <p:grpSp>
        <p:nvGrpSpPr>
          <p:cNvPr id="10" name="Gruppieren 1">
            <a:extLst>
              <a:ext uri="{FF2B5EF4-FFF2-40B4-BE49-F238E27FC236}">
                <a16:creationId xmlns:a16="http://schemas.microsoft.com/office/drawing/2014/main" id="{392571D9-51C5-9B7C-531B-61ACDC1897F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39276" y="1429464"/>
            <a:ext cx="760566" cy="1062939"/>
            <a:chOff x="11059752" y="295262"/>
            <a:chExt cx="651372" cy="910451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B30F6B23-A418-E976-90A0-71FD7624370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EFF2F575-68B7-6569-8D26-517B42675BF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B548FD8B-B520-09F2-8368-A4BA9F184002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23" name="Symbol zastępczy tekstu 22">
            <a:extLst>
              <a:ext uri="{FF2B5EF4-FFF2-40B4-BE49-F238E27FC236}">
                <a16:creationId xmlns:a16="http://schemas.microsoft.com/office/drawing/2014/main" id="{F58EFA05-51B4-F655-D5D4-0AE4EFF3B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0826" y="2771455"/>
            <a:ext cx="4015782" cy="2241871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tabLst/>
              <a:defRPr>
                <a:solidFill>
                  <a:schemeClr val="bg1"/>
                </a:solidFill>
              </a:defRPr>
            </a:lvl2pPr>
            <a:lvl3pPr marL="0" indent="0">
              <a:buNone/>
              <a:tabLst/>
              <a:defRPr>
                <a:solidFill>
                  <a:schemeClr val="bg1"/>
                </a:solidFill>
              </a:defRPr>
            </a:lvl3pPr>
            <a:lvl4pPr marL="0" indent="0"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  <p:sp>
        <p:nvSpPr>
          <p:cNvPr id="32" name="Rechteck 5">
            <a:extLst>
              <a:ext uri="{FF2B5EF4-FFF2-40B4-BE49-F238E27FC236}">
                <a16:creationId xmlns:a16="http://schemas.microsoft.com/office/drawing/2014/main" id="{4DBA8937-4390-2490-CCA4-3FE225CBEC16}"/>
              </a:ext>
            </a:extLst>
          </p:cNvPr>
          <p:cNvSpPr/>
          <p:nvPr userDrawn="1"/>
        </p:nvSpPr>
        <p:spPr>
          <a:xfrm>
            <a:off x="9408430" y="5661000"/>
            <a:ext cx="1656216" cy="144000"/>
          </a:xfrm>
          <a:prstGeom prst="rect">
            <a:avLst/>
          </a:prstGeom>
          <a:solidFill>
            <a:srgbClr val="056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33" name="Rechteck 6">
            <a:extLst>
              <a:ext uri="{FF2B5EF4-FFF2-40B4-BE49-F238E27FC236}">
                <a16:creationId xmlns:a16="http://schemas.microsoft.com/office/drawing/2014/main" id="{85FC8DF6-C4D2-A226-8F55-13770B8227DA}"/>
              </a:ext>
            </a:extLst>
          </p:cNvPr>
          <p:cNvSpPr/>
          <p:nvPr userDrawn="1"/>
        </p:nvSpPr>
        <p:spPr>
          <a:xfrm>
            <a:off x="11136656" y="5661000"/>
            <a:ext cx="144019" cy="144000"/>
          </a:xfrm>
          <a:prstGeom prst="rect">
            <a:avLst/>
          </a:prstGeom>
          <a:solidFill>
            <a:srgbClr val="056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34" name="Rechteck 7">
            <a:extLst>
              <a:ext uri="{FF2B5EF4-FFF2-40B4-BE49-F238E27FC236}">
                <a16:creationId xmlns:a16="http://schemas.microsoft.com/office/drawing/2014/main" id="{C119F385-6B90-741F-FAD9-5B06CE0462E2}"/>
              </a:ext>
            </a:extLst>
          </p:cNvPr>
          <p:cNvSpPr/>
          <p:nvPr userDrawn="1"/>
        </p:nvSpPr>
        <p:spPr>
          <a:xfrm>
            <a:off x="11352684" y="5661000"/>
            <a:ext cx="144019" cy="144000"/>
          </a:xfrm>
          <a:prstGeom prst="rect">
            <a:avLst/>
          </a:prstGeom>
          <a:solidFill>
            <a:srgbClr val="056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35" name="Rechteck 8">
            <a:extLst>
              <a:ext uri="{FF2B5EF4-FFF2-40B4-BE49-F238E27FC236}">
                <a16:creationId xmlns:a16="http://schemas.microsoft.com/office/drawing/2014/main" id="{F05E0EB8-6785-2391-E81B-47FCC8B90E53}"/>
              </a:ext>
            </a:extLst>
          </p:cNvPr>
          <p:cNvSpPr/>
          <p:nvPr userDrawn="1"/>
        </p:nvSpPr>
        <p:spPr>
          <a:xfrm>
            <a:off x="11568712" y="5661000"/>
            <a:ext cx="144019" cy="144000"/>
          </a:xfrm>
          <a:prstGeom prst="rect">
            <a:avLst/>
          </a:prstGeom>
          <a:solidFill>
            <a:srgbClr val="056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18460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lajd tytulow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E0A70653-5A7F-65EB-B53A-0FFEA17250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49391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A70653-5A7F-65EB-B53A-0FFEA1725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801BC1B7-13DB-DE14-8C27-B1BB1DAC1F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29306" y="1"/>
            <a:ext cx="9862694" cy="6857999"/>
          </a:xfrm>
          <a:custGeom>
            <a:avLst/>
            <a:gdLst>
              <a:gd name="connsiteX0" fmla="*/ 9323051 w 9861410"/>
              <a:gd name="connsiteY0" fmla="*/ 6093850 h 6857999"/>
              <a:gd name="connsiteX1" fmla="*/ 9311051 w 9861410"/>
              <a:gd name="connsiteY1" fmla="*/ 6105850 h 6857999"/>
              <a:gd name="connsiteX2" fmla="*/ 9311051 w 9861410"/>
              <a:gd name="connsiteY2" fmla="*/ 6153850 h 6857999"/>
              <a:gd name="connsiteX3" fmla="*/ 9323051 w 9861410"/>
              <a:gd name="connsiteY3" fmla="*/ 6165850 h 6857999"/>
              <a:gd name="connsiteX4" fmla="*/ 9371051 w 9861410"/>
              <a:gd name="connsiteY4" fmla="*/ 6165850 h 6857999"/>
              <a:gd name="connsiteX5" fmla="*/ 9383051 w 9861410"/>
              <a:gd name="connsiteY5" fmla="*/ 6153850 h 6857999"/>
              <a:gd name="connsiteX6" fmla="*/ 9383051 w 9861410"/>
              <a:gd name="connsiteY6" fmla="*/ 6105850 h 6857999"/>
              <a:gd name="connsiteX7" fmla="*/ 9371051 w 9861410"/>
              <a:gd name="connsiteY7" fmla="*/ 6093850 h 6857999"/>
              <a:gd name="connsiteX8" fmla="*/ 9035019 w 9861410"/>
              <a:gd name="connsiteY8" fmla="*/ 6093850 h 6857999"/>
              <a:gd name="connsiteX9" fmla="*/ 9023019 w 9861410"/>
              <a:gd name="connsiteY9" fmla="*/ 6105850 h 6857999"/>
              <a:gd name="connsiteX10" fmla="*/ 9023019 w 9861410"/>
              <a:gd name="connsiteY10" fmla="*/ 6153850 h 6857999"/>
              <a:gd name="connsiteX11" fmla="*/ 9035019 w 9861410"/>
              <a:gd name="connsiteY11" fmla="*/ 6165850 h 6857999"/>
              <a:gd name="connsiteX12" fmla="*/ 9083019 w 9861410"/>
              <a:gd name="connsiteY12" fmla="*/ 6165850 h 6857999"/>
              <a:gd name="connsiteX13" fmla="*/ 9095019 w 9861410"/>
              <a:gd name="connsiteY13" fmla="*/ 6153850 h 6857999"/>
              <a:gd name="connsiteX14" fmla="*/ 9095019 w 9861410"/>
              <a:gd name="connsiteY14" fmla="*/ 6105850 h 6857999"/>
              <a:gd name="connsiteX15" fmla="*/ 9083019 w 9861410"/>
              <a:gd name="connsiteY15" fmla="*/ 6093850 h 6857999"/>
              <a:gd name="connsiteX16" fmla="*/ 8746979 w 9861410"/>
              <a:gd name="connsiteY16" fmla="*/ 6093850 h 6857999"/>
              <a:gd name="connsiteX17" fmla="*/ 8734979 w 9861410"/>
              <a:gd name="connsiteY17" fmla="*/ 6105850 h 6857999"/>
              <a:gd name="connsiteX18" fmla="*/ 8734979 w 9861410"/>
              <a:gd name="connsiteY18" fmla="*/ 6153850 h 6857999"/>
              <a:gd name="connsiteX19" fmla="*/ 8746979 w 9861410"/>
              <a:gd name="connsiteY19" fmla="*/ 6165850 h 6857999"/>
              <a:gd name="connsiteX20" fmla="*/ 8794979 w 9861410"/>
              <a:gd name="connsiteY20" fmla="*/ 6165850 h 6857999"/>
              <a:gd name="connsiteX21" fmla="*/ 8806979 w 9861410"/>
              <a:gd name="connsiteY21" fmla="*/ 6153850 h 6857999"/>
              <a:gd name="connsiteX22" fmla="*/ 8806979 w 9861410"/>
              <a:gd name="connsiteY22" fmla="*/ 6105850 h 6857999"/>
              <a:gd name="connsiteX23" fmla="*/ 8794979 w 9861410"/>
              <a:gd name="connsiteY23" fmla="*/ 6093850 h 6857999"/>
              <a:gd name="connsiteX24" fmla="*/ 8458947 w 9861410"/>
              <a:gd name="connsiteY24" fmla="*/ 6093850 h 6857999"/>
              <a:gd name="connsiteX25" fmla="*/ 8446947 w 9861410"/>
              <a:gd name="connsiteY25" fmla="*/ 6105850 h 6857999"/>
              <a:gd name="connsiteX26" fmla="*/ 8446947 w 9861410"/>
              <a:gd name="connsiteY26" fmla="*/ 6153850 h 6857999"/>
              <a:gd name="connsiteX27" fmla="*/ 8458947 w 9861410"/>
              <a:gd name="connsiteY27" fmla="*/ 6165850 h 6857999"/>
              <a:gd name="connsiteX28" fmla="*/ 8506947 w 9861410"/>
              <a:gd name="connsiteY28" fmla="*/ 6165850 h 6857999"/>
              <a:gd name="connsiteX29" fmla="*/ 8518947 w 9861410"/>
              <a:gd name="connsiteY29" fmla="*/ 6153850 h 6857999"/>
              <a:gd name="connsiteX30" fmla="*/ 8518947 w 9861410"/>
              <a:gd name="connsiteY30" fmla="*/ 6105850 h 6857999"/>
              <a:gd name="connsiteX31" fmla="*/ 8506947 w 9861410"/>
              <a:gd name="connsiteY31" fmla="*/ 6093850 h 6857999"/>
              <a:gd name="connsiteX32" fmla="*/ 9323051 w 9861410"/>
              <a:gd name="connsiteY32" fmla="*/ 5805818 h 6857999"/>
              <a:gd name="connsiteX33" fmla="*/ 9311051 w 9861410"/>
              <a:gd name="connsiteY33" fmla="*/ 5817818 h 6857999"/>
              <a:gd name="connsiteX34" fmla="*/ 9311051 w 9861410"/>
              <a:gd name="connsiteY34" fmla="*/ 5865818 h 6857999"/>
              <a:gd name="connsiteX35" fmla="*/ 9323051 w 9861410"/>
              <a:gd name="connsiteY35" fmla="*/ 5877818 h 6857999"/>
              <a:gd name="connsiteX36" fmla="*/ 9371051 w 9861410"/>
              <a:gd name="connsiteY36" fmla="*/ 5877818 h 6857999"/>
              <a:gd name="connsiteX37" fmla="*/ 9383051 w 9861410"/>
              <a:gd name="connsiteY37" fmla="*/ 5865818 h 6857999"/>
              <a:gd name="connsiteX38" fmla="*/ 9383051 w 9861410"/>
              <a:gd name="connsiteY38" fmla="*/ 5817818 h 6857999"/>
              <a:gd name="connsiteX39" fmla="*/ 9371051 w 9861410"/>
              <a:gd name="connsiteY39" fmla="*/ 5805818 h 6857999"/>
              <a:gd name="connsiteX40" fmla="*/ 9035019 w 9861410"/>
              <a:gd name="connsiteY40" fmla="*/ 5805818 h 6857999"/>
              <a:gd name="connsiteX41" fmla="*/ 9023019 w 9861410"/>
              <a:gd name="connsiteY41" fmla="*/ 5817818 h 6857999"/>
              <a:gd name="connsiteX42" fmla="*/ 9023019 w 9861410"/>
              <a:gd name="connsiteY42" fmla="*/ 5865818 h 6857999"/>
              <a:gd name="connsiteX43" fmla="*/ 9035019 w 9861410"/>
              <a:gd name="connsiteY43" fmla="*/ 5877818 h 6857999"/>
              <a:gd name="connsiteX44" fmla="*/ 9083019 w 9861410"/>
              <a:gd name="connsiteY44" fmla="*/ 5877818 h 6857999"/>
              <a:gd name="connsiteX45" fmla="*/ 9095019 w 9861410"/>
              <a:gd name="connsiteY45" fmla="*/ 5865818 h 6857999"/>
              <a:gd name="connsiteX46" fmla="*/ 9095019 w 9861410"/>
              <a:gd name="connsiteY46" fmla="*/ 5817818 h 6857999"/>
              <a:gd name="connsiteX47" fmla="*/ 9083019 w 9861410"/>
              <a:gd name="connsiteY47" fmla="*/ 5805818 h 6857999"/>
              <a:gd name="connsiteX48" fmla="*/ 8746979 w 9861410"/>
              <a:gd name="connsiteY48" fmla="*/ 5805818 h 6857999"/>
              <a:gd name="connsiteX49" fmla="*/ 8734979 w 9861410"/>
              <a:gd name="connsiteY49" fmla="*/ 5817818 h 6857999"/>
              <a:gd name="connsiteX50" fmla="*/ 8734979 w 9861410"/>
              <a:gd name="connsiteY50" fmla="*/ 5865818 h 6857999"/>
              <a:gd name="connsiteX51" fmla="*/ 8746979 w 9861410"/>
              <a:gd name="connsiteY51" fmla="*/ 5877818 h 6857999"/>
              <a:gd name="connsiteX52" fmla="*/ 8794979 w 9861410"/>
              <a:gd name="connsiteY52" fmla="*/ 5877818 h 6857999"/>
              <a:gd name="connsiteX53" fmla="*/ 8806979 w 9861410"/>
              <a:gd name="connsiteY53" fmla="*/ 5865818 h 6857999"/>
              <a:gd name="connsiteX54" fmla="*/ 8806979 w 9861410"/>
              <a:gd name="connsiteY54" fmla="*/ 5817818 h 6857999"/>
              <a:gd name="connsiteX55" fmla="*/ 8794979 w 9861410"/>
              <a:gd name="connsiteY55" fmla="*/ 5805818 h 6857999"/>
              <a:gd name="connsiteX56" fmla="*/ 8458947 w 9861410"/>
              <a:gd name="connsiteY56" fmla="*/ 5805818 h 6857999"/>
              <a:gd name="connsiteX57" fmla="*/ 8446947 w 9861410"/>
              <a:gd name="connsiteY57" fmla="*/ 5817818 h 6857999"/>
              <a:gd name="connsiteX58" fmla="*/ 8446947 w 9861410"/>
              <a:gd name="connsiteY58" fmla="*/ 5865818 h 6857999"/>
              <a:gd name="connsiteX59" fmla="*/ 8458947 w 9861410"/>
              <a:gd name="connsiteY59" fmla="*/ 5877818 h 6857999"/>
              <a:gd name="connsiteX60" fmla="*/ 8506947 w 9861410"/>
              <a:gd name="connsiteY60" fmla="*/ 5877818 h 6857999"/>
              <a:gd name="connsiteX61" fmla="*/ 8518947 w 9861410"/>
              <a:gd name="connsiteY61" fmla="*/ 5865818 h 6857999"/>
              <a:gd name="connsiteX62" fmla="*/ 8518947 w 9861410"/>
              <a:gd name="connsiteY62" fmla="*/ 5817818 h 6857999"/>
              <a:gd name="connsiteX63" fmla="*/ 8506947 w 9861410"/>
              <a:gd name="connsiteY63" fmla="*/ 5805818 h 6857999"/>
              <a:gd name="connsiteX64" fmla="*/ 9323051 w 9861410"/>
              <a:gd name="connsiteY64" fmla="*/ 5517786 h 6857999"/>
              <a:gd name="connsiteX65" fmla="*/ 9311051 w 9861410"/>
              <a:gd name="connsiteY65" fmla="*/ 5529786 h 6857999"/>
              <a:gd name="connsiteX66" fmla="*/ 9311051 w 9861410"/>
              <a:gd name="connsiteY66" fmla="*/ 5577786 h 6857999"/>
              <a:gd name="connsiteX67" fmla="*/ 9323051 w 9861410"/>
              <a:gd name="connsiteY67" fmla="*/ 5589786 h 6857999"/>
              <a:gd name="connsiteX68" fmla="*/ 9371051 w 9861410"/>
              <a:gd name="connsiteY68" fmla="*/ 5589786 h 6857999"/>
              <a:gd name="connsiteX69" fmla="*/ 9383051 w 9861410"/>
              <a:gd name="connsiteY69" fmla="*/ 5577786 h 6857999"/>
              <a:gd name="connsiteX70" fmla="*/ 9383051 w 9861410"/>
              <a:gd name="connsiteY70" fmla="*/ 5529786 h 6857999"/>
              <a:gd name="connsiteX71" fmla="*/ 9371051 w 9861410"/>
              <a:gd name="connsiteY71" fmla="*/ 5517786 h 6857999"/>
              <a:gd name="connsiteX72" fmla="*/ 9035019 w 9861410"/>
              <a:gd name="connsiteY72" fmla="*/ 5517786 h 6857999"/>
              <a:gd name="connsiteX73" fmla="*/ 9023019 w 9861410"/>
              <a:gd name="connsiteY73" fmla="*/ 5529786 h 6857999"/>
              <a:gd name="connsiteX74" fmla="*/ 9023019 w 9861410"/>
              <a:gd name="connsiteY74" fmla="*/ 5577786 h 6857999"/>
              <a:gd name="connsiteX75" fmla="*/ 9035019 w 9861410"/>
              <a:gd name="connsiteY75" fmla="*/ 5589786 h 6857999"/>
              <a:gd name="connsiteX76" fmla="*/ 9083019 w 9861410"/>
              <a:gd name="connsiteY76" fmla="*/ 5589786 h 6857999"/>
              <a:gd name="connsiteX77" fmla="*/ 9095019 w 9861410"/>
              <a:gd name="connsiteY77" fmla="*/ 5577786 h 6857999"/>
              <a:gd name="connsiteX78" fmla="*/ 9095019 w 9861410"/>
              <a:gd name="connsiteY78" fmla="*/ 5529786 h 6857999"/>
              <a:gd name="connsiteX79" fmla="*/ 9083019 w 9861410"/>
              <a:gd name="connsiteY79" fmla="*/ 5517786 h 6857999"/>
              <a:gd name="connsiteX80" fmla="*/ 8746979 w 9861410"/>
              <a:gd name="connsiteY80" fmla="*/ 5517786 h 6857999"/>
              <a:gd name="connsiteX81" fmla="*/ 8734979 w 9861410"/>
              <a:gd name="connsiteY81" fmla="*/ 5529786 h 6857999"/>
              <a:gd name="connsiteX82" fmla="*/ 8734979 w 9861410"/>
              <a:gd name="connsiteY82" fmla="*/ 5577786 h 6857999"/>
              <a:gd name="connsiteX83" fmla="*/ 8746979 w 9861410"/>
              <a:gd name="connsiteY83" fmla="*/ 5589786 h 6857999"/>
              <a:gd name="connsiteX84" fmla="*/ 8794979 w 9861410"/>
              <a:gd name="connsiteY84" fmla="*/ 5589786 h 6857999"/>
              <a:gd name="connsiteX85" fmla="*/ 8806979 w 9861410"/>
              <a:gd name="connsiteY85" fmla="*/ 5577786 h 6857999"/>
              <a:gd name="connsiteX86" fmla="*/ 8806979 w 9861410"/>
              <a:gd name="connsiteY86" fmla="*/ 5529786 h 6857999"/>
              <a:gd name="connsiteX87" fmla="*/ 8794979 w 9861410"/>
              <a:gd name="connsiteY87" fmla="*/ 5517786 h 6857999"/>
              <a:gd name="connsiteX88" fmla="*/ 8458947 w 9861410"/>
              <a:gd name="connsiteY88" fmla="*/ 5517786 h 6857999"/>
              <a:gd name="connsiteX89" fmla="*/ 8446947 w 9861410"/>
              <a:gd name="connsiteY89" fmla="*/ 5529786 h 6857999"/>
              <a:gd name="connsiteX90" fmla="*/ 8446947 w 9861410"/>
              <a:gd name="connsiteY90" fmla="*/ 5577786 h 6857999"/>
              <a:gd name="connsiteX91" fmla="*/ 8458947 w 9861410"/>
              <a:gd name="connsiteY91" fmla="*/ 5589786 h 6857999"/>
              <a:gd name="connsiteX92" fmla="*/ 8506947 w 9861410"/>
              <a:gd name="connsiteY92" fmla="*/ 5589786 h 6857999"/>
              <a:gd name="connsiteX93" fmla="*/ 8518947 w 9861410"/>
              <a:gd name="connsiteY93" fmla="*/ 5577786 h 6857999"/>
              <a:gd name="connsiteX94" fmla="*/ 8518947 w 9861410"/>
              <a:gd name="connsiteY94" fmla="*/ 5529786 h 6857999"/>
              <a:gd name="connsiteX95" fmla="*/ 8506947 w 9861410"/>
              <a:gd name="connsiteY95" fmla="*/ 5517786 h 6857999"/>
              <a:gd name="connsiteX96" fmla="*/ 9323051 w 9861410"/>
              <a:gd name="connsiteY96" fmla="*/ 5229754 h 6857999"/>
              <a:gd name="connsiteX97" fmla="*/ 9311051 w 9861410"/>
              <a:gd name="connsiteY97" fmla="*/ 5241754 h 6857999"/>
              <a:gd name="connsiteX98" fmla="*/ 9311051 w 9861410"/>
              <a:gd name="connsiteY98" fmla="*/ 5289754 h 6857999"/>
              <a:gd name="connsiteX99" fmla="*/ 9323051 w 9861410"/>
              <a:gd name="connsiteY99" fmla="*/ 5301754 h 6857999"/>
              <a:gd name="connsiteX100" fmla="*/ 9371051 w 9861410"/>
              <a:gd name="connsiteY100" fmla="*/ 5301754 h 6857999"/>
              <a:gd name="connsiteX101" fmla="*/ 9383051 w 9861410"/>
              <a:gd name="connsiteY101" fmla="*/ 5289754 h 6857999"/>
              <a:gd name="connsiteX102" fmla="*/ 9383051 w 9861410"/>
              <a:gd name="connsiteY102" fmla="*/ 5241754 h 6857999"/>
              <a:gd name="connsiteX103" fmla="*/ 9371051 w 9861410"/>
              <a:gd name="connsiteY103" fmla="*/ 5229754 h 6857999"/>
              <a:gd name="connsiteX104" fmla="*/ 9035019 w 9861410"/>
              <a:gd name="connsiteY104" fmla="*/ 5229754 h 6857999"/>
              <a:gd name="connsiteX105" fmla="*/ 9023019 w 9861410"/>
              <a:gd name="connsiteY105" fmla="*/ 5241754 h 6857999"/>
              <a:gd name="connsiteX106" fmla="*/ 9023019 w 9861410"/>
              <a:gd name="connsiteY106" fmla="*/ 5289754 h 6857999"/>
              <a:gd name="connsiteX107" fmla="*/ 9035019 w 9861410"/>
              <a:gd name="connsiteY107" fmla="*/ 5301754 h 6857999"/>
              <a:gd name="connsiteX108" fmla="*/ 9083019 w 9861410"/>
              <a:gd name="connsiteY108" fmla="*/ 5301754 h 6857999"/>
              <a:gd name="connsiteX109" fmla="*/ 9095019 w 9861410"/>
              <a:gd name="connsiteY109" fmla="*/ 5289754 h 6857999"/>
              <a:gd name="connsiteX110" fmla="*/ 9095019 w 9861410"/>
              <a:gd name="connsiteY110" fmla="*/ 5241754 h 6857999"/>
              <a:gd name="connsiteX111" fmla="*/ 9083019 w 9861410"/>
              <a:gd name="connsiteY111" fmla="*/ 5229754 h 6857999"/>
              <a:gd name="connsiteX112" fmla="*/ 8746979 w 9861410"/>
              <a:gd name="connsiteY112" fmla="*/ 5229754 h 6857999"/>
              <a:gd name="connsiteX113" fmla="*/ 8734979 w 9861410"/>
              <a:gd name="connsiteY113" fmla="*/ 5241754 h 6857999"/>
              <a:gd name="connsiteX114" fmla="*/ 8734979 w 9861410"/>
              <a:gd name="connsiteY114" fmla="*/ 5289754 h 6857999"/>
              <a:gd name="connsiteX115" fmla="*/ 8746979 w 9861410"/>
              <a:gd name="connsiteY115" fmla="*/ 5301754 h 6857999"/>
              <a:gd name="connsiteX116" fmla="*/ 8794979 w 9861410"/>
              <a:gd name="connsiteY116" fmla="*/ 5301754 h 6857999"/>
              <a:gd name="connsiteX117" fmla="*/ 8806979 w 9861410"/>
              <a:gd name="connsiteY117" fmla="*/ 5289754 h 6857999"/>
              <a:gd name="connsiteX118" fmla="*/ 8806979 w 9861410"/>
              <a:gd name="connsiteY118" fmla="*/ 5241754 h 6857999"/>
              <a:gd name="connsiteX119" fmla="*/ 8794979 w 9861410"/>
              <a:gd name="connsiteY119" fmla="*/ 5229754 h 6857999"/>
              <a:gd name="connsiteX120" fmla="*/ 8458947 w 9861410"/>
              <a:gd name="connsiteY120" fmla="*/ 5229754 h 6857999"/>
              <a:gd name="connsiteX121" fmla="*/ 8446947 w 9861410"/>
              <a:gd name="connsiteY121" fmla="*/ 5241754 h 6857999"/>
              <a:gd name="connsiteX122" fmla="*/ 8446947 w 9861410"/>
              <a:gd name="connsiteY122" fmla="*/ 5289754 h 6857999"/>
              <a:gd name="connsiteX123" fmla="*/ 8458947 w 9861410"/>
              <a:gd name="connsiteY123" fmla="*/ 5301754 h 6857999"/>
              <a:gd name="connsiteX124" fmla="*/ 8506947 w 9861410"/>
              <a:gd name="connsiteY124" fmla="*/ 5301754 h 6857999"/>
              <a:gd name="connsiteX125" fmla="*/ 8518947 w 9861410"/>
              <a:gd name="connsiteY125" fmla="*/ 5289754 h 6857999"/>
              <a:gd name="connsiteX126" fmla="*/ 8518947 w 9861410"/>
              <a:gd name="connsiteY126" fmla="*/ 5241754 h 6857999"/>
              <a:gd name="connsiteX127" fmla="*/ 8506947 w 9861410"/>
              <a:gd name="connsiteY127" fmla="*/ 5229754 h 6857999"/>
              <a:gd name="connsiteX128" fmla="*/ 0 w 9861410"/>
              <a:gd name="connsiteY128" fmla="*/ 0 h 6857999"/>
              <a:gd name="connsiteX129" fmla="*/ 9861410 w 9861410"/>
              <a:gd name="connsiteY129" fmla="*/ 0 h 6857999"/>
              <a:gd name="connsiteX130" fmla="*/ 9861410 w 9861410"/>
              <a:gd name="connsiteY130" fmla="*/ 6857999 h 6857999"/>
              <a:gd name="connsiteX131" fmla="*/ 0 w 9861410"/>
              <a:gd name="connsiteY131" fmla="*/ 6857999 h 6857999"/>
              <a:gd name="connsiteX132" fmla="*/ 0 w 9861410"/>
              <a:gd name="connsiteY132" fmla="*/ 5711449 h 6857999"/>
              <a:gd name="connsiteX133" fmla="*/ 2037894 w 9861410"/>
              <a:gd name="connsiteY133" fmla="*/ 5711449 h 6857999"/>
              <a:gd name="connsiteX134" fmla="*/ 2490281 w 9861410"/>
              <a:gd name="connsiteY134" fmla="*/ 692696 h 6857999"/>
              <a:gd name="connsiteX135" fmla="*/ 0 w 9861410"/>
              <a:gd name="connsiteY135" fmla="*/ 138257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9861410" h="6857999">
                <a:moveTo>
                  <a:pt x="9323051" y="6093850"/>
                </a:moveTo>
                <a:cubicBezTo>
                  <a:pt x="9316424" y="6093850"/>
                  <a:pt x="9311051" y="6099223"/>
                  <a:pt x="9311051" y="6105850"/>
                </a:cubicBezTo>
                <a:lnTo>
                  <a:pt x="9311051" y="6153850"/>
                </a:lnTo>
                <a:cubicBezTo>
                  <a:pt x="9311051" y="6160477"/>
                  <a:pt x="9316424" y="6165850"/>
                  <a:pt x="9323051" y="6165850"/>
                </a:cubicBezTo>
                <a:lnTo>
                  <a:pt x="9371051" y="6165850"/>
                </a:lnTo>
                <a:cubicBezTo>
                  <a:pt x="9377678" y="6165850"/>
                  <a:pt x="9383051" y="6160477"/>
                  <a:pt x="9383051" y="6153850"/>
                </a:cubicBezTo>
                <a:lnTo>
                  <a:pt x="9383051" y="6105850"/>
                </a:lnTo>
                <a:cubicBezTo>
                  <a:pt x="9383051" y="6099223"/>
                  <a:pt x="9377678" y="6093850"/>
                  <a:pt x="9371051" y="6093850"/>
                </a:cubicBezTo>
                <a:close/>
                <a:moveTo>
                  <a:pt x="9035019" y="6093850"/>
                </a:moveTo>
                <a:cubicBezTo>
                  <a:pt x="9028392" y="6093850"/>
                  <a:pt x="9023019" y="6099223"/>
                  <a:pt x="9023019" y="6105850"/>
                </a:cubicBezTo>
                <a:lnTo>
                  <a:pt x="9023019" y="6153850"/>
                </a:lnTo>
                <a:cubicBezTo>
                  <a:pt x="9023019" y="6160477"/>
                  <a:pt x="9028392" y="6165850"/>
                  <a:pt x="9035019" y="6165850"/>
                </a:cubicBezTo>
                <a:lnTo>
                  <a:pt x="9083019" y="6165850"/>
                </a:lnTo>
                <a:cubicBezTo>
                  <a:pt x="9089646" y="6165850"/>
                  <a:pt x="9095019" y="6160477"/>
                  <a:pt x="9095019" y="6153850"/>
                </a:cubicBezTo>
                <a:lnTo>
                  <a:pt x="9095019" y="6105850"/>
                </a:lnTo>
                <a:cubicBezTo>
                  <a:pt x="9095019" y="6099223"/>
                  <a:pt x="9089646" y="6093850"/>
                  <a:pt x="9083019" y="6093850"/>
                </a:cubicBezTo>
                <a:close/>
                <a:moveTo>
                  <a:pt x="8746979" y="6093850"/>
                </a:moveTo>
                <a:cubicBezTo>
                  <a:pt x="8740352" y="6093850"/>
                  <a:pt x="8734979" y="6099223"/>
                  <a:pt x="8734979" y="6105850"/>
                </a:cubicBezTo>
                <a:lnTo>
                  <a:pt x="8734979" y="6153850"/>
                </a:lnTo>
                <a:cubicBezTo>
                  <a:pt x="8734979" y="6160477"/>
                  <a:pt x="8740352" y="6165850"/>
                  <a:pt x="8746979" y="6165850"/>
                </a:cubicBezTo>
                <a:lnTo>
                  <a:pt x="8794979" y="6165850"/>
                </a:lnTo>
                <a:cubicBezTo>
                  <a:pt x="8801606" y="6165850"/>
                  <a:pt x="8806979" y="6160477"/>
                  <a:pt x="8806979" y="6153850"/>
                </a:cubicBezTo>
                <a:lnTo>
                  <a:pt x="8806979" y="6105850"/>
                </a:lnTo>
                <a:cubicBezTo>
                  <a:pt x="8806979" y="6099223"/>
                  <a:pt x="8801606" y="6093850"/>
                  <a:pt x="8794979" y="6093850"/>
                </a:cubicBezTo>
                <a:close/>
                <a:moveTo>
                  <a:pt x="8458947" y="6093850"/>
                </a:moveTo>
                <a:cubicBezTo>
                  <a:pt x="8452320" y="6093850"/>
                  <a:pt x="8446947" y="6099223"/>
                  <a:pt x="8446947" y="6105850"/>
                </a:cubicBezTo>
                <a:lnTo>
                  <a:pt x="8446947" y="6153850"/>
                </a:lnTo>
                <a:cubicBezTo>
                  <a:pt x="8446947" y="6160477"/>
                  <a:pt x="8452320" y="6165850"/>
                  <a:pt x="8458947" y="6165850"/>
                </a:cubicBezTo>
                <a:lnTo>
                  <a:pt x="8506947" y="6165850"/>
                </a:lnTo>
                <a:cubicBezTo>
                  <a:pt x="8513574" y="6165850"/>
                  <a:pt x="8518947" y="6160477"/>
                  <a:pt x="8518947" y="6153850"/>
                </a:cubicBezTo>
                <a:lnTo>
                  <a:pt x="8518947" y="6105850"/>
                </a:lnTo>
                <a:cubicBezTo>
                  <a:pt x="8518947" y="6099223"/>
                  <a:pt x="8513574" y="6093850"/>
                  <a:pt x="8506947" y="6093850"/>
                </a:cubicBezTo>
                <a:close/>
                <a:moveTo>
                  <a:pt x="9323051" y="5805818"/>
                </a:moveTo>
                <a:cubicBezTo>
                  <a:pt x="9316424" y="5805818"/>
                  <a:pt x="9311051" y="5811191"/>
                  <a:pt x="9311051" y="5817818"/>
                </a:cubicBezTo>
                <a:lnTo>
                  <a:pt x="9311051" y="5865818"/>
                </a:lnTo>
                <a:cubicBezTo>
                  <a:pt x="9311051" y="5872445"/>
                  <a:pt x="9316424" y="5877818"/>
                  <a:pt x="9323051" y="5877818"/>
                </a:cubicBezTo>
                <a:lnTo>
                  <a:pt x="9371051" y="5877818"/>
                </a:lnTo>
                <a:cubicBezTo>
                  <a:pt x="9377678" y="5877818"/>
                  <a:pt x="9383051" y="5872445"/>
                  <a:pt x="9383051" y="5865818"/>
                </a:cubicBezTo>
                <a:lnTo>
                  <a:pt x="9383051" y="5817818"/>
                </a:lnTo>
                <a:cubicBezTo>
                  <a:pt x="9383051" y="5811191"/>
                  <a:pt x="9377678" y="5805818"/>
                  <a:pt x="9371051" y="5805818"/>
                </a:cubicBezTo>
                <a:close/>
                <a:moveTo>
                  <a:pt x="9035019" y="5805818"/>
                </a:moveTo>
                <a:cubicBezTo>
                  <a:pt x="9028392" y="5805818"/>
                  <a:pt x="9023019" y="5811191"/>
                  <a:pt x="9023019" y="5817818"/>
                </a:cubicBezTo>
                <a:lnTo>
                  <a:pt x="9023019" y="5865818"/>
                </a:lnTo>
                <a:cubicBezTo>
                  <a:pt x="9023019" y="5872445"/>
                  <a:pt x="9028392" y="5877818"/>
                  <a:pt x="9035019" y="5877818"/>
                </a:cubicBezTo>
                <a:lnTo>
                  <a:pt x="9083019" y="5877818"/>
                </a:lnTo>
                <a:cubicBezTo>
                  <a:pt x="9089646" y="5877818"/>
                  <a:pt x="9095019" y="5872445"/>
                  <a:pt x="9095019" y="5865818"/>
                </a:cubicBezTo>
                <a:lnTo>
                  <a:pt x="9095019" y="5817818"/>
                </a:lnTo>
                <a:cubicBezTo>
                  <a:pt x="9095019" y="5811191"/>
                  <a:pt x="9089646" y="5805818"/>
                  <a:pt x="9083019" y="5805818"/>
                </a:cubicBezTo>
                <a:close/>
                <a:moveTo>
                  <a:pt x="8746979" y="5805818"/>
                </a:moveTo>
                <a:cubicBezTo>
                  <a:pt x="8740352" y="5805818"/>
                  <a:pt x="8734979" y="5811191"/>
                  <a:pt x="8734979" y="5817818"/>
                </a:cubicBezTo>
                <a:lnTo>
                  <a:pt x="8734979" y="5865818"/>
                </a:lnTo>
                <a:cubicBezTo>
                  <a:pt x="8734979" y="5872445"/>
                  <a:pt x="8740352" y="5877818"/>
                  <a:pt x="8746979" y="5877818"/>
                </a:cubicBezTo>
                <a:lnTo>
                  <a:pt x="8794979" y="5877818"/>
                </a:lnTo>
                <a:cubicBezTo>
                  <a:pt x="8801606" y="5877818"/>
                  <a:pt x="8806979" y="5872445"/>
                  <a:pt x="8806979" y="5865818"/>
                </a:cubicBezTo>
                <a:lnTo>
                  <a:pt x="8806979" y="5817818"/>
                </a:lnTo>
                <a:cubicBezTo>
                  <a:pt x="8806979" y="5811191"/>
                  <a:pt x="8801606" y="5805818"/>
                  <a:pt x="8794979" y="5805818"/>
                </a:cubicBezTo>
                <a:close/>
                <a:moveTo>
                  <a:pt x="8458947" y="5805818"/>
                </a:moveTo>
                <a:cubicBezTo>
                  <a:pt x="8452320" y="5805818"/>
                  <a:pt x="8446947" y="5811191"/>
                  <a:pt x="8446947" y="5817818"/>
                </a:cubicBezTo>
                <a:lnTo>
                  <a:pt x="8446947" y="5865818"/>
                </a:lnTo>
                <a:cubicBezTo>
                  <a:pt x="8446947" y="5872445"/>
                  <a:pt x="8452320" y="5877818"/>
                  <a:pt x="8458947" y="5877818"/>
                </a:cubicBezTo>
                <a:lnTo>
                  <a:pt x="8506947" y="5877818"/>
                </a:lnTo>
                <a:cubicBezTo>
                  <a:pt x="8513574" y="5877818"/>
                  <a:pt x="8518947" y="5872445"/>
                  <a:pt x="8518947" y="5865818"/>
                </a:cubicBezTo>
                <a:lnTo>
                  <a:pt x="8518947" y="5817818"/>
                </a:lnTo>
                <a:cubicBezTo>
                  <a:pt x="8518947" y="5811191"/>
                  <a:pt x="8513574" y="5805818"/>
                  <a:pt x="8506947" y="5805818"/>
                </a:cubicBezTo>
                <a:close/>
                <a:moveTo>
                  <a:pt x="9323051" y="5517786"/>
                </a:moveTo>
                <a:cubicBezTo>
                  <a:pt x="9316424" y="5517786"/>
                  <a:pt x="9311051" y="5523159"/>
                  <a:pt x="9311051" y="5529786"/>
                </a:cubicBezTo>
                <a:lnTo>
                  <a:pt x="9311051" y="5577786"/>
                </a:lnTo>
                <a:cubicBezTo>
                  <a:pt x="9311051" y="5584413"/>
                  <a:pt x="9316424" y="5589786"/>
                  <a:pt x="9323051" y="5589786"/>
                </a:cubicBezTo>
                <a:lnTo>
                  <a:pt x="9371051" y="5589786"/>
                </a:lnTo>
                <a:cubicBezTo>
                  <a:pt x="9377678" y="5589786"/>
                  <a:pt x="9383051" y="5584413"/>
                  <a:pt x="9383051" y="5577786"/>
                </a:cubicBezTo>
                <a:lnTo>
                  <a:pt x="9383051" y="5529786"/>
                </a:lnTo>
                <a:cubicBezTo>
                  <a:pt x="9383051" y="5523159"/>
                  <a:pt x="9377678" y="5517786"/>
                  <a:pt x="9371051" y="5517786"/>
                </a:cubicBezTo>
                <a:close/>
                <a:moveTo>
                  <a:pt x="9035019" y="5517786"/>
                </a:moveTo>
                <a:cubicBezTo>
                  <a:pt x="9028392" y="5517786"/>
                  <a:pt x="9023019" y="5523159"/>
                  <a:pt x="9023019" y="5529786"/>
                </a:cubicBezTo>
                <a:lnTo>
                  <a:pt x="9023019" y="5577786"/>
                </a:lnTo>
                <a:cubicBezTo>
                  <a:pt x="9023019" y="5584413"/>
                  <a:pt x="9028392" y="5589786"/>
                  <a:pt x="9035019" y="5589786"/>
                </a:cubicBezTo>
                <a:lnTo>
                  <a:pt x="9083019" y="5589786"/>
                </a:lnTo>
                <a:cubicBezTo>
                  <a:pt x="9089646" y="5589786"/>
                  <a:pt x="9095019" y="5584413"/>
                  <a:pt x="9095019" y="5577786"/>
                </a:cubicBezTo>
                <a:lnTo>
                  <a:pt x="9095019" y="5529786"/>
                </a:lnTo>
                <a:cubicBezTo>
                  <a:pt x="9095019" y="5523159"/>
                  <a:pt x="9089646" y="5517786"/>
                  <a:pt x="9083019" y="5517786"/>
                </a:cubicBezTo>
                <a:close/>
                <a:moveTo>
                  <a:pt x="8746979" y="5517786"/>
                </a:moveTo>
                <a:cubicBezTo>
                  <a:pt x="8740352" y="5517786"/>
                  <a:pt x="8734979" y="5523159"/>
                  <a:pt x="8734979" y="5529786"/>
                </a:cubicBezTo>
                <a:lnTo>
                  <a:pt x="8734979" y="5577786"/>
                </a:lnTo>
                <a:cubicBezTo>
                  <a:pt x="8734979" y="5584413"/>
                  <a:pt x="8740352" y="5589786"/>
                  <a:pt x="8746979" y="5589786"/>
                </a:cubicBezTo>
                <a:lnTo>
                  <a:pt x="8794979" y="5589786"/>
                </a:lnTo>
                <a:cubicBezTo>
                  <a:pt x="8801606" y="5589786"/>
                  <a:pt x="8806979" y="5584413"/>
                  <a:pt x="8806979" y="5577786"/>
                </a:cubicBezTo>
                <a:lnTo>
                  <a:pt x="8806979" y="5529786"/>
                </a:lnTo>
                <a:cubicBezTo>
                  <a:pt x="8806979" y="5523159"/>
                  <a:pt x="8801606" y="5517786"/>
                  <a:pt x="8794979" y="5517786"/>
                </a:cubicBezTo>
                <a:close/>
                <a:moveTo>
                  <a:pt x="8458947" y="5517786"/>
                </a:moveTo>
                <a:cubicBezTo>
                  <a:pt x="8452320" y="5517786"/>
                  <a:pt x="8446947" y="5523159"/>
                  <a:pt x="8446947" y="5529786"/>
                </a:cubicBezTo>
                <a:lnTo>
                  <a:pt x="8446947" y="5577786"/>
                </a:lnTo>
                <a:cubicBezTo>
                  <a:pt x="8446947" y="5584413"/>
                  <a:pt x="8452320" y="5589786"/>
                  <a:pt x="8458947" y="5589786"/>
                </a:cubicBezTo>
                <a:lnTo>
                  <a:pt x="8506947" y="5589786"/>
                </a:lnTo>
                <a:cubicBezTo>
                  <a:pt x="8513574" y="5589786"/>
                  <a:pt x="8518947" y="5584413"/>
                  <a:pt x="8518947" y="5577786"/>
                </a:cubicBezTo>
                <a:lnTo>
                  <a:pt x="8518947" y="5529786"/>
                </a:lnTo>
                <a:cubicBezTo>
                  <a:pt x="8518947" y="5523159"/>
                  <a:pt x="8513574" y="5517786"/>
                  <a:pt x="8506947" y="5517786"/>
                </a:cubicBezTo>
                <a:close/>
                <a:moveTo>
                  <a:pt x="9323051" y="5229754"/>
                </a:moveTo>
                <a:cubicBezTo>
                  <a:pt x="9316424" y="5229754"/>
                  <a:pt x="9311051" y="5235127"/>
                  <a:pt x="9311051" y="5241754"/>
                </a:cubicBezTo>
                <a:lnTo>
                  <a:pt x="9311051" y="5289754"/>
                </a:lnTo>
                <a:cubicBezTo>
                  <a:pt x="9311051" y="5296381"/>
                  <a:pt x="9316424" y="5301754"/>
                  <a:pt x="9323051" y="5301754"/>
                </a:cubicBezTo>
                <a:lnTo>
                  <a:pt x="9371051" y="5301754"/>
                </a:lnTo>
                <a:cubicBezTo>
                  <a:pt x="9377678" y="5301754"/>
                  <a:pt x="9383051" y="5296381"/>
                  <a:pt x="9383051" y="5289754"/>
                </a:cubicBezTo>
                <a:lnTo>
                  <a:pt x="9383051" y="5241754"/>
                </a:lnTo>
                <a:cubicBezTo>
                  <a:pt x="9383051" y="5235127"/>
                  <a:pt x="9377678" y="5229754"/>
                  <a:pt x="9371051" y="5229754"/>
                </a:cubicBezTo>
                <a:close/>
                <a:moveTo>
                  <a:pt x="9035019" y="5229754"/>
                </a:moveTo>
                <a:cubicBezTo>
                  <a:pt x="9028392" y="5229754"/>
                  <a:pt x="9023019" y="5235127"/>
                  <a:pt x="9023019" y="5241754"/>
                </a:cubicBezTo>
                <a:lnTo>
                  <a:pt x="9023019" y="5289754"/>
                </a:lnTo>
                <a:cubicBezTo>
                  <a:pt x="9023019" y="5296381"/>
                  <a:pt x="9028392" y="5301754"/>
                  <a:pt x="9035019" y="5301754"/>
                </a:cubicBezTo>
                <a:lnTo>
                  <a:pt x="9083019" y="5301754"/>
                </a:lnTo>
                <a:cubicBezTo>
                  <a:pt x="9089646" y="5301754"/>
                  <a:pt x="9095019" y="5296381"/>
                  <a:pt x="9095019" y="5289754"/>
                </a:cubicBezTo>
                <a:lnTo>
                  <a:pt x="9095019" y="5241754"/>
                </a:lnTo>
                <a:cubicBezTo>
                  <a:pt x="9095019" y="5235127"/>
                  <a:pt x="9089646" y="5229754"/>
                  <a:pt x="9083019" y="5229754"/>
                </a:cubicBezTo>
                <a:close/>
                <a:moveTo>
                  <a:pt x="8746979" y="5229754"/>
                </a:moveTo>
                <a:cubicBezTo>
                  <a:pt x="8740352" y="5229754"/>
                  <a:pt x="8734979" y="5235127"/>
                  <a:pt x="8734979" y="5241754"/>
                </a:cubicBezTo>
                <a:lnTo>
                  <a:pt x="8734979" y="5289754"/>
                </a:lnTo>
                <a:cubicBezTo>
                  <a:pt x="8734979" y="5296381"/>
                  <a:pt x="8740352" y="5301754"/>
                  <a:pt x="8746979" y="5301754"/>
                </a:cubicBezTo>
                <a:lnTo>
                  <a:pt x="8794979" y="5301754"/>
                </a:lnTo>
                <a:cubicBezTo>
                  <a:pt x="8801606" y="5301754"/>
                  <a:pt x="8806979" y="5296381"/>
                  <a:pt x="8806979" y="5289754"/>
                </a:cubicBezTo>
                <a:lnTo>
                  <a:pt x="8806979" y="5241754"/>
                </a:lnTo>
                <a:cubicBezTo>
                  <a:pt x="8806979" y="5235127"/>
                  <a:pt x="8801606" y="5229754"/>
                  <a:pt x="8794979" y="5229754"/>
                </a:cubicBezTo>
                <a:close/>
                <a:moveTo>
                  <a:pt x="8458947" y="5229754"/>
                </a:moveTo>
                <a:cubicBezTo>
                  <a:pt x="8452320" y="5229754"/>
                  <a:pt x="8446947" y="5235127"/>
                  <a:pt x="8446947" y="5241754"/>
                </a:cubicBezTo>
                <a:lnTo>
                  <a:pt x="8446947" y="5289754"/>
                </a:lnTo>
                <a:cubicBezTo>
                  <a:pt x="8446947" y="5296381"/>
                  <a:pt x="8452320" y="5301754"/>
                  <a:pt x="8458947" y="5301754"/>
                </a:cubicBezTo>
                <a:lnTo>
                  <a:pt x="8506947" y="5301754"/>
                </a:lnTo>
                <a:cubicBezTo>
                  <a:pt x="8513574" y="5301754"/>
                  <a:pt x="8518947" y="5296381"/>
                  <a:pt x="8518947" y="5289754"/>
                </a:cubicBezTo>
                <a:lnTo>
                  <a:pt x="8518947" y="5241754"/>
                </a:lnTo>
                <a:cubicBezTo>
                  <a:pt x="8518947" y="5235127"/>
                  <a:pt x="8513574" y="5229754"/>
                  <a:pt x="8506947" y="5229754"/>
                </a:cubicBezTo>
                <a:close/>
                <a:moveTo>
                  <a:pt x="0" y="0"/>
                </a:moveTo>
                <a:lnTo>
                  <a:pt x="9861410" y="0"/>
                </a:lnTo>
                <a:lnTo>
                  <a:pt x="9861410" y="6857999"/>
                </a:lnTo>
                <a:lnTo>
                  <a:pt x="0" y="6857999"/>
                </a:lnTo>
                <a:lnTo>
                  <a:pt x="0" y="5711449"/>
                </a:lnTo>
                <a:lnTo>
                  <a:pt x="2037894" y="5711449"/>
                </a:lnTo>
                <a:lnTo>
                  <a:pt x="2490281" y="692696"/>
                </a:lnTo>
                <a:lnTo>
                  <a:pt x="0" y="1382577"/>
                </a:lnTo>
                <a:close/>
              </a:path>
            </a:pathLst>
          </a:custGeom>
          <a:pattFill prst="ltHorz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889D96D0-07D2-8CB9-F3C3-3663A8C09121}"/>
              </a:ext>
            </a:extLst>
          </p:cNvPr>
          <p:cNvSpPr/>
          <p:nvPr/>
        </p:nvSpPr>
        <p:spPr>
          <a:xfrm>
            <a:off x="10777353" y="5229754"/>
            <a:ext cx="936226" cy="936096"/>
          </a:xfrm>
          <a:custGeom>
            <a:avLst/>
            <a:gdLst>
              <a:gd name="connsiteX0" fmla="*/ 876104 w 936104"/>
              <a:gd name="connsiteY0" fmla="*/ 864096 h 936096"/>
              <a:gd name="connsiteX1" fmla="*/ 924104 w 936104"/>
              <a:gd name="connsiteY1" fmla="*/ 864096 h 936096"/>
              <a:gd name="connsiteX2" fmla="*/ 936104 w 936104"/>
              <a:gd name="connsiteY2" fmla="*/ 876096 h 936096"/>
              <a:gd name="connsiteX3" fmla="*/ 936104 w 936104"/>
              <a:gd name="connsiteY3" fmla="*/ 924096 h 936096"/>
              <a:gd name="connsiteX4" fmla="*/ 924104 w 936104"/>
              <a:gd name="connsiteY4" fmla="*/ 936096 h 936096"/>
              <a:gd name="connsiteX5" fmla="*/ 876104 w 936104"/>
              <a:gd name="connsiteY5" fmla="*/ 936096 h 936096"/>
              <a:gd name="connsiteX6" fmla="*/ 864104 w 936104"/>
              <a:gd name="connsiteY6" fmla="*/ 924096 h 936096"/>
              <a:gd name="connsiteX7" fmla="*/ 864104 w 936104"/>
              <a:gd name="connsiteY7" fmla="*/ 876096 h 936096"/>
              <a:gd name="connsiteX8" fmla="*/ 876104 w 936104"/>
              <a:gd name="connsiteY8" fmla="*/ 864096 h 936096"/>
              <a:gd name="connsiteX9" fmla="*/ 588072 w 936104"/>
              <a:gd name="connsiteY9" fmla="*/ 864096 h 936096"/>
              <a:gd name="connsiteX10" fmla="*/ 636072 w 936104"/>
              <a:gd name="connsiteY10" fmla="*/ 864096 h 936096"/>
              <a:gd name="connsiteX11" fmla="*/ 648072 w 936104"/>
              <a:gd name="connsiteY11" fmla="*/ 876096 h 936096"/>
              <a:gd name="connsiteX12" fmla="*/ 648072 w 936104"/>
              <a:gd name="connsiteY12" fmla="*/ 924096 h 936096"/>
              <a:gd name="connsiteX13" fmla="*/ 636072 w 936104"/>
              <a:gd name="connsiteY13" fmla="*/ 936096 h 936096"/>
              <a:gd name="connsiteX14" fmla="*/ 588072 w 936104"/>
              <a:gd name="connsiteY14" fmla="*/ 936096 h 936096"/>
              <a:gd name="connsiteX15" fmla="*/ 576072 w 936104"/>
              <a:gd name="connsiteY15" fmla="*/ 924096 h 936096"/>
              <a:gd name="connsiteX16" fmla="*/ 576072 w 936104"/>
              <a:gd name="connsiteY16" fmla="*/ 876096 h 936096"/>
              <a:gd name="connsiteX17" fmla="*/ 588072 w 936104"/>
              <a:gd name="connsiteY17" fmla="*/ 864096 h 936096"/>
              <a:gd name="connsiteX18" fmla="*/ 300032 w 936104"/>
              <a:gd name="connsiteY18" fmla="*/ 864096 h 936096"/>
              <a:gd name="connsiteX19" fmla="*/ 348032 w 936104"/>
              <a:gd name="connsiteY19" fmla="*/ 864096 h 936096"/>
              <a:gd name="connsiteX20" fmla="*/ 360032 w 936104"/>
              <a:gd name="connsiteY20" fmla="*/ 876096 h 936096"/>
              <a:gd name="connsiteX21" fmla="*/ 360032 w 936104"/>
              <a:gd name="connsiteY21" fmla="*/ 924096 h 936096"/>
              <a:gd name="connsiteX22" fmla="*/ 348032 w 936104"/>
              <a:gd name="connsiteY22" fmla="*/ 936096 h 936096"/>
              <a:gd name="connsiteX23" fmla="*/ 300032 w 936104"/>
              <a:gd name="connsiteY23" fmla="*/ 936096 h 936096"/>
              <a:gd name="connsiteX24" fmla="*/ 288032 w 936104"/>
              <a:gd name="connsiteY24" fmla="*/ 924096 h 936096"/>
              <a:gd name="connsiteX25" fmla="*/ 288032 w 936104"/>
              <a:gd name="connsiteY25" fmla="*/ 876096 h 936096"/>
              <a:gd name="connsiteX26" fmla="*/ 300032 w 936104"/>
              <a:gd name="connsiteY26" fmla="*/ 864096 h 936096"/>
              <a:gd name="connsiteX27" fmla="*/ 12000 w 936104"/>
              <a:gd name="connsiteY27" fmla="*/ 864096 h 936096"/>
              <a:gd name="connsiteX28" fmla="*/ 60000 w 936104"/>
              <a:gd name="connsiteY28" fmla="*/ 864096 h 936096"/>
              <a:gd name="connsiteX29" fmla="*/ 72000 w 936104"/>
              <a:gd name="connsiteY29" fmla="*/ 876096 h 936096"/>
              <a:gd name="connsiteX30" fmla="*/ 72000 w 936104"/>
              <a:gd name="connsiteY30" fmla="*/ 924096 h 936096"/>
              <a:gd name="connsiteX31" fmla="*/ 60000 w 936104"/>
              <a:gd name="connsiteY31" fmla="*/ 936096 h 936096"/>
              <a:gd name="connsiteX32" fmla="*/ 12000 w 936104"/>
              <a:gd name="connsiteY32" fmla="*/ 936096 h 936096"/>
              <a:gd name="connsiteX33" fmla="*/ 0 w 936104"/>
              <a:gd name="connsiteY33" fmla="*/ 924096 h 936096"/>
              <a:gd name="connsiteX34" fmla="*/ 0 w 936104"/>
              <a:gd name="connsiteY34" fmla="*/ 876096 h 936096"/>
              <a:gd name="connsiteX35" fmla="*/ 12000 w 936104"/>
              <a:gd name="connsiteY35" fmla="*/ 864096 h 936096"/>
              <a:gd name="connsiteX36" fmla="*/ 876104 w 936104"/>
              <a:gd name="connsiteY36" fmla="*/ 576064 h 936096"/>
              <a:gd name="connsiteX37" fmla="*/ 924104 w 936104"/>
              <a:gd name="connsiteY37" fmla="*/ 576064 h 936096"/>
              <a:gd name="connsiteX38" fmla="*/ 936104 w 936104"/>
              <a:gd name="connsiteY38" fmla="*/ 588064 h 936096"/>
              <a:gd name="connsiteX39" fmla="*/ 936104 w 936104"/>
              <a:gd name="connsiteY39" fmla="*/ 636064 h 936096"/>
              <a:gd name="connsiteX40" fmla="*/ 924104 w 936104"/>
              <a:gd name="connsiteY40" fmla="*/ 648064 h 936096"/>
              <a:gd name="connsiteX41" fmla="*/ 876104 w 936104"/>
              <a:gd name="connsiteY41" fmla="*/ 648064 h 936096"/>
              <a:gd name="connsiteX42" fmla="*/ 864104 w 936104"/>
              <a:gd name="connsiteY42" fmla="*/ 636064 h 936096"/>
              <a:gd name="connsiteX43" fmla="*/ 864104 w 936104"/>
              <a:gd name="connsiteY43" fmla="*/ 588064 h 936096"/>
              <a:gd name="connsiteX44" fmla="*/ 876104 w 936104"/>
              <a:gd name="connsiteY44" fmla="*/ 576064 h 936096"/>
              <a:gd name="connsiteX45" fmla="*/ 588072 w 936104"/>
              <a:gd name="connsiteY45" fmla="*/ 576064 h 936096"/>
              <a:gd name="connsiteX46" fmla="*/ 636072 w 936104"/>
              <a:gd name="connsiteY46" fmla="*/ 576064 h 936096"/>
              <a:gd name="connsiteX47" fmla="*/ 648072 w 936104"/>
              <a:gd name="connsiteY47" fmla="*/ 588064 h 936096"/>
              <a:gd name="connsiteX48" fmla="*/ 648072 w 936104"/>
              <a:gd name="connsiteY48" fmla="*/ 636064 h 936096"/>
              <a:gd name="connsiteX49" fmla="*/ 636072 w 936104"/>
              <a:gd name="connsiteY49" fmla="*/ 648064 h 936096"/>
              <a:gd name="connsiteX50" fmla="*/ 588072 w 936104"/>
              <a:gd name="connsiteY50" fmla="*/ 648064 h 936096"/>
              <a:gd name="connsiteX51" fmla="*/ 576072 w 936104"/>
              <a:gd name="connsiteY51" fmla="*/ 636064 h 936096"/>
              <a:gd name="connsiteX52" fmla="*/ 576072 w 936104"/>
              <a:gd name="connsiteY52" fmla="*/ 588064 h 936096"/>
              <a:gd name="connsiteX53" fmla="*/ 588072 w 936104"/>
              <a:gd name="connsiteY53" fmla="*/ 576064 h 936096"/>
              <a:gd name="connsiteX54" fmla="*/ 300032 w 936104"/>
              <a:gd name="connsiteY54" fmla="*/ 576064 h 936096"/>
              <a:gd name="connsiteX55" fmla="*/ 348032 w 936104"/>
              <a:gd name="connsiteY55" fmla="*/ 576064 h 936096"/>
              <a:gd name="connsiteX56" fmla="*/ 360032 w 936104"/>
              <a:gd name="connsiteY56" fmla="*/ 588064 h 936096"/>
              <a:gd name="connsiteX57" fmla="*/ 360032 w 936104"/>
              <a:gd name="connsiteY57" fmla="*/ 636064 h 936096"/>
              <a:gd name="connsiteX58" fmla="*/ 348032 w 936104"/>
              <a:gd name="connsiteY58" fmla="*/ 648064 h 936096"/>
              <a:gd name="connsiteX59" fmla="*/ 300032 w 936104"/>
              <a:gd name="connsiteY59" fmla="*/ 648064 h 936096"/>
              <a:gd name="connsiteX60" fmla="*/ 288032 w 936104"/>
              <a:gd name="connsiteY60" fmla="*/ 636064 h 936096"/>
              <a:gd name="connsiteX61" fmla="*/ 288032 w 936104"/>
              <a:gd name="connsiteY61" fmla="*/ 588064 h 936096"/>
              <a:gd name="connsiteX62" fmla="*/ 300032 w 936104"/>
              <a:gd name="connsiteY62" fmla="*/ 576064 h 936096"/>
              <a:gd name="connsiteX63" fmla="*/ 12000 w 936104"/>
              <a:gd name="connsiteY63" fmla="*/ 576064 h 936096"/>
              <a:gd name="connsiteX64" fmla="*/ 60000 w 936104"/>
              <a:gd name="connsiteY64" fmla="*/ 576064 h 936096"/>
              <a:gd name="connsiteX65" fmla="*/ 72000 w 936104"/>
              <a:gd name="connsiteY65" fmla="*/ 588064 h 936096"/>
              <a:gd name="connsiteX66" fmla="*/ 72000 w 936104"/>
              <a:gd name="connsiteY66" fmla="*/ 636064 h 936096"/>
              <a:gd name="connsiteX67" fmla="*/ 60000 w 936104"/>
              <a:gd name="connsiteY67" fmla="*/ 648064 h 936096"/>
              <a:gd name="connsiteX68" fmla="*/ 12000 w 936104"/>
              <a:gd name="connsiteY68" fmla="*/ 648064 h 936096"/>
              <a:gd name="connsiteX69" fmla="*/ 0 w 936104"/>
              <a:gd name="connsiteY69" fmla="*/ 636064 h 936096"/>
              <a:gd name="connsiteX70" fmla="*/ 0 w 936104"/>
              <a:gd name="connsiteY70" fmla="*/ 588064 h 936096"/>
              <a:gd name="connsiteX71" fmla="*/ 12000 w 936104"/>
              <a:gd name="connsiteY71" fmla="*/ 576064 h 936096"/>
              <a:gd name="connsiteX72" fmla="*/ 876104 w 936104"/>
              <a:gd name="connsiteY72" fmla="*/ 288032 h 936096"/>
              <a:gd name="connsiteX73" fmla="*/ 924104 w 936104"/>
              <a:gd name="connsiteY73" fmla="*/ 288032 h 936096"/>
              <a:gd name="connsiteX74" fmla="*/ 936104 w 936104"/>
              <a:gd name="connsiteY74" fmla="*/ 300032 h 936096"/>
              <a:gd name="connsiteX75" fmla="*/ 936104 w 936104"/>
              <a:gd name="connsiteY75" fmla="*/ 348032 h 936096"/>
              <a:gd name="connsiteX76" fmla="*/ 924104 w 936104"/>
              <a:gd name="connsiteY76" fmla="*/ 360032 h 936096"/>
              <a:gd name="connsiteX77" fmla="*/ 876104 w 936104"/>
              <a:gd name="connsiteY77" fmla="*/ 360032 h 936096"/>
              <a:gd name="connsiteX78" fmla="*/ 864104 w 936104"/>
              <a:gd name="connsiteY78" fmla="*/ 348032 h 936096"/>
              <a:gd name="connsiteX79" fmla="*/ 864104 w 936104"/>
              <a:gd name="connsiteY79" fmla="*/ 300032 h 936096"/>
              <a:gd name="connsiteX80" fmla="*/ 876104 w 936104"/>
              <a:gd name="connsiteY80" fmla="*/ 288032 h 936096"/>
              <a:gd name="connsiteX81" fmla="*/ 588072 w 936104"/>
              <a:gd name="connsiteY81" fmla="*/ 288032 h 936096"/>
              <a:gd name="connsiteX82" fmla="*/ 636072 w 936104"/>
              <a:gd name="connsiteY82" fmla="*/ 288032 h 936096"/>
              <a:gd name="connsiteX83" fmla="*/ 648072 w 936104"/>
              <a:gd name="connsiteY83" fmla="*/ 300032 h 936096"/>
              <a:gd name="connsiteX84" fmla="*/ 648072 w 936104"/>
              <a:gd name="connsiteY84" fmla="*/ 348032 h 936096"/>
              <a:gd name="connsiteX85" fmla="*/ 636072 w 936104"/>
              <a:gd name="connsiteY85" fmla="*/ 360032 h 936096"/>
              <a:gd name="connsiteX86" fmla="*/ 588072 w 936104"/>
              <a:gd name="connsiteY86" fmla="*/ 360032 h 936096"/>
              <a:gd name="connsiteX87" fmla="*/ 576072 w 936104"/>
              <a:gd name="connsiteY87" fmla="*/ 348032 h 936096"/>
              <a:gd name="connsiteX88" fmla="*/ 576072 w 936104"/>
              <a:gd name="connsiteY88" fmla="*/ 300032 h 936096"/>
              <a:gd name="connsiteX89" fmla="*/ 588072 w 936104"/>
              <a:gd name="connsiteY89" fmla="*/ 288032 h 936096"/>
              <a:gd name="connsiteX90" fmla="*/ 300032 w 936104"/>
              <a:gd name="connsiteY90" fmla="*/ 288032 h 936096"/>
              <a:gd name="connsiteX91" fmla="*/ 348032 w 936104"/>
              <a:gd name="connsiteY91" fmla="*/ 288032 h 936096"/>
              <a:gd name="connsiteX92" fmla="*/ 360032 w 936104"/>
              <a:gd name="connsiteY92" fmla="*/ 300032 h 936096"/>
              <a:gd name="connsiteX93" fmla="*/ 360032 w 936104"/>
              <a:gd name="connsiteY93" fmla="*/ 348032 h 936096"/>
              <a:gd name="connsiteX94" fmla="*/ 348032 w 936104"/>
              <a:gd name="connsiteY94" fmla="*/ 360032 h 936096"/>
              <a:gd name="connsiteX95" fmla="*/ 300032 w 936104"/>
              <a:gd name="connsiteY95" fmla="*/ 360032 h 936096"/>
              <a:gd name="connsiteX96" fmla="*/ 288032 w 936104"/>
              <a:gd name="connsiteY96" fmla="*/ 348032 h 936096"/>
              <a:gd name="connsiteX97" fmla="*/ 288032 w 936104"/>
              <a:gd name="connsiteY97" fmla="*/ 300032 h 936096"/>
              <a:gd name="connsiteX98" fmla="*/ 300032 w 936104"/>
              <a:gd name="connsiteY98" fmla="*/ 288032 h 936096"/>
              <a:gd name="connsiteX99" fmla="*/ 12000 w 936104"/>
              <a:gd name="connsiteY99" fmla="*/ 288032 h 936096"/>
              <a:gd name="connsiteX100" fmla="*/ 60000 w 936104"/>
              <a:gd name="connsiteY100" fmla="*/ 288032 h 936096"/>
              <a:gd name="connsiteX101" fmla="*/ 72000 w 936104"/>
              <a:gd name="connsiteY101" fmla="*/ 300032 h 936096"/>
              <a:gd name="connsiteX102" fmla="*/ 72000 w 936104"/>
              <a:gd name="connsiteY102" fmla="*/ 348032 h 936096"/>
              <a:gd name="connsiteX103" fmla="*/ 60000 w 936104"/>
              <a:gd name="connsiteY103" fmla="*/ 360032 h 936096"/>
              <a:gd name="connsiteX104" fmla="*/ 12000 w 936104"/>
              <a:gd name="connsiteY104" fmla="*/ 360032 h 936096"/>
              <a:gd name="connsiteX105" fmla="*/ 0 w 936104"/>
              <a:gd name="connsiteY105" fmla="*/ 348032 h 936096"/>
              <a:gd name="connsiteX106" fmla="*/ 0 w 936104"/>
              <a:gd name="connsiteY106" fmla="*/ 300032 h 936096"/>
              <a:gd name="connsiteX107" fmla="*/ 12000 w 936104"/>
              <a:gd name="connsiteY107" fmla="*/ 288032 h 936096"/>
              <a:gd name="connsiteX108" fmla="*/ 876104 w 936104"/>
              <a:gd name="connsiteY108" fmla="*/ 0 h 936096"/>
              <a:gd name="connsiteX109" fmla="*/ 924104 w 936104"/>
              <a:gd name="connsiteY109" fmla="*/ 0 h 936096"/>
              <a:gd name="connsiteX110" fmla="*/ 936104 w 936104"/>
              <a:gd name="connsiteY110" fmla="*/ 12000 h 936096"/>
              <a:gd name="connsiteX111" fmla="*/ 936104 w 936104"/>
              <a:gd name="connsiteY111" fmla="*/ 60000 h 936096"/>
              <a:gd name="connsiteX112" fmla="*/ 924104 w 936104"/>
              <a:gd name="connsiteY112" fmla="*/ 72000 h 936096"/>
              <a:gd name="connsiteX113" fmla="*/ 876104 w 936104"/>
              <a:gd name="connsiteY113" fmla="*/ 72000 h 936096"/>
              <a:gd name="connsiteX114" fmla="*/ 864104 w 936104"/>
              <a:gd name="connsiteY114" fmla="*/ 60000 h 936096"/>
              <a:gd name="connsiteX115" fmla="*/ 864104 w 936104"/>
              <a:gd name="connsiteY115" fmla="*/ 12000 h 936096"/>
              <a:gd name="connsiteX116" fmla="*/ 876104 w 936104"/>
              <a:gd name="connsiteY116" fmla="*/ 0 h 936096"/>
              <a:gd name="connsiteX117" fmla="*/ 588072 w 936104"/>
              <a:gd name="connsiteY117" fmla="*/ 0 h 936096"/>
              <a:gd name="connsiteX118" fmla="*/ 636072 w 936104"/>
              <a:gd name="connsiteY118" fmla="*/ 0 h 936096"/>
              <a:gd name="connsiteX119" fmla="*/ 648072 w 936104"/>
              <a:gd name="connsiteY119" fmla="*/ 12000 h 936096"/>
              <a:gd name="connsiteX120" fmla="*/ 648072 w 936104"/>
              <a:gd name="connsiteY120" fmla="*/ 60000 h 936096"/>
              <a:gd name="connsiteX121" fmla="*/ 636072 w 936104"/>
              <a:gd name="connsiteY121" fmla="*/ 72000 h 936096"/>
              <a:gd name="connsiteX122" fmla="*/ 588072 w 936104"/>
              <a:gd name="connsiteY122" fmla="*/ 72000 h 936096"/>
              <a:gd name="connsiteX123" fmla="*/ 576072 w 936104"/>
              <a:gd name="connsiteY123" fmla="*/ 60000 h 936096"/>
              <a:gd name="connsiteX124" fmla="*/ 576072 w 936104"/>
              <a:gd name="connsiteY124" fmla="*/ 12000 h 936096"/>
              <a:gd name="connsiteX125" fmla="*/ 588072 w 936104"/>
              <a:gd name="connsiteY125" fmla="*/ 0 h 936096"/>
              <a:gd name="connsiteX126" fmla="*/ 300032 w 936104"/>
              <a:gd name="connsiteY126" fmla="*/ 0 h 936096"/>
              <a:gd name="connsiteX127" fmla="*/ 348032 w 936104"/>
              <a:gd name="connsiteY127" fmla="*/ 0 h 936096"/>
              <a:gd name="connsiteX128" fmla="*/ 360032 w 936104"/>
              <a:gd name="connsiteY128" fmla="*/ 12000 h 936096"/>
              <a:gd name="connsiteX129" fmla="*/ 360032 w 936104"/>
              <a:gd name="connsiteY129" fmla="*/ 60000 h 936096"/>
              <a:gd name="connsiteX130" fmla="*/ 348032 w 936104"/>
              <a:gd name="connsiteY130" fmla="*/ 72000 h 936096"/>
              <a:gd name="connsiteX131" fmla="*/ 300032 w 936104"/>
              <a:gd name="connsiteY131" fmla="*/ 72000 h 936096"/>
              <a:gd name="connsiteX132" fmla="*/ 288032 w 936104"/>
              <a:gd name="connsiteY132" fmla="*/ 60000 h 936096"/>
              <a:gd name="connsiteX133" fmla="*/ 288032 w 936104"/>
              <a:gd name="connsiteY133" fmla="*/ 12000 h 936096"/>
              <a:gd name="connsiteX134" fmla="*/ 300032 w 936104"/>
              <a:gd name="connsiteY134" fmla="*/ 0 h 936096"/>
              <a:gd name="connsiteX135" fmla="*/ 12000 w 936104"/>
              <a:gd name="connsiteY135" fmla="*/ 0 h 936096"/>
              <a:gd name="connsiteX136" fmla="*/ 60000 w 936104"/>
              <a:gd name="connsiteY136" fmla="*/ 0 h 936096"/>
              <a:gd name="connsiteX137" fmla="*/ 72000 w 936104"/>
              <a:gd name="connsiteY137" fmla="*/ 12000 h 936096"/>
              <a:gd name="connsiteX138" fmla="*/ 72000 w 936104"/>
              <a:gd name="connsiteY138" fmla="*/ 60000 h 936096"/>
              <a:gd name="connsiteX139" fmla="*/ 60000 w 936104"/>
              <a:gd name="connsiteY139" fmla="*/ 72000 h 936096"/>
              <a:gd name="connsiteX140" fmla="*/ 12000 w 936104"/>
              <a:gd name="connsiteY140" fmla="*/ 72000 h 936096"/>
              <a:gd name="connsiteX141" fmla="*/ 0 w 936104"/>
              <a:gd name="connsiteY141" fmla="*/ 60000 h 936096"/>
              <a:gd name="connsiteX142" fmla="*/ 0 w 936104"/>
              <a:gd name="connsiteY142" fmla="*/ 12000 h 936096"/>
              <a:gd name="connsiteX143" fmla="*/ 12000 w 936104"/>
              <a:gd name="connsiteY143" fmla="*/ 0 h 93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936104" h="936096">
                <a:moveTo>
                  <a:pt x="876104" y="864096"/>
                </a:moveTo>
                <a:lnTo>
                  <a:pt x="924104" y="864096"/>
                </a:lnTo>
                <a:cubicBezTo>
                  <a:pt x="930731" y="864096"/>
                  <a:pt x="936104" y="869469"/>
                  <a:pt x="936104" y="876096"/>
                </a:cubicBezTo>
                <a:lnTo>
                  <a:pt x="936104" y="924096"/>
                </a:lnTo>
                <a:cubicBezTo>
                  <a:pt x="936104" y="930723"/>
                  <a:pt x="930731" y="936096"/>
                  <a:pt x="924104" y="936096"/>
                </a:cubicBezTo>
                <a:lnTo>
                  <a:pt x="876104" y="936096"/>
                </a:lnTo>
                <a:cubicBezTo>
                  <a:pt x="869477" y="936096"/>
                  <a:pt x="864104" y="930723"/>
                  <a:pt x="864104" y="924096"/>
                </a:cubicBezTo>
                <a:lnTo>
                  <a:pt x="864104" y="876096"/>
                </a:lnTo>
                <a:cubicBezTo>
                  <a:pt x="864104" y="869469"/>
                  <a:pt x="869477" y="864096"/>
                  <a:pt x="876104" y="864096"/>
                </a:cubicBezTo>
                <a:close/>
                <a:moveTo>
                  <a:pt x="588072" y="864096"/>
                </a:moveTo>
                <a:lnTo>
                  <a:pt x="636072" y="864096"/>
                </a:lnTo>
                <a:cubicBezTo>
                  <a:pt x="642699" y="864096"/>
                  <a:pt x="648072" y="869469"/>
                  <a:pt x="648072" y="876096"/>
                </a:cubicBezTo>
                <a:lnTo>
                  <a:pt x="648072" y="924096"/>
                </a:lnTo>
                <a:cubicBezTo>
                  <a:pt x="648072" y="930723"/>
                  <a:pt x="642699" y="936096"/>
                  <a:pt x="636072" y="936096"/>
                </a:cubicBezTo>
                <a:lnTo>
                  <a:pt x="588072" y="936096"/>
                </a:lnTo>
                <a:cubicBezTo>
                  <a:pt x="581445" y="936096"/>
                  <a:pt x="576072" y="930723"/>
                  <a:pt x="576072" y="924096"/>
                </a:cubicBezTo>
                <a:lnTo>
                  <a:pt x="576072" y="876096"/>
                </a:lnTo>
                <a:cubicBezTo>
                  <a:pt x="576072" y="869469"/>
                  <a:pt x="581445" y="864096"/>
                  <a:pt x="588072" y="864096"/>
                </a:cubicBezTo>
                <a:close/>
                <a:moveTo>
                  <a:pt x="300032" y="864096"/>
                </a:moveTo>
                <a:lnTo>
                  <a:pt x="348032" y="864096"/>
                </a:lnTo>
                <a:cubicBezTo>
                  <a:pt x="354659" y="864096"/>
                  <a:pt x="360032" y="869469"/>
                  <a:pt x="360032" y="876096"/>
                </a:cubicBezTo>
                <a:lnTo>
                  <a:pt x="360032" y="924096"/>
                </a:lnTo>
                <a:cubicBezTo>
                  <a:pt x="360032" y="930723"/>
                  <a:pt x="354659" y="936096"/>
                  <a:pt x="348032" y="936096"/>
                </a:cubicBezTo>
                <a:lnTo>
                  <a:pt x="300032" y="936096"/>
                </a:lnTo>
                <a:cubicBezTo>
                  <a:pt x="293405" y="936096"/>
                  <a:pt x="288032" y="930723"/>
                  <a:pt x="288032" y="924096"/>
                </a:cubicBezTo>
                <a:lnTo>
                  <a:pt x="288032" y="876096"/>
                </a:lnTo>
                <a:cubicBezTo>
                  <a:pt x="288032" y="869469"/>
                  <a:pt x="293405" y="864096"/>
                  <a:pt x="300032" y="864096"/>
                </a:cubicBezTo>
                <a:close/>
                <a:moveTo>
                  <a:pt x="12000" y="864096"/>
                </a:moveTo>
                <a:lnTo>
                  <a:pt x="60000" y="864096"/>
                </a:lnTo>
                <a:cubicBezTo>
                  <a:pt x="66627" y="864096"/>
                  <a:pt x="72000" y="869469"/>
                  <a:pt x="72000" y="876096"/>
                </a:cubicBezTo>
                <a:lnTo>
                  <a:pt x="72000" y="924096"/>
                </a:lnTo>
                <a:cubicBezTo>
                  <a:pt x="72000" y="930723"/>
                  <a:pt x="66627" y="936096"/>
                  <a:pt x="60000" y="936096"/>
                </a:cubicBezTo>
                <a:lnTo>
                  <a:pt x="12000" y="936096"/>
                </a:lnTo>
                <a:cubicBezTo>
                  <a:pt x="5373" y="936096"/>
                  <a:pt x="0" y="930723"/>
                  <a:pt x="0" y="924096"/>
                </a:cubicBezTo>
                <a:lnTo>
                  <a:pt x="0" y="876096"/>
                </a:lnTo>
                <a:cubicBezTo>
                  <a:pt x="0" y="869469"/>
                  <a:pt x="5373" y="864096"/>
                  <a:pt x="12000" y="864096"/>
                </a:cubicBezTo>
                <a:close/>
                <a:moveTo>
                  <a:pt x="876104" y="576064"/>
                </a:moveTo>
                <a:lnTo>
                  <a:pt x="924104" y="576064"/>
                </a:lnTo>
                <a:cubicBezTo>
                  <a:pt x="930731" y="576064"/>
                  <a:pt x="936104" y="581437"/>
                  <a:pt x="936104" y="588064"/>
                </a:cubicBezTo>
                <a:lnTo>
                  <a:pt x="936104" y="636064"/>
                </a:lnTo>
                <a:cubicBezTo>
                  <a:pt x="936104" y="642691"/>
                  <a:pt x="930731" y="648064"/>
                  <a:pt x="924104" y="648064"/>
                </a:cubicBezTo>
                <a:lnTo>
                  <a:pt x="876104" y="648064"/>
                </a:lnTo>
                <a:cubicBezTo>
                  <a:pt x="869477" y="648064"/>
                  <a:pt x="864104" y="642691"/>
                  <a:pt x="864104" y="636064"/>
                </a:cubicBezTo>
                <a:lnTo>
                  <a:pt x="864104" y="588064"/>
                </a:lnTo>
                <a:cubicBezTo>
                  <a:pt x="864104" y="581437"/>
                  <a:pt x="869477" y="576064"/>
                  <a:pt x="876104" y="576064"/>
                </a:cubicBezTo>
                <a:close/>
                <a:moveTo>
                  <a:pt x="588072" y="576064"/>
                </a:moveTo>
                <a:lnTo>
                  <a:pt x="636072" y="576064"/>
                </a:lnTo>
                <a:cubicBezTo>
                  <a:pt x="642699" y="576064"/>
                  <a:pt x="648072" y="581437"/>
                  <a:pt x="648072" y="588064"/>
                </a:cubicBezTo>
                <a:lnTo>
                  <a:pt x="648072" y="636064"/>
                </a:lnTo>
                <a:cubicBezTo>
                  <a:pt x="648072" y="642691"/>
                  <a:pt x="642699" y="648064"/>
                  <a:pt x="636072" y="648064"/>
                </a:cubicBezTo>
                <a:lnTo>
                  <a:pt x="588072" y="648064"/>
                </a:lnTo>
                <a:cubicBezTo>
                  <a:pt x="581445" y="648064"/>
                  <a:pt x="576072" y="642691"/>
                  <a:pt x="576072" y="636064"/>
                </a:cubicBezTo>
                <a:lnTo>
                  <a:pt x="576072" y="588064"/>
                </a:lnTo>
                <a:cubicBezTo>
                  <a:pt x="576072" y="581437"/>
                  <a:pt x="581445" y="576064"/>
                  <a:pt x="588072" y="576064"/>
                </a:cubicBezTo>
                <a:close/>
                <a:moveTo>
                  <a:pt x="300032" y="576064"/>
                </a:moveTo>
                <a:lnTo>
                  <a:pt x="348032" y="576064"/>
                </a:lnTo>
                <a:cubicBezTo>
                  <a:pt x="354659" y="576064"/>
                  <a:pt x="360032" y="581437"/>
                  <a:pt x="360032" y="588064"/>
                </a:cubicBezTo>
                <a:lnTo>
                  <a:pt x="360032" y="636064"/>
                </a:lnTo>
                <a:cubicBezTo>
                  <a:pt x="360032" y="642691"/>
                  <a:pt x="354659" y="648064"/>
                  <a:pt x="348032" y="648064"/>
                </a:cubicBezTo>
                <a:lnTo>
                  <a:pt x="300032" y="648064"/>
                </a:lnTo>
                <a:cubicBezTo>
                  <a:pt x="293405" y="648064"/>
                  <a:pt x="288032" y="642691"/>
                  <a:pt x="288032" y="636064"/>
                </a:cubicBezTo>
                <a:lnTo>
                  <a:pt x="288032" y="588064"/>
                </a:lnTo>
                <a:cubicBezTo>
                  <a:pt x="288032" y="581437"/>
                  <a:pt x="293405" y="576064"/>
                  <a:pt x="300032" y="576064"/>
                </a:cubicBezTo>
                <a:close/>
                <a:moveTo>
                  <a:pt x="12000" y="576064"/>
                </a:moveTo>
                <a:lnTo>
                  <a:pt x="60000" y="576064"/>
                </a:lnTo>
                <a:cubicBezTo>
                  <a:pt x="66627" y="576064"/>
                  <a:pt x="72000" y="581437"/>
                  <a:pt x="72000" y="588064"/>
                </a:cubicBezTo>
                <a:lnTo>
                  <a:pt x="72000" y="636064"/>
                </a:lnTo>
                <a:cubicBezTo>
                  <a:pt x="72000" y="642691"/>
                  <a:pt x="66627" y="648064"/>
                  <a:pt x="60000" y="648064"/>
                </a:cubicBezTo>
                <a:lnTo>
                  <a:pt x="12000" y="648064"/>
                </a:lnTo>
                <a:cubicBezTo>
                  <a:pt x="5373" y="648064"/>
                  <a:pt x="0" y="642691"/>
                  <a:pt x="0" y="636064"/>
                </a:cubicBezTo>
                <a:lnTo>
                  <a:pt x="0" y="588064"/>
                </a:lnTo>
                <a:cubicBezTo>
                  <a:pt x="0" y="581437"/>
                  <a:pt x="5373" y="576064"/>
                  <a:pt x="12000" y="576064"/>
                </a:cubicBezTo>
                <a:close/>
                <a:moveTo>
                  <a:pt x="876104" y="288032"/>
                </a:moveTo>
                <a:lnTo>
                  <a:pt x="924104" y="288032"/>
                </a:lnTo>
                <a:cubicBezTo>
                  <a:pt x="930731" y="288032"/>
                  <a:pt x="936104" y="293405"/>
                  <a:pt x="936104" y="300032"/>
                </a:cubicBezTo>
                <a:lnTo>
                  <a:pt x="936104" y="348032"/>
                </a:lnTo>
                <a:cubicBezTo>
                  <a:pt x="936104" y="354659"/>
                  <a:pt x="930731" y="360032"/>
                  <a:pt x="924104" y="360032"/>
                </a:cubicBezTo>
                <a:lnTo>
                  <a:pt x="876104" y="360032"/>
                </a:lnTo>
                <a:cubicBezTo>
                  <a:pt x="869477" y="360032"/>
                  <a:pt x="864104" y="354659"/>
                  <a:pt x="864104" y="348032"/>
                </a:cubicBezTo>
                <a:lnTo>
                  <a:pt x="864104" y="300032"/>
                </a:lnTo>
                <a:cubicBezTo>
                  <a:pt x="864104" y="293405"/>
                  <a:pt x="869477" y="288032"/>
                  <a:pt x="876104" y="288032"/>
                </a:cubicBezTo>
                <a:close/>
                <a:moveTo>
                  <a:pt x="588072" y="288032"/>
                </a:moveTo>
                <a:lnTo>
                  <a:pt x="636072" y="288032"/>
                </a:lnTo>
                <a:cubicBezTo>
                  <a:pt x="642699" y="288032"/>
                  <a:pt x="648072" y="293405"/>
                  <a:pt x="648072" y="300032"/>
                </a:cubicBezTo>
                <a:lnTo>
                  <a:pt x="648072" y="348032"/>
                </a:lnTo>
                <a:cubicBezTo>
                  <a:pt x="648072" y="354659"/>
                  <a:pt x="642699" y="360032"/>
                  <a:pt x="636072" y="360032"/>
                </a:cubicBezTo>
                <a:lnTo>
                  <a:pt x="588072" y="360032"/>
                </a:lnTo>
                <a:cubicBezTo>
                  <a:pt x="581445" y="360032"/>
                  <a:pt x="576072" y="354659"/>
                  <a:pt x="576072" y="348032"/>
                </a:cubicBezTo>
                <a:lnTo>
                  <a:pt x="576072" y="300032"/>
                </a:lnTo>
                <a:cubicBezTo>
                  <a:pt x="576072" y="293405"/>
                  <a:pt x="581445" y="288032"/>
                  <a:pt x="588072" y="288032"/>
                </a:cubicBezTo>
                <a:close/>
                <a:moveTo>
                  <a:pt x="300032" y="288032"/>
                </a:moveTo>
                <a:lnTo>
                  <a:pt x="348032" y="288032"/>
                </a:lnTo>
                <a:cubicBezTo>
                  <a:pt x="354659" y="288032"/>
                  <a:pt x="360032" y="293405"/>
                  <a:pt x="360032" y="300032"/>
                </a:cubicBezTo>
                <a:lnTo>
                  <a:pt x="360032" y="348032"/>
                </a:lnTo>
                <a:cubicBezTo>
                  <a:pt x="360032" y="354659"/>
                  <a:pt x="354659" y="360032"/>
                  <a:pt x="348032" y="360032"/>
                </a:cubicBezTo>
                <a:lnTo>
                  <a:pt x="300032" y="360032"/>
                </a:lnTo>
                <a:cubicBezTo>
                  <a:pt x="293405" y="360032"/>
                  <a:pt x="288032" y="354659"/>
                  <a:pt x="288032" y="348032"/>
                </a:cubicBezTo>
                <a:lnTo>
                  <a:pt x="288032" y="300032"/>
                </a:lnTo>
                <a:cubicBezTo>
                  <a:pt x="288032" y="293405"/>
                  <a:pt x="293405" y="288032"/>
                  <a:pt x="300032" y="288032"/>
                </a:cubicBezTo>
                <a:close/>
                <a:moveTo>
                  <a:pt x="12000" y="288032"/>
                </a:moveTo>
                <a:lnTo>
                  <a:pt x="60000" y="288032"/>
                </a:lnTo>
                <a:cubicBezTo>
                  <a:pt x="66627" y="288032"/>
                  <a:pt x="72000" y="293405"/>
                  <a:pt x="72000" y="300032"/>
                </a:cubicBezTo>
                <a:lnTo>
                  <a:pt x="72000" y="348032"/>
                </a:lnTo>
                <a:cubicBezTo>
                  <a:pt x="72000" y="354659"/>
                  <a:pt x="66627" y="360032"/>
                  <a:pt x="60000" y="360032"/>
                </a:cubicBezTo>
                <a:lnTo>
                  <a:pt x="12000" y="360032"/>
                </a:lnTo>
                <a:cubicBezTo>
                  <a:pt x="5373" y="360032"/>
                  <a:pt x="0" y="354659"/>
                  <a:pt x="0" y="348032"/>
                </a:cubicBezTo>
                <a:lnTo>
                  <a:pt x="0" y="300032"/>
                </a:lnTo>
                <a:cubicBezTo>
                  <a:pt x="0" y="293405"/>
                  <a:pt x="5373" y="288032"/>
                  <a:pt x="12000" y="288032"/>
                </a:cubicBezTo>
                <a:close/>
                <a:moveTo>
                  <a:pt x="876104" y="0"/>
                </a:moveTo>
                <a:lnTo>
                  <a:pt x="924104" y="0"/>
                </a:lnTo>
                <a:cubicBezTo>
                  <a:pt x="930731" y="0"/>
                  <a:pt x="936104" y="5373"/>
                  <a:pt x="936104" y="12000"/>
                </a:cubicBezTo>
                <a:lnTo>
                  <a:pt x="936104" y="60000"/>
                </a:lnTo>
                <a:cubicBezTo>
                  <a:pt x="936104" y="66627"/>
                  <a:pt x="930731" y="72000"/>
                  <a:pt x="924104" y="72000"/>
                </a:cubicBezTo>
                <a:lnTo>
                  <a:pt x="876104" y="72000"/>
                </a:lnTo>
                <a:cubicBezTo>
                  <a:pt x="869477" y="72000"/>
                  <a:pt x="864104" y="66627"/>
                  <a:pt x="864104" y="60000"/>
                </a:cubicBezTo>
                <a:lnTo>
                  <a:pt x="864104" y="12000"/>
                </a:lnTo>
                <a:cubicBezTo>
                  <a:pt x="864104" y="5373"/>
                  <a:pt x="869477" y="0"/>
                  <a:pt x="876104" y="0"/>
                </a:cubicBezTo>
                <a:close/>
                <a:moveTo>
                  <a:pt x="588072" y="0"/>
                </a:moveTo>
                <a:lnTo>
                  <a:pt x="636072" y="0"/>
                </a:lnTo>
                <a:cubicBezTo>
                  <a:pt x="642699" y="0"/>
                  <a:pt x="648072" y="5373"/>
                  <a:pt x="648072" y="12000"/>
                </a:cubicBezTo>
                <a:lnTo>
                  <a:pt x="648072" y="60000"/>
                </a:lnTo>
                <a:cubicBezTo>
                  <a:pt x="648072" y="66627"/>
                  <a:pt x="642699" y="72000"/>
                  <a:pt x="636072" y="72000"/>
                </a:cubicBezTo>
                <a:lnTo>
                  <a:pt x="588072" y="72000"/>
                </a:lnTo>
                <a:cubicBezTo>
                  <a:pt x="581445" y="72000"/>
                  <a:pt x="576072" y="66627"/>
                  <a:pt x="576072" y="60000"/>
                </a:cubicBezTo>
                <a:lnTo>
                  <a:pt x="576072" y="12000"/>
                </a:lnTo>
                <a:cubicBezTo>
                  <a:pt x="576072" y="5373"/>
                  <a:pt x="581445" y="0"/>
                  <a:pt x="588072" y="0"/>
                </a:cubicBezTo>
                <a:close/>
                <a:moveTo>
                  <a:pt x="300032" y="0"/>
                </a:moveTo>
                <a:lnTo>
                  <a:pt x="348032" y="0"/>
                </a:lnTo>
                <a:cubicBezTo>
                  <a:pt x="354659" y="0"/>
                  <a:pt x="360032" y="5373"/>
                  <a:pt x="360032" y="12000"/>
                </a:cubicBezTo>
                <a:lnTo>
                  <a:pt x="360032" y="60000"/>
                </a:lnTo>
                <a:cubicBezTo>
                  <a:pt x="360032" y="66627"/>
                  <a:pt x="354659" y="72000"/>
                  <a:pt x="348032" y="72000"/>
                </a:cubicBezTo>
                <a:lnTo>
                  <a:pt x="300032" y="72000"/>
                </a:lnTo>
                <a:cubicBezTo>
                  <a:pt x="293405" y="72000"/>
                  <a:pt x="288032" y="66627"/>
                  <a:pt x="288032" y="60000"/>
                </a:cubicBezTo>
                <a:lnTo>
                  <a:pt x="288032" y="12000"/>
                </a:lnTo>
                <a:cubicBezTo>
                  <a:pt x="288032" y="5373"/>
                  <a:pt x="293405" y="0"/>
                  <a:pt x="300032" y="0"/>
                </a:cubicBezTo>
                <a:close/>
                <a:moveTo>
                  <a:pt x="12000" y="0"/>
                </a:moveTo>
                <a:lnTo>
                  <a:pt x="60000" y="0"/>
                </a:lnTo>
                <a:cubicBezTo>
                  <a:pt x="66627" y="0"/>
                  <a:pt x="72000" y="5373"/>
                  <a:pt x="72000" y="12000"/>
                </a:cubicBezTo>
                <a:lnTo>
                  <a:pt x="72000" y="60000"/>
                </a:lnTo>
                <a:cubicBezTo>
                  <a:pt x="72000" y="66627"/>
                  <a:pt x="66627" y="72000"/>
                  <a:pt x="60000" y="72000"/>
                </a:cubicBezTo>
                <a:lnTo>
                  <a:pt x="12000" y="72000"/>
                </a:lnTo>
                <a:cubicBezTo>
                  <a:pt x="5373" y="72000"/>
                  <a:pt x="0" y="66627"/>
                  <a:pt x="0" y="60000"/>
                </a:cubicBezTo>
                <a:lnTo>
                  <a:pt x="0" y="12000"/>
                </a:lnTo>
                <a:cubicBezTo>
                  <a:pt x="0" y="5373"/>
                  <a:pt x="5373" y="0"/>
                  <a:pt x="12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80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7466585-7638-DBEA-84BE-229D324E54D7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 flipH="1">
            <a:off x="479268" y="692697"/>
            <a:ext cx="4340643" cy="5018753"/>
          </a:xfrm>
          <a:custGeom>
            <a:avLst/>
            <a:gdLst>
              <a:gd name="connsiteX0" fmla="*/ 0 w 4340078"/>
              <a:gd name="connsiteY0" fmla="*/ 0 h 5018753"/>
              <a:gd name="connsiteX1" fmla="*/ 452387 w 4340078"/>
              <a:gd name="connsiteY1" fmla="*/ 5018753 h 5018753"/>
              <a:gd name="connsiteX2" fmla="*/ 4185246 w 4340078"/>
              <a:gd name="connsiteY2" fmla="*/ 5018753 h 5018753"/>
              <a:gd name="connsiteX3" fmla="*/ 4340078 w 4340078"/>
              <a:gd name="connsiteY3" fmla="*/ 4863921 h 5018753"/>
              <a:gd name="connsiteX4" fmla="*/ 4340078 w 4340078"/>
              <a:gd name="connsiteY4" fmla="*/ 1202329 h 5018753"/>
              <a:gd name="connsiteX5" fmla="*/ 3980078 w 4340078"/>
              <a:gd name="connsiteY5" fmla="*/ 1102599 h 5018753"/>
              <a:gd name="connsiteX6" fmla="*/ 3980078 w 4340078"/>
              <a:gd name="connsiteY6" fmla="*/ 1799680 h 5018753"/>
              <a:gd name="connsiteX7" fmla="*/ 3835615 w 4340078"/>
              <a:gd name="connsiteY7" fmla="*/ 1799680 h 5018753"/>
              <a:gd name="connsiteX8" fmla="*/ 3835615 w 4340078"/>
              <a:gd name="connsiteY8" fmla="*/ 1062578 h 501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0078" h="5018753">
                <a:moveTo>
                  <a:pt x="0" y="0"/>
                </a:moveTo>
                <a:lnTo>
                  <a:pt x="452387" y="5018753"/>
                </a:lnTo>
                <a:lnTo>
                  <a:pt x="4185246" y="5018753"/>
                </a:lnTo>
                <a:cubicBezTo>
                  <a:pt x="4270757" y="5018753"/>
                  <a:pt x="4340078" y="4949432"/>
                  <a:pt x="4340078" y="4863921"/>
                </a:cubicBezTo>
                <a:lnTo>
                  <a:pt x="4340078" y="1202329"/>
                </a:lnTo>
                <a:lnTo>
                  <a:pt x="3980078" y="1102599"/>
                </a:lnTo>
                <a:lnTo>
                  <a:pt x="3980078" y="1799680"/>
                </a:lnTo>
                <a:lnTo>
                  <a:pt x="3835615" y="1799680"/>
                </a:lnTo>
                <a:lnTo>
                  <a:pt x="3835615" y="1062578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square" lIns="324000" tIns="0" rIns="252000" bIns="1296000"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6" name="Bildplatzhalter 35">
            <a:extLst>
              <a:ext uri="{FF2B5EF4-FFF2-40B4-BE49-F238E27FC236}">
                <a16:creationId xmlns:a16="http://schemas.microsoft.com/office/drawing/2014/main" id="{745A24E9-D05A-538E-137E-624182914C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21826" y="1484896"/>
            <a:ext cx="720094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Logo</a:t>
            </a:r>
          </a:p>
        </p:txBody>
      </p:sp>
      <p:sp>
        <p:nvSpPr>
          <p:cNvPr id="8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821547" y="4437112"/>
            <a:ext cx="3348436" cy="504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dodać tekst</a:t>
            </a:r>
            <a:endParaRPr lang="en-US"/>
          </a:p>
        </p:txBody>
      </p:sp>
      <p:sp>
        <p:nvSpPr>
          <p:cNvPr id="58" name="MIO_Placeholder_Mapping" hidden="1">
            <a:extLst>
              <a:ext uri="{FF2B5EF4-FFF2-40B4-BE49-F238E27FC236}">
                <a16:creationId xmlns:a16="http://schemas.microsoft.com/office/drawing/2014/main" id="{E5FF83A9-57DA-3757-E30A-9655223AE25E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ED4BFC2-41CE-5582-36F3-AB1386A989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5400000">
            <a:off x="47162" y="1555741"/>
            <a:ext cx="1728788" cy="144482"/>
          </a:xfrm>
          <a:solidFill>
            <a:schemeClr val="accent1"/>
          </a:solidFill>
        </p:spPr>
        <p:txBody>
          <a:bodyPr anchor="ctr"/>
          <a:lstStyle>
            <a:lvl1pPr algn="ctr">
              <a:defRPr sz="100">
                <a:solidFill>
                  <a:srgbClr val="05678A"/>
                </a:solidFill>
              </a:defRPr>
            </a:lvl1pPr>
            <a:lvl2pPr marL="0" indent="0" algn="ctr">
              <a:buNone/>
              <a:defRPr sz="100"/>
            </a:lvl2pPr>
            <a:lvl3pPr marL="0" indent="0" algn="ctr">
              <a:buNone/>
              <a:defRPr sz="100"/>
            </a:lvl3pPr>
            <a:lvl4pPr marL="0" indent="0" algn="ctr">
              <a:buNone/>
              <a:defRPr sz="100"/>
            </a:lvl4pPr>
            <a:lvl5pPr marL="0" indent="0" algn="ctr">
              <a:buNone/>
              <a:defRPr sz="1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321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  <p15:guide id="3" pos="6788">
          <p15:clr>
            <a:srgbClr val="FBAE40"/>
          </p15:clr>
        </p15:guide>
        <p15:guide id="4" orient="horz" pos="157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zekladka">
    <p:bg>
      <p:bgPr>
        <a:solidFill>
          <a:srgbClr val="0567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3C1E5530-E8DF-F5E1-1348-7A727FA3CF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8434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C1E5530-E8DF-F5E1-1348-7A727FA3CF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uppieren 1">
            <a:extLst>
              <a:ext uri="{FF2B5EF4-FFF2-40B4-BE49-F238E27FC236}">
                <a16:creationId xmlns:a16="http://schemas.microsoft.com/office/drawing/2014/main" id="{7A5C0E76-5D56-D2E9-982C-F45C48AE4C9C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222A932D-867E-DDA4-9A2D-40819A076BC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726FC85A-1AC2-9B4C-B009-D04E38C5D58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D459C509-7E96-CFA3-9300-C419E706D37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F5D4BCA9-20B9-38C5-3F57-79DE0140BC42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79269" y="477000"/>
            <a:ext cx="4918726" cy="5688000"/>
          </a:xfrm>
          <a:custGeom>
            <a:avLst/>
            <a:gdLst>
              <a:gd name="connsiteX0" fmla="*/ 4918086 w 4918086"/>
              <a:gd name="connsiteY0" fmla="*/ 0 h 5688000"/>
              <a:gd name="connsiteX1" fmla="*/ 4405452 w 4918086"/>
              <a:gd name="connsiteY1" fmla="*/ 5688000 h 5688000"/>
              <a:gd name="connsiteX2" fmla="*/ 175452 w 4918086"/>
              <a:gd name="connsiteY2" fmla="*/ 5688000 h 5688000"/>
              <a:gd name="connsiteX3" fmla="*/ 0 w 4918086"/>
              <a:gd name="connsiteY3" fmla="*/ 5512522 h 5688000"/>
              <a:gd name="connsiteX4" fmla="*/ 0 w 4918086"/>
              <a:gd name="connsiteY4" fmla="*/ 1362659 h 5688000"/>
              <a:gd name="connsiteX5" fmla="*/ 504000 w 4918086"/>
              <a:gd name="connsiteY5" fmla="*/ 1223015 h 5688000"/>
              <a:gd name="connsiteX6" fmla="*/ 504000 w 4918086"/>
              <a:gd name="connsiteY6" fmla="*/ 1944000 h 5688000"/>
              <a:gd name="connsiteX7" fmla="*/ 684000 w 4918086"/>
              <a:gd name="connsiteY7" fmla="*/ 1944000 h 5688000"/>
              <a:gd name="connsiteX8" fmla="*/ 684000 w 4918086"/>
              <a:gd name="connsiteY8" fmla="*/ 1173143 h 56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8086" h="5688000">
                <a:moveTo>
                  <a:pt x="4918086" y="0"/>
                </a:moveTo>
                <a:lnTo>
                  <a:pt x="4405452" y="5688000"/>
                </a:lnTo>
                <a:lnTo>
                  <a:pt x="175452" y="5688000"/>
                </a:lnTo>
                <a:cubicBezTo>
                  <a:pt x="78553" y="5688000"/>
                  <a:pt x="0" y="5609436"/>
                  <a:pt x="0" y="5512522"/>
                </a:cubicBezTo>
                <a:lnTo>
                  <a:pt x="0" y="1362659"/>
                </a:lnTo>
                <a:lnTo>
                  <a:pt x="504000" y="1223015"/>
                </a:lnTo>
                <a:lnTo>
                  <a:pt x="504000" y="1944000"/>
                </a:lnTo>
                <a:lnTo>
                  <a:pt x="684000" y="1944000"/>
                </a:lnTo>
                <a:lnTo>
                  <a:pt x="684000" y="1173143"/>
                </a:lnTo>
                <a:close/>
              </a:path>
            </a:pathLst>
          </a:custGeom>
          <a:pattFill prst="ltHorz">
            <a:fgClr>
              <a:schemeClr val="accent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DEACF7C4-D0BB-BA74-EEBF-851EB69E69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735953" y="2349000"/>
            <a:ext cx="5986305" cy="3816850"/>
          </a:xfrm>
          <a:prstGeom prst="rect">
            <a:avLst/>
          </a:prstGeom>
          <a:noFill/>
        </p:spPr>
        <p:txBody>
          <a:bodyPr lIns="0" tIns="0" rIns="0"/>
          <a:lstStyle>
            <a:lvl1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lang="de-DE" sz="2400" kern="1200" dirty="0">
                <a:solidFill>
                  <a:schemeClr val="bg1"/>
                </a:solidFill>
                <a:latin typeface="Montserrat SemiBold" panose="00000700000000000000" pitchFamily="2" charset="-18"/>
                <a:ea typeface="+mn-ea"/>
                <a:cs typeface="+mn-cs"/>
              </a:defRPr>
            </a:lvl1pPr>
            <a:lvl2pPr marL="365125" indent="-365125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tabLst/>
              <a:defRPr lang="de-DE" sz="2400" kern="1200" dirty="0">
                <a:solidFill>
                  <a:schemeClr val="bg1"/>
                </a:solidFill>
                <a:latin typeface="Montserrat SemiBold" panose="00000700000000000000" pitchFamily="2" charset="-18"/>
                <a:ea typeface="+mn-ea"/>
                <a:cs typeface="+mn-cs"/>
              </a:defRPr>
            </a:lvl2pPr>
            <a:lvl3pPr marL="720725" indent="-35560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tabLst/>
              <a:defRPr lang="de-DE" sz="2400" kern="1200" dirty="0">
                <a:solidFill>
                  <a:schemeClr val="bg1"/>
                </a:solidFill>
                <a:latin typeface="Montserrat SemiBold" panose="00000700000000000000" pitchFamily="2" charset="-18"/>
                <a:ea typeface="+mn-ea"/>
                <a:cs typeface="+mn-cs"/>
              </a:defRPr>
            </a:lvl3pPr>
            <a:lvl4pPr marL="1074738" indent="-354013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tabLst/>
              <a:defRPr lang="de-DE" sz="2400" kern="1200" dirty="0">
                <a:solidFill>
                  <a:schemeClr val="bg1"/>
                </a:solidFill>
                <a:latin typeface="Montserrat SemiBold" panose="00000700000000000000" pitchFamily="2" charset="-18"/>
                <a:ea typeface="+mn-ea"/>
                <a:cs typeface="+mn-cs"/>
              </a:defRPr>
            </a:lvl4pPr>
            <a:lvl5pPr marL="1430338" indent="-35560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"/>
              <a:tabLst/>
              <a:defRPr lang="en-GB" sz="2400" kern="1200" dirty="0">
                <a:solidFill>
                  <a:schemeClr val="bg1"/>
                </a:solidFill>
                <a:latin typeface="Montserrat SemiBold" panose="00000700000000000000" pitchFamily="2" charset="-18"/>
                <a:ea typeface="+mn-ea"/>
                <a:cs typeface="+mn-cs"/>
              </a:defRPr>
            </a:lvl5pPr>
          </a:lstStyle>
          <a:p>
            <a:pPr lvl="1"/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</a:t>
            </a:r>
            <a:r>
              <a:rPr lang="pl-PL"/>
              <a:t>m</a:t>
            </a:r>
            <a:endParaRPr lang="de-DE"/>
          </a:p>
          <a:p>
            <a:pPr lvl="1"/>
            <a:r>
              <a:rPr lang="pl-PL" err="1"/>
              <a:t>Lorem</a:t>
            </a:r>
            <a:r>
              <a:rPr lang="pl-PL"/>
              <a:t> </a:t>
            </a:r>
            <a:r>
              <a:rPr lang="pl-PL" err="1"/>
              <a:t>ipsum</a:t>
            </a:r>
            <a:endParaRPr lang="de-DE"/>
          </a:p>
          <a:p>
            <a:pPr lvl="2"/>
            <a:r>
              <a:rPr lang="pl-PL" err="1"/>
              <a:t>Lorem</a:t>
            </a:r>
            <a:r>
              <a:rPr lang="pl-PL"/>
              <a:t> </a:t>
            </a:r>
            <a:r>
              <a:rPr lang="pl-PL" err="1"/>
              <a:t>ipsum</a:t>
            </a:r>
            <a:endParaRPr lang="de-DE"/>
          </a:p>
          <a:p>
            <a:pPr lvl="3"/>
            <a:r>
              <a:rPr lang="pl-PL" err="1"/>
              <a:t>Lorem</a:t>
            </a:r>
            <a:r>
              <a:rPr lang="pl-PL"/>
              <a:t> </a:t>
            </a:r>
            <a:r>
              <a:rPr lang="de-DE"/>
              <a:t>i</a:t>
            </a:r>
            <a:r>
              <a:rPr lang="pl-PL" err="1"/>
              <a:t>psum</a:t>
            </a:r>
            <a:endParaRPr lang="de-DE"/>
          </a:p>
          <a:p>
            <a:pPr lvl="4"/>
            <a:r>
              <a:rPr lang="pl-PL" err="1"/>
              <a:t>Lorem</a:t>
            </a:r>
            <a:r>
              <a:rPr lang="pl-PL"/>
              <a:t> </a:t>
            </a:r>
            <a:r>
              <a:rPr lang="pl-PL" err="1"/>
              <a:t>ipsum</a:t>
            </a:r>
            <a:endParaRPr lang="en-GB"/>
          </a:p>
        </p:txBody>
      </p:sp>
      <p:grpSp>
        <p:nvGrpSpPr>
          <p:cNvPr id="80" name="Gruppieren 1">
            <a:extLst>
              <a:ext uri="{FF2B5EF4-FFF2-40B4-BE49-F238E27FC236}">
                <a16:creationId xmlns:a16="http://schemas.microsoft.com/office/drawing/2014/main" id="{C8B4F44B-9776-1D72-B5E5-AEF76043502B}"/>
              </a:ext>
            </a:extLst>
          </p:cNvPr>
          <p:cNvGrpSpPr/>
          <p:nvPr/>
        </p:nvGrpSpPr>
        <p:grpSpPr>
          <a:xfrm>
            <a:off x="10776609" y="5228904"/>
            <a:ext cx="936226" cy="936096"/>
            <a:chOff x="1630710" y="2924944"/>
            <a:chExt cx="936104" cy="936096"/>
          </a:xfrm>
          <a:solidFill>
            <a:schemeClr val="bg1"/>
          </a:solidFill>
        </p:grpSpPr>
        <p:sp>
          <p:nvSpPr>
            <p:cNvPr id="81" name="Rechteck: abgerundete Ecken 2">
              <a:extLst>
                <a:ext uri="{FF2B5EF4-FFF2-40B4-BE49-F238E27FC236}">
                  <a16:creationId xmlns:a16="http://schemas.microsoft.com/office/drawing/2014/main" id="{C10EDD98-0DE2-26EF-6098-54FEE8154F33}"/>
                </a:ext>
              </a:extLst>
            </p:cNvPr>
            <p:cNvSpPr/>
            <p:nvPr/>
          </p:nvSpPr>
          <p:spPr>
            <a:xfrm>
              <a:off x="1630710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2" name="Rechteck: abgerundete Ecken 7">
              <a:extLst>
                <a:ext uri="{FF2B5EF4-FFF2-40B4-BE49-F238E27FC236}">
                  <a16:creationId xmlns:a16="http://schemas.microsoft.com/office/drawing/2014/main" id="{3F5723E8-3749-7FD8-243B-510D2B00DBDB}"/>
                </a:ext>
              </a:extLst>
            </p:cNvPr>
            <p:cNvSpPr/>
            <p:nvPr/>
          </p:nvSpPr>
          <p:spPr>
            <a:xfrm>
              <a:off x="191874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3" name="Rechteck: abgerundete Ecken 8">
              <a:extLst>
                <a:ext uri="{FF2B5EF4-FFF2-40B4-BE49-F238E27FC236}">
                  <a16:creationId xmlns:a16="http://schemas.microsoft.com/office/drawing/2014/main" id="{3F935BA3-EFBF-4AA5-82B2-1A37EA78EE87}"/>
                </a:ext>
              </a:extLst>
            </p:cNvPr>
            <p:cNvSpPr/>
            <p:nvPr/>
          </p:nvSpPr>
          <p:spPr>
            <a:xfrm>
              <a:off x="220678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4" name="Rechteck: abgerundete Ecken 11">
              <a:extLst>
                <a:ext uri="{FF2B5EF4-FFF2-40B4-BE49-F238E27FC236}">
                  <a16:creationId xmlns:a16="http://schemas.microsoft.com/office/drawing/2014/main" id="{9D7CC469-224B-FB6D-CD61-9F5C7D298B3B}"/>
                </a:ext>
              </a:extLst>
            </p:cNvPr>
            <p:cNvSpPr/>
            <p:nvPr/>
          </p:nvSpPr>
          <p:spPr>
            <a:xfrm>
              <a:off x="2494814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5" name="Rechteck: abgerundete Ecken 13">
              <a:extLst>
                <a:ext uri="{FF2B5EF4-FFF2-40B4-BE49-F238E27FC236}">
                  <a16:creationId xmlns:a16="http://schemas.microsoft.com/office/drawing/2014/main" id="{ABF45752-9D7B-ED47-229B-E436BF2EB971}"/>
                </a:ext>
              </a:extLst>
            </p:cNvPr>
            <p:cNvSpPr/>
            <p:nvPr/>
          </p:nvSpPr>
          <p:spPr>
            <a:xfrm>
              <a:off x="1630710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6" name="Rechteck: abgerundete Ecken 14">
              <a:extLst>
                <a:ext uri="{FF2B5EF4-FFF2-40B4-BE49-F238E27FC236}">
                  <a16:creationId xmlns:a16="http://schemas.microsoft.com/office/drawing/2014/main" id="{AA724FB0-3958-B040-06FC-A30363FA5873}"/>
                </a:ext>
              </a:extLst>
            </p:cNvPr>
            <p:cNvSpPr/>
            <p:nvPr/>
          </p:nvSpPr>
          <p:spPr>
            <a:xfrm>
              <a:off x="191874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7" name="Rechteck: abgerundete Ecken 15">
              <a:extLst>
                <a:ext uri="{FF2B5EF4-FFF2-40B4-BE49-F238E27FC236}">
                  <a16:creationId xmlns:a16="http://schemas.microsoft.com/office/drawing/2014/main" id="{12E25F02-1D4B-A882-78C6-A6912E9D4AE0}"/>
                </a:ext>
              </a:extLst>
            </p:cNvPr>
            <p:cNvSpPr/>
            <p:nvPr/>
          </p:nvSpPr>
          <p:spPr>
            <a:xfrm>
              <a:off x="220678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8" name="Rechteck: abgerundete Ecken 16">
              <a:extLst>
                <a:ext uri="{FF2B5EF4-FFF2-40B4-BE49-F238E27FC236}">
                  <a16:creationId xmlns:a16="http://schemas.microsoft.com/office/drawing/2014/main" id="{AFB481AC-E05B-9D1F-A0A4-281E158206E3}"/>
                </a:ext>
              </a:extLst>
            </p:cNvPr>
            <p:cNvSpPr/>
            <p:nvPr/>
          </p:nvSpPr>
          <p:spPr>
            <a:xfrm>
              <a:off x="2494814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89" name="Rechteck: abgerundete Ecken 17">
              <a:extLst>
                <a:ext uri="{FF2B5EF4-FFF2-40B4-BE49-F238E27FC236}">
                  <a16:creationId xmlns:a16="http://schemas.microsoft.com/office/drawing/2014/main" id="{729C069D-9802-F773-FD61-7241CBF9A553}"/>
                </a:ext>
              </a:extLst>
            </p:cNvPr>
            <p:cNvSpPr/>
            <p:nvPr/>
          </p:nvSpPr>
          <p:spPr>
            <a:xfrm>
              <a:off x="1630710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0" name="Rechteck: abgerundete Ecken 18">
              <a:extLst>
                <a:ext uri="{FF2B5EF4-FFF2-40B4-BE49-F238E27FC236}">
                  <a16:creationId xmlns:a16="http://schemas.microsoft.com/office/drawing/2014/main" id="{6B27F076-2079-4863-FF6D-98DDD3EB6E49}"/>
                </a:ext>
              </a:extLst>
            </p:cNvPr>
            <p:cNvSpPr/>
            <p:nvPr/>
          </p:nvSpPr>
          <p:spPr>
            <a:xfrm>
              <a:off x="191874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1" name="Rechteck: abgerundete Ecken 19">
              <a:extLst>
                <a:ext uri="{FF2B5EF4-FFF2-40B4-BE49-F238E27FC236}">
                  <a16:creationId xmlns:a16="http://schemas.microsoft.com/office/drawing/2014/main" id="{42C836B7-BF8A-8A09-7743-C063D69127F9}"/>
                </a:ext>
              </a:extLst>
            </p:cNvPr>
            <p:cNvSpPr/>
            <p:nvPr/>
          </p:nvSpPr>
          <p:spPr>
            <a:xfrm>
              <a:off x="220678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2" name="Rechteck: abgerundete Ecken 20">
              <a:extLst>
                <a:ext uri="{FF2B5EF4-FFF2-40B4-BE49-F238E27FC236}">
                  <a16:creationId xmlns:a16="http://schemas.microsoft.com/office/drawing/2014/main" id="{B6128DD2-9B55-0FC6-3876-2D539AC0DF55}"/>
                </a:ext>
              </a:extLst>
            </p:cNvPr>
            <p:cNvSpPr/>
            <p:nvPr/>
          </p:nvSpPr>
          <p:spPr>
            <a:xfrm>
              <a:off x="2494814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3" name="Rechteck: abgerundete Ecken 21">
              <a:extLst>
                <a:ext uri="{FF2B5EF4-FFF2-40B4-BE49-F238E27FC236}">
                  <a16:creationId xmlns:a16="http://schemas.microsoft.com/office/drawing/2014/main" id="{C4081156-BF6B-593C-B0FE-80B92E340A20}"/>
                </a:ext>
              </a:extLst>
            </p:cNvPr>
            <p:cNvSpPr/>
            <p:nvPr/>
          </p:nvSpPr>
          <p:spPr>
            <a:xfrm>
              <a:off x="1630710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4" name="Rechteck: abgerundete Ecken 22">
              <a:extLst>
                <a:ext uri="{FF2B5EF4-FFF2-40B4-BE49-F238E27FC236}">
                  <a16:creationId xmlns:a16="http://schemas.microsoft.com/office/drawing/2014/main" id="{32D05A04-9989-7C59-F906-A3F2C3EFBCB4}"/>
                </a:ext>
              </a:extLst>
            </p:cNvPr>
            <p:cNvSpPr/>
            <p:nvPr/>
          </p:nvSpPr>
          <p:spPr>
            <a:xfrm>
              <a:off x="191874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95" name="Rechteck: abgerundete Ecken 23">
              <a:extLst>
                <a:ext uri="{FF2B5EF4-FFF2-40B4-BE49-F238E27FC236}">
                  <a16:creationId xmlns:a16="http://schemas.microsoft.com/office/drawing/2014/main" id="{B84B45BA-BE41-CC84-3353-13EC381CC581}"/>
                </a:ext>
              </a:extLst>
            </p:cNvPr>
            <p:cNvSpPr/>
            <p:nvPr/>
          </p:nvSpPr>
          <p:spPr>
            <a:xfrm>
              <a:off x="220678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3" name="Rechteck: abgerundete Ecken 23">
              <a:extLst>
                <a:ext uri="{FF2B5EF4-FFF2-40B4-BE49-F238E27FC236}">
                  <a16:creationId xmlns:a16="http://schemas.microsoft.com/office/drawing/2014/main" id="{AEE32A44-A9D8-940A-FF50-B36512097CFE}"/>
                </a:ext>
              </a:extLst>
            </p:cNvPr>
            <p:cNvSpPr/>
            <p:nvPr/>
          </p:nvSpPr>
          <p:spPr>
            <a:xfrm>
              <a:off x="2494814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</p:grpSp>
      <p:sp>
        <p:nvSpPr>
          <p:cNvPr id="2" name="pole tekstowe 14">
            <a:extLst>
              <a:ext uri="{FF2B5EF4-FFF2-40B4-BE49-F238E27FC236}">
                <a16:creationId xmlns:a16="http://schemas.microsoft.com/office/drawing/2014/main" id="{53F17EB1-2FBB-2527-FF17-D317CF1EFDF4}"/>
              </a:ext>
            </a:extLst>
          </p:cNvPr>
          <p:cNvSpPr txBox="1"/>
          <p:nvPr/>
        </p:nvSpPr>
        <p:spPr>
          <a:xfrm rot="5400000">
            <a:off x="209346" y="1466989"/>
            <a:ext cx="1728000" cy="180023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txBody>
          <a:bodyPr wrap="square" lIns="0" tIns="0" rIns="72000" bIns="0" anchor="ctr" anchorCtr="0">
            <a:noAutofit/>
          </a:bodyPr>
          <a:lstStyle/>
          <a:p>
            <a:pPr algn="r"/>
            <a:endParaRPr lang="pl-PL" sz="1100" b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3127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orient="horz" pos="166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Metodolog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: eine Ecke abgerundet 13">
            <a:extLst>
              <a:ext uri="{FF2B5EF4-FFF2-40B4-BE49-F238E27FC236}">
                <a16:creationId xmlns:a16="http://schemas.microsoft.com/office/drawing/2014/main" id="{C99F17DB-BB7C-7F21-3658-D005FC6F7732}"/>
              </a:ext>
            </a:extLst>
          </p:cNvPr>
          <p:cNvSpPr/>
          <p:nvPr/>
        </p:nvSpPr>
        <p:spPr>
          <a:xfrm flipV="1">
            <a:off x="0" y="-1"/>
            <a:ext cx="9840488" cy="6165851"/>
          </a:xfrm>
          <a:prstGeom prst="round1Rect">
            <a:avLst>
              <a:gd name="adj" fmla="val 30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4DF1C78-4FFD-F60D-B533-3071DA0925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61264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4DF1C78-4FFD-F60D-B533-3071DA0925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Datumsplatzhalter 17">
            <a:extLst>
              <a:ext uri="{FF2B5EF4-FFF2-40B4-BE49-F238E27FC236}">
                <a16:creationId xmlns:a16="http://schemas.microsoft.com/office/drawing/2014/main" id="{4DFB9AE7-B444-F8C4-98A6-B6038D773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645" y="6453337"/>
            <a:ext cx="647883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23" name="Fußzeilenplatzhalter 18">
            <a:extLst>
              <a:ext uri="{FF2B5EF4-FFF2-40B4-BE49-F238E27FC236}">
                <a16:creationId xmlns:a16="http://schemas.microsoft.com/office/drawing/2014/main" id="{3BA2DD84-7B5F-762E-D0AA-24D22195B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6528" y="6453337"/>
            <a:ext cx="3096772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pl-PL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2EE3EA1-6E90-A32C-3852-54EAE4C8718C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06215A51-D3F5-FCEF-0AF0-27B77BEFE09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F78FF41-5617-3690-1DA8-0D19489AF75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0CA8FB7-1A5D-7417-84BC-A54132B567E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17" name="Titelplatzhalter 1">
            <a:extLst>
              <a:ext uri="{FF2B5EF4-FFF2-40B4-BE49-F238E27FC236}">
                <a16:creationId xmlns:a16="http://schemas.microsoft.com/office/drawing/2014/main" id="{9B5748C9-88F2-97DB-54E7-330E22D9C0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405000"/>
            <a:ext cx="5617354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79580CF-0D45-70D0-C6BE-573D83D028FB}"/>
              </a:ext>
            </a:extLst>
          </p:cNvPr>
          <p:cNvGrpSpPr/>
          <p:nvPr/>
        </p:nvGrpSpPr>
        <p:grpSpPr>
          <a:xfrm>
            <a:off x="10776609" y="5228904"/>
            <a:ext cx="936226" cy="936096"/>
            <a:chOff x="1630710" y="2924944"/>
            <a:chExt cx="936104" cy="936096"/>
          </a:xfrm>
          <a:solidFill>
            <a:schemeClr val="bg1"/>
          </a:solidFill>
        </p:grpSpPr>
        <p:sp>
          <p:nvSpPr>
            <p:cNvPr id="6" name="Rechteck: abgerundete Ecken 2">
              <a:extLst>
                <a:ext uri="{FF2B5EF4-FFF2-40B4-BE49-F238E27FC236}">
                  <a16:creationId xmlns:a16="http://schemas.microsoft.com/office/drawing/2014/main" id="{D668D038-0EC4-360D-A878-0CF47E1231F3}"/>
                </a:ext>
              </a:extLst>
            </p:cNvPr>
            <p:cNvSpPr/>
            <p:nvPr/>
          </p:nvSpPr>
          <p:spPr>
            <a:xfrm>
              <a:off x="1630710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2" name="Rechteck: abgerundete Ecken 7">
              <a:extLst>
                <a:ext uri="{FF2B5EF4-FFF2-40B4-BE49-F238E27FC236}">
                  <a16:creationId xmlns:a16="http://schemas.microsoft.com/office/drawing/2014/main" id="{658D44EC-8132-8B0B-FF22-895B61EDD803}"/>
                </a:ext>
              </a:extLst>
            </p:cNvPr>
            <p:cNvSpPr/>
            <p:nvPr/>
          </p:nvSpPr>
          <p:spPr>
            <a:xfrm>
              <a:off x="191874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3" name="Rechteck: abgerundete Ecken 8">
              <a:extLst>
                <a:ext uri="{FF2B5EF4-FFF2-40B4-BE49-F238E27FC236}">
                  <a16:creationId xmlns:a16="http://schemas.microsoft.com/office/drawing/2014/main" id="{811A1C16-5CEB-C741-921E-AA434353FB8D}"/>
                </a:ext>
              </a:extLst>
            </p:cNvPr>
            <p:cNvSpPr/>
            <p:nvPr/>
          </p:nvSpPr>
          <p:spPr>
            <a:xfrm>
              <a:off x="2206782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5" name="Rechteck: abgerundete Ecken 11">
              <a:extLst>
                <a:ext uri="{FF2B5EF4-FFF2-40B4-BE49-F238E27FC236}">
                  <a16:creationId xmlns:a16="http://schemas.microsoft.com/office/drawing/2014/main" id="{9AE20165-E244-1CDB-70DF-3D41EAC15D5A}"/>
                </a:ext>
              </a:extLst>
            </p:cNvPr>
            <p:cNvSpPr/>
            <p:nvPr/>
          </p:nvSpPr>
          <p:spPr>
            <a:xfrm>
              <a:off x="2494814" y="2924944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6" name="Rechteck: abgerundete Ecken 13">
              <a:extLst>
                <a:ext uri="{FF2B5EF4-FFF2-40B4-BE49-F238E27FC236}">
                  <a16:creationId xmlns:a16="http://schemas.microsoft.com/office/drawing/2014/main" id="{05B6DA94-C480-8DD6-EF49-138C87554C14}"/>
                </a:ext>
              </a:extLst>
            </p:cNvPr>
            <p:cNvSpPr/>
            <p:nvPr/>
          </p:nvSpPr>
          <p:spPr>
            <a:xfrm>
              <a:off x="1630710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9" name="Rechteck: abgerundete Ecken 14">
              <a:extLst>
                <a:ext uri="{FF2B5EF4-FFF2-40B4-BE49-F238E27FC236}">
                  <a16:creationId xmlns:a16="http://schemas.microsoft.com/office/drawing/2014/main" id="{3FBCBEBB-D13B-3E4A-F33B-7C118508D208}"/>
                </a:ext>
              </a:extLst>
            </p:cNvPr>
            <p:cNvSpPr/>
            <p:nvPr/>
          </p:nvSpPr>
          <p:spPr>
            <a:xfrm>
              <a:off x="191874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0" name="Rechteck: abgerundete Ecken 15">
              <a:extLst>
                <a:ext uri="{FF2B5EF4-FFF2-40B4-BE49-F238E27FC236}">
                  <a16:creationId xmlns:a16="http://schemas.microsoft.com/office/drawing/2014/main" id="{DAA575A1-3CA1-79A7-E803-65E86C52AE5A}"/>
                </a:ext>
              </a:extLst>
            </p:cNvPr>
            <p:cNvSpPr/>
            <p:nvPr/>
          </p:nvSpPr>
          <p:spPr>
            <a:xfrm>
              <a:off x="2206782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5" name="Rechteck: abgerundete Ecken 16">
              <a:extLst>
                <a:ext uri="{FF2B5EF4-FFF2-40B4-BE49-F238E27FC236}">
                  <a16:creationId xmlns:a16="http://schemas.microsoft.com/office/drawing/2014/main" id="{B19EEE0B-552C-6715-633F-30569C4DD1CC}"/>
                </a:ext>
              </a:extLst>
            </p:cNvPr>
            <p:cNvSpPr/>
            <p:nvPr/>
          </p:nvSpPr>
          <p:spPr>
            <a:xfrm>
              <a:off x="2494814" y="3212976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6" name="Rechteck: abgerundete Ecken 17">
              <a:extLst>
                <a:ext uri="{FF2B5EF4-FFF2-40B4-BE49-F238E27FC236}">
                  <a16:creationId xmlns:a16="http://schemas.microsoft.com/office/drawing/2014/main" id="{54B063BD-5379-6D0A-4D97-805E84B986B6}"/>
                </a:ext>
              </a:extLst>
            </p:cNvPr>
            <p:cNvSpPr/>
            <p:nvPr/>
          </p:nvSpPr>
          <p:spPr>
            <a:xfrm>
              <a:off x="1630710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8" name="Rechteck: abgerundete Ecken 18">
              <a:extLst>
                <a:ext uri="{FF2B5EF4-FFF2-40B4-BE49-F238E27FC236}">
                  <a16:creationId xmlns:a16="http://schemas.microsoft.com/office/drawing/2014/main" id="{90EC2737-BD02-17B0-9C2A-9E2D2AD66DF5}"/>
                </a:ext>
              </a:extLst>
            </p:cNvPr>
            <p:cNvSpPr/>
            <p:nvPr/>
          </p:nvSpPr>
          <p:spPr>
            <a:xfrm>
              <a:off x="191874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9" name="Rechteck: abgerundete Ecken 19">
              <a:extLst>
                <a:ext uri="{FF2B5EF4-FFF2-40B4-BE49-F238E27FC236}">
                  <a16:creationId xmlns:a16="http://schemas.microsoft.com/office/drawing/2014/main" id="{64B68948-D6CF-1EC2-8FA5-BFA5DFBAC0EC}"/>
                </a:ext>
              </a:extLst>
            </p:cNvPr>
            <p:cNvSpPr/>
            <p:nvPr/>
          </p:nvSpPr>
          <p:spPr>
            <a:xfrm>
              <a:off x="2206782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41" name="Rechteck: abgerundete Ecken 20">
              <a:extLst>
                <a:ext uri="{FF2B5EF4-FFF2-40B4-BE49-F238E27FC236}">
                  <a16:creationId xmlns:a16="http://schemas.microsoft.com/office/drawing/2014/main" id="{3C14610B-E2D7-3C6B-BC22-882857F77E10}"/>
                </a:ext>
              </a:extLst>
            </p:cNvPr>
            <p:cNvSpPr/>
            <p:nvPr/>
          </p:nvSpPr>
          <p:spPr>
            <a:xfrm>
              <a:off x="2494814" y="3501008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42" name="Rechteck: abgerundete Ecken 21">
              <a:extLst>
                <a:ext uri="{FF2B5EF4-FFF2-40B4-BE49-F238E27FC236}">
                  <a16:creationId xmlns:a16="http://schemas.microsoft.com/office/drawing/2014/main" id="{7AFE63A8-1C71-3972-16C1-C97F113ECF03}"/>
                </a:ext>
              </a:extLst>
            </p:cNvPr>
            <p:cNvSpPr/>
            <p:nvPr/>
          </p:nvSpPr>
          <p:spPr>
            <a:xfrm>
              <a:off x="1630710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43" name="Rechteck: abgerundete Ecken 22">
              <a:extLst>
                <a:ext uri="{FF2B5EF4-FFF2-40B4-BE49-F238E27FC236}">
                  <a16:creationId xmlns:a16="http://schemas.microsoft.com/office/drawing/2014/main" id="{C0E9C757-1E5B-6BAB-CDE8-08672418A496}"/>
                </a:ext>
              </a:extLst>
            </p:cNvPr>
            <p:cNvSpPr/>
            <p:nvPr/>
          </p:nvSpPr>
          <p:spPr>
            <a:xfrm>
              <a:off x="191874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44" name="Rechteck: abgerundete Ecken 23">
              <a:extLst>
                <a:ext uri="{FF2B5EF4-FFF2-40B4-BE49-F238E27FC236}">
                  <a16:creationId xmlns:a16="http://schemas.microsoft.com/office/drawing/2014/main" id="{D9C78844-B83C-D45E-82FA-299B4A63913F}"/>
                </a:ext>
              </a:extLst>
            </p:cNvPr>
            <p:cNvSpPr/>
            <p:nvPr/>
          </p:nvSpPr>
          <p:spPr>
            <a:xfrm>
              <a:off x="2206782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45" name="Rechteck: abgerundete Ecken 23">
              <a:extLst>
                <a:ext uri="{FF2B5EF4-FFF2-40B4-BE49-F238E27FC236}">
                  <a16:creationId xmlns:a16="http://schemas.microsoft.com/office/drawing/2014/main" id="{0B37E688-5CFD-A8E3-5BAC-D3F2E1C7F074}"/>
                </a:ext>
              </a:extLst>
            </p:cNvPr>
            <p:cNvSpPr/>
            <p:nvPr/>
          </p:nvSpPr>
          <p:spPr>
            <a:xfrm>
              <a:off x="2494814" y="3789040"/>
              <a:ext cx="72000" cy="72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</p:grpSp>
      <p:sp>
        <p:nvSpPr>
          <p:cNvPr id="46" name="Foliennummernplatzhalter 5">
            <a:extLst>
              <a:ext uri="{FF2B5EF4-FFF2-40B4-BE49-F238E27FC236}">
                <a16:creationId xmlns:a16="http://schemas.microsoft.com/office/drawing/2014/main" id="{89D17C51-1254-480A-72E0-C14217379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bg1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D8DE9DB-D7C0-9C1D-F854-5C0646B189DC}"/>
              </a:ext>
            </a:extLst>
          </p:cNvPr>
          <p:cNvSpPr/>
          <p:nvPr userDrawn="1"/>
        </p:nvSpPr>
        <p:spPr>
          <a:xfrm>
            <a:off x="0" y="565761"/>
            <a:ext cx="162560" cy="747885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786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4BBCCED-EA13-9C61-2A0F-DBEFEC4B1B1F}"/>
              </a:ext>
            </a:extLst>
          </p:cNvPr>
          <p:cNvSpPr/>
          <p:nvPr/>
        </p:nvSpPr>
        <p:spPr>
          <a:xfrm>
            <a:off x="6096794" y="0"/>
            <a:ext cx="6095206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554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2" y="6238454"/>
            <a:ext cx="5618892" cy="142875"/>
          </a:xfrm>
        </p:spPr>
        <p:txBody>
          <a:bodyPr anchor="b"/>
          <a:lstStyle>
            <a:lvl1pPr>
              <a:defRPr sz="800">
                <a:solidFill>
                  <a:schemeClr val="bg2"/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9498221-D330-FFA7-4B57-93B64954D8F7}"/>
              </a:ext>
            </a:extLst>
          </p:cNvPr>
          <p:cNvGrpSpPr/>
          <p:nvPr/>
        </p:nvGrpSpPr>
        <p:grpSpPr>
          <a:xfrm>
            <a:off x="11070801" y="295263"/>
            <a:ext cx="651457" cy="910451"/>
            <a:chOff x="11059752" y="295262"/>
            <a:chExt cx="651372" cy="910451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828360E-6EDB-FB57-8CFF-03481A45C4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59752" y="986492"/>
              <a:ext cx="648226" cy="126918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E34321C-4A8F-8E2C-6CFE-3A2CC3857AD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1152219"/>
              <a:ext cx="638785" cy="53494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F359DDC-EE22-87E1-11FA-C4E1BE37464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069192" y="295262"/>
              <a:ext cx="641932" cy="634589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27D8FFC8-2A09-4723-47DB-2B38A696E832}"/>
              </a:ext>
            </a:extLst>
          </p:cNvPr>
          <p:cNvSpPr/>
          <p:nvPr/>
        </p:nvSpPr>
        <p:spPr>
          <a:xfrm rot="5400000">
            <a:off x="73936" y="403966"/>
            <a:ext cx="951946" cy="144019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67306" y="837000"/>
            <a:ext cx="5040656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pl-PL"/>
              <a:t>Tytuł 1</a:t>
            </a:r>
            <a:endParaRPr lang="en-US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6D0CDC3-FF1F-1017-2132-EB29C97E7D1D}"/>
              </a:ext>
            </a:extLst>
          </p:cNvPr>
          <p:cNvSpPr/>
          <p:nvPr/>
        </p:nvSpPr>
        <p:spPr>
          <a:xfrm rot="5400000">
            <a:off x="477909" y="1023963"/>
            <a:ext cx="144000" cy="144019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2800905-6636-3949-FDDB-FC14A8225046}"/>
              </a:ext>
            </a:extLst>
          </p:cNvPr>
          <p:cNvSpPr/>
          <p:nvPr/>
        </p:nvSpPr>
        <p:spPr>
          <a:xfrm rot="5400000">
            <a:off x="477909" y="1239963"/>
            <a:ext cx="144000" cy="144019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CFF3616-0F7D-E27C-AF3B-6B8D072E45E7}"/>
              </a:ext>
            </a:extLst>
          </p:cNvPr>
          <p:cNvSpPr/>
          <p:nvPr/>
        </p:nvSpPr>
        <p:spPr>
          <a:xfrm rot="5400000">
            <a:off x="477909" y="1455963"/>
            <a:ext cx="144000" cy="144019"/>
          </a:xfrm>
          <a:prstGeom prst="rect">
            <a:avLst/>
          </a:prstGeom>
          <a:solidFill>
            <a:srgbClr val="F188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B20155B5-175D-24CC-1DC5-5C689BDB8A7A}"/>
              </a:ext>
            </a:extLst>
          </p:cNvPr>
          <p:cNvGrpSpPr/>
          <p:nvPr/>
        </p:nvGrpSpPr>
        <p:grpSpPr>
          <a:xfrm rot="5400000" flipH="1">
            <a:off x="6132099" y="1050047"/>
            <a:ext cx="126000" cy="1638387"/>
            <a:chOff x="6095207" y="1269607"/>
            <a:chExt cx="144000" cy="1640152"/>
          </a:xfrm>
          <a:solidFill>
            <a:srgbClr val="F18823"/>
          </a:solidFill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5289B883-7858-4A35-942A-39145282EFF1}"/>
                </a:ext>
              </a:extLst>
            </p:cNvPr>
            <p:cNvSpPr/>
            <p:nvPr/>
          </p:nvSpPr>
          <p:spPr>
            <a:xfrm rot="5400000">
              <a:off x="5676720" y="2347273"/>
              <a:ext cx="980973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F59E2DA-9B58-3664-FA8D-D31D571287AE}"/>
                </a:ext>
              </a:extLst>
            </p:cNvPr>
            <p:cNvSpPr/>
            <p:nvPr/>
          </p:nvSpPr>
          <p:spPr>
            <a:xfrm rot="5400000">
              <a:off x="6104131" y="1260683"/>
              <a:ext cx="126152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DF484830-6B1D-2D61-08E9-AF50DB0F4BF3}"/>
                </a:ext>
              </a:extLst>
            </p:cNvPr>
            <p:cNvSpPr/>
            <p:nvPr/>
          </p:nvSpPr>
          <p:spPr>
            <a:xfrm rot="5400000">
              <a:off x="6104131" y="1476683"/>
              <a:ext cx="126152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7D48358-0055-2DC0-9719-74CBAFBF9674}"/>
                </a:ext>
              </a:extLst>
            </p:cNvPr>
            <p:cNvSpPr/>
            <p:nvPr/>
          </p:nvSpPr>
          <p:spPr>
            <a:xfrm rot="5400000">
              <a:off x="6104131" y="1694173"/>
              <a:ext cx="126152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</p:grp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6ACEF6E-D070-40D3-917F-74F1710841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6047" y="908838"/>
            <a:ext cx="3816847" cy="792162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z="3200" b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de-DE" dirty="0" smtClean="0">
                <a:solidFill>
                  <a:schemeClr val="bg1"/>
                </a:solidFill>
              </a:defRPr>
            </a:lvl2pPr>
            <a:lvl3pPr>
              <a:defRPr lang="de-DE" dirty="0" smtClean="0">
                <a:solidFill>
                  <a:schemeClr val="bg1"/>
                </a:solidFill>
              </a:defRPr>
            </a:lvl3pPr>
            <a:lvl4pPr>
              <a:defRPr lang="de-DE" dirty="0" smtClean="0">
                <a:solidFill>
                  <a:schemeClr val="bg1"/>
                </a:solidFill>
              </a:defRPr>
            </a:lvl4pPr>
            <a:lvl5pPr>
              <a:defRPr lang="pl-PL" dirty="0">
                <a:solidFill>
                  <a:schemeClr val="bg1"/>
                </a:solidFill>
              </a:defRPr>
            </a:lvl5pPr>
          </a:lstStyle>
          <a:p>
            <a:pPr lvl="0">
              <a:spcBef>
                <a:spcPct val="0"/>
              </a:spcBef>
            </a:pPr>
            <a:r>
              <a:rPr lang="pl-PL"/>
              <a:t>Tytuł 2</a:t>
            </a:r>
            <a:endParaRPr lang="de-DE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FCD7750C-5165-8658-59D1-A089220A78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863" y="2061000"/>
            <a:ext cx="5040968" cy="4104850"/>
          </a:xfrm>
        </p:spPr>
        <p:txBody>
          <a:bodyPr/>
          <a:lstStyle>
            <a:lvl1pP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ABFFA292-646B-9A01-7DC7-0429ABF968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6046" y="2061000"/>
            <a:ext cx="5256466" cy="41048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A682C4-9A1E-CC2D-9138-086E8A5FC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15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owy_pusty_ŻÓŁ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7789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1" y="6238454"/>
            <a:ext cx="9362706" cy="142875"/>
          </a:xfrm>
        </p:spPr>
        <p:txBody>
          <a:bodyPr anchor="b"/>
          <a:lstStyle>
            <a:lvl1pPr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109436"/>
            <a:ext cx="9361961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  <a:latin typeface="Montserrat ExtraBold" panose="00000900000000000000" pitchFamily="50" charset="-18"/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89E76343-716D-0E23-F4BD-94A887FA7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1FACBDC-0102-00C9-FC44-E1A933F943E2}"/>
              </a:ext>
            </a:extLst>
          </p:cNvPr>
          <p:cNvSpPr/>
          <p:nvPr userDrawn="1"/>
        </p:nvSpPr>
        <p:spPr>
          <a:xfrm>
            <a:off x="0" y="270197"/>
            <a:ext cx="162560" cy="747885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501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owy_ŻÓŁ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9">
            <a:extLst>
              <a:ext uri="{FF2B5EF4-FFF2-40B4-BE49-F238E27FC236}">
                <a16:creationId xmlns:a16="http://schemas.microsoft.com/office/drawing/2014/main" id="{3E029FF4-E3FB-5FB3-6CD4-508577F97417}"/>
              </a:ext>
            </a:extLst>
          </p:cNvPr>
          <p:cNvSpPr/>
          <p:nvPr/>
        </p:nvSpPr>
        <p:spPr>
          <a:xfrm>
            <a:off x="1" y="1089000"/>
            <a:ext cx="2351393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7789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1" y="6238454"/>
            <a:ext cx="9362706" cy="142875"/>
          </a:xfrm>
        </p:spPr>
        <p:txBody>
          <a:bodyPr anchor="b"/>
          <a:lstStyle>
            <a:lvl1pPr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405000"/>
            <a:ext cx="9361961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  <a:latin typeface="Montserrat ExtraBold" panose="00000900000000000000" pitchFamily="50" charset="-18"/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497C3F90-00DD-03A4-C048-79454BAFB8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900" y="1628776"/>
            <a:ext cx="11234612" cy="4537075"/>
          </a:xfrm>
        </p:spPr>
        <p:txBody>
          <a:bodyPr/>
          <a:lstStyle>
            <a:lvl1pPr>
              <a:defRPr sz="1400"/>
            </a:lvl1pPr>
            <a:lvl2pPr marL="180975" indent="-180975">
              <a:buClr>
                <a:schemeClr val="accent2"/>
              </a:buClr>
              <a:defRPr sz="1400"/>
            </a:lvl2pPr>
            <a:lvl3pPr marL="361950" indent="-180975">
              <a:buClr>
                <a:schemeClr val="accent2"/>
              </a:buClr>
              <a:defRPr sz="1400"/>
            </a:lvl3pPr>
            <a:lvl4pPr marL="542925" indent="-180975">
              <a:buClr>
                <a:schemeClr val="accent2"/>
              </a:buClr>
              <a:defRPr sz="1400"/>
            </a:lvl4pPr>
            <a:lvl5pPr marL="714375" indent="-171450">
              <a:buClr>
                <a:schemeClr val="accent2"/>
              </a:buCl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7" name="Foliennummernplatzhalter 5">
            <a:extLst>
              <a:ext uri="{FF2B5EF4-FFF2-40B4-BE49-F238E27FC236}">
                <a16:creationId xmlns:a16="http://schemas.microsoft.com/office/drawing/2014/main" id="{49623E73-0F89-D879-5EC0-AB522E299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176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y tekstu_ŻÓŁ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BF49B3A-9FD3-1E63-C795-069173EB3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7789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F49B3A-9FD3-1E63-C795-069173EB3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51FE0A1-9278-CD97-9B19-BDC4D7C3C7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901" y="6238454"/>
            <a:ext cx="9362706" cy="142875"/>
          </a:xfrm>
        </p:spPr>
        <p:txBody>
          <a:bodyPr anchor="b"/>
          <a:lstStyle>
            <a:lvl1pPr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l-PL"/>
              <a:t>Przypis / źródło:</a:t>
            </a:r>
            <a:endParaRPr lang="de-DE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BAB76DF0-7ED3-10D5-817E-B2FED073F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8645" y="405000"/>
            <a:ext cx="9361961" cy="86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200">
                <a:solidFill>
                  <a:schemeClr val="accent1"/>
                </a:solidFill>
                <a:latin typeface="Montserrat ExtraBold" panose="00000900000000000000" pitchFamily="50" charset="-18"/>
              </a:defRPr>
            </a:lvl1pPr>
          </a:lstStyle>
          <a:p>
            <a:r>
              <a:rPr lang="pl-PL"/>
              <a:t>Tytuł slajdu</a:t>
            </a:r>
            <a:endParaRPr lang="en-US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A7ED464F-F59C-F45F-E8C5-E98F8715C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900" y="1628774"/>
            <a:ext cx="3600469" cy="4537075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 marL="0" indent="0">
              <a:buNone/>
              <a:defRPr sz="1400"/>
            </a:lvl2pPr>
            <a:lvl3pPr marL="177800" indent="-177800">
              <a:buClr>
                <a:schemeClr val="accent2"/>
              </a:buClr>
              <a:defRPr sz="1400"/>
            </a:lvl3pPr>
            <a:lvl4pPr marL="355600" indent="-177800">
              <a:buClr>
                <a:schemeClr val="accent2"/>
              </a:buClr>
              <a:defRPr sz="1400"/>
            </a:lvl4pPr>
            <a:lvl5pPr marL="533400" indent="-177800">
              <a:buClr>
                <a:schemeClr val="accent2"/>
              </a:buCl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E80448EE-8D88-1CB4-CE9F-F2DB3A8AFF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65" y="1628776"/>
            <a:ext cx="3600469" cy="4537075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 marL="0" indent="0">
              <a:buNone/>
              <a:defRPr sz="1400"/>
            </a:lvl2pPr>
            <a:lvl3pPr marL="177800" indent="-177800">
              <a:buClr>
                <a:schemeClr val="accent2"/>
              </a:buClr>
              <a:defRPr sz="1400"/>
            </a:lvl3pPr>
            <a:lvl4pPr marL="355600" indent="-177800">
              <a:buClr>
                <a:schemeClr val="accent2"/>
              </a:buClr>
              <a:defRPr sz="1400"/>
            </a:lvl4pPr>
            <a:lvl5pPr marL="533400" indent="-177800">
              <a:buClr>
                <a:schemeClr val="accent2"/>
              </a:buCl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2C4A9F4A-DF1E-B3E5-DBAD-D41415AFAC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2262" y="1628776"/>
            <a:ext cx="3600469" cy="4537075"/>
          </a:xfrm>
        </p:spPr>
        <p:txBody>
          <a:bodyPr/>
          <a:lstStyle>
            <a:lvl1pPr>
              <a:defRPr sz="1400">
                <a:latin typeface="+mj-lt"/>
              </a:defRPr>
            </a:lvl1pPr>
            <a:lvl2pPr marL="0" indent="0">
              <a:buNone/>
              <a:defRPr sz="1400"/>
            </a:lvl2pPr>
            <a:lvl3pPr marL="177800" indent="-177800">
              <a:buClr>
                <a:schemeClr val="accent2"/>
              </a:buClr>
              <a:defRPr sz="1400"/>
            </a:lvl3pPr>
            <a:lvl4pPr marL="355600" indent="-177800">
              <a:buClr>
                <a:schemeClr val="accent2"/>
              </a:buClr>
              <a:defRPr sz="1400"/>
            </a:lvl4pPr>
            <a:lvl5pPr marL="533400" indent="-177800">
              <a:buClr>
                <a:schemeClr val="accent2"/>
              </a:buCl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CBFDE9F2-B299-FC0E-2F14-D7C21D5D8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rgbClr val="F18823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8487C19-37C2-A79D-9F90-45FDFA3522BC}"/>
              </a:ext>
            </a:extLst>
          </p:cNvPr>
          <p:cNvSpPr/>
          <p:nvPr userDrawn="1"/>
        </p:nvSpPr>
        <p:spPr>
          <a:xfrm>
            <a:off x="0" y="565761"/>
            <a:ext cx="162560" cy="747885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47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0F5A4887-167D-BC1C-A3A8-3C7A3E49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478645" y="6453337"/>
            <a:ext cx="647883" cy="14401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20" name="Fußzeilenplatzhalter 4">
            <a:extLst>
              <a:ext uri="{FF2B5EF4-FFF2-40B4-BE49-F238E27FC236}">
                <a16:creationId xmlns:a16="http://schemas.microsoft.com/office/drawing/2014/main" id="{BCEC0044-B63F-DDFA-9834-67CED651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126528" y="6453337"/>
            <a:ext cx="3096772" cy="14401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id="{FBFBB640-830D-FF4E-ACF7-D952D3EE5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40488" y="6453338"/>
            <a:ext cx="1872868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accent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639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1B4678B-6EEC-7C6B-8E81-E1ECF6A38F10}"/>
              </a:ext>
            </a:extLst>
          </p:cNvPr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69265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0" imgW="425" imgH="425" progId="TCLayout.ActiveDocument.1">
                  <p:embed/>
                </p:oleObj>
              </mc:Choice>
              <mc:Fallback>
                <p:oleObj name="think-cell Folie" r:id="rId20" imgW="425" imgH="42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1B4678B-6EEC-7C6B-8E81-E1ECF6A38F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478645" y="1196975"/>
            <a:ext cx="9361962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/>
              <a:t>Tytuł slajdu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53541" y="6453338"/>
            <a:ext cx="359814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>
                <a:solidFill>
                  <a:schemeClr val="bg2"/>
                </a:solidFill>
                <a:latin typeface="+mj-lt"/>
              </a:defRPr>
            </a:lvl1pPr>
          </a:lstStyle>
          <a:p>
            <a:fld id="{4B68D4F6-7B91-1E42-BA3E-611E56C90F38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2DE9442-6DCB-627A-B1FC-A64081BCD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01" y="2061000"/>
            <a:ext cx="11236199" cy="411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pl-PL"/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92144042-CF26-EB9E-5230-A2772E334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645" y="6453337"/>
            <a:ext cx="647883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2"/>
                </a:solidFill>
              </a:defRPr>
            </a:lvl1pPr>
          </a:lstStyle>
          <a:p>
            <a:fld id="{7388CFA4-ECAD-8C4D-8026-2E2585D941AC}" type="datetimeFigureOut">
              <a:rPr lang="pl-PL" smtClean="0"/>
              <a:t>08.12.2025</a:t>
            </a:fld>
            <a:endParaRPr lang="pl-PL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F71B7D78-EF2E-1AAA-5436-BFE4102C99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6528" y="6453337"/>
            <a:ext cx="3096772" cy="1440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grpSp>
        <p:nvGrpSpPr>
          <p:cNvPr id="22" name="Group 5">
            <a:extLst>
              <a:ext uri="{FF2B5EF4-FFF2-40B4-BE49-F238E27FC236}">
                <a16:creationId xmlns:a16="http://schemas.microsoft.com/office/drawing/2014/main" id="{A2534898-662E-6329-3D0B-8721AD25D0FE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11030742" y="261000"/>
            <a:ext cx="723841" cy="1008000"/>
            <a:chOff x="5895" y="3134"/>
            <a:chExt cx="690" cy="961"/>
          </a:xfrm>
        </p:grpSpPr>
        <p:sp>
          <p:nvSpPr>
            <p:cNvPr id="23" name="AutoShape 4">
              <a:extLst>
                <a:ext uri="{FF2B5EF4-FFF2-40B4-BE49-F238E27FC236}">
                  <a16:creationId xmlns:a16="http://schemas.microsoft.com/office/drawing/2014/main" id="{024793B3-849C-BF75-EF30-DD06ED10FDE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gray">
            <a:xfrm>
              <a:off x="5895" y="3134"/>
              <a:ext cx="690" cy="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A13E2C94-2A59-3CC3-D064-B9814B19D7B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931" y="3826"/>
              <a:ext cx="618" cy="121"/>
            </a:xfrm>
            <a:custGeom>
              <a:avLst/>
              <a:gdLst>
                <a:gd name="T0" fmla="*/ 47 w 204"/>
                <a:gd name="T1" fmla="*/ 10 h 40"/>
                <a:gd name="T2" fmla="*/ 50 w 204"/>
                <a:gd name="T3" fmla="*/ 10 h 40"/>
                <a:gd name="T4" fmla="*/ 53 w 204"/>
                <a:gd name="T5" fmla="*/ 15 h 40"/>
                <a:gd name="T6" fmla="*/ 53 w 204"/>
                <a:gd name="T7" fmla="*/ 16 h 40"/>
                <a:gd name="T8" fmla="*/ 13 w 204"/>
                <a:gd name="T9" fmla="*/ 16 h 40"/>
                <a:gd name="T10" fmla="*/ 4 w 204"/>
                <a:gd name="T11" fmla="*/ 19 h 40"/>
                <a:gd name="T12" fmla="*/ 0 w 204"/>
                <a:gd name="T13" fmla="*/ 28 h 40"/>
                <a:gd name="T14" fmla="*/ 4 w 204"/>
                <a:gd name="T15" fmla="*/ 36 h 40"/>
                <a:gd name="T16" fmla="*/ 13 w 204"/>
                <a:gd name="T17" fmla="*/ 40 h 40"/>
                <a:gd name="T18" fmla="*/ 65 w 204"/>
                <a:gd name="T19" fmla="*/ 40 h 40"/>
                <a:gd name="T20" fmla="*/ 65 w 204"/>
                <a:gd name="T21" fmla="*/ 16 h 40"/>
                <a:gd name="T22" fmla="*/ 64 w 204"/>
                <a:gd name="T23" fmla="*/ 9 h 40"/>
                <a:gd name="T24" fmla="*/ 61 w 204"/>
                <a:gd name="T25" fmla="*/ 4 h 40"/>
                <a:gd name="T26" fmla="*/ 50 w 204"/>
                <a:gd name="T27" fmla="*/ 0 h 40"/>
                <a:gd name="T28" fmla="*/ 3 w 204"/>
                <a:gd name="T29" fmla="*/ 0 h 40"/>
                <a:gd name="T30" fmla="*/ 3 w 204"/>
                <a:gd name="T31" fmla="*/ 10 h 40"/>
                <a:gd name="T32" fmla="*/ 47 w 204"/>
                <a:gd name="T33" fmla="*/ 10 h 40"/>
                <a:gd name="T34" fmla="*/ 16 w 204"/>
                <a:gd name="T35" fmla="*/ 30 h 40"/>
                <a:gd name="T36" fmla="*/ 12 w 204"/>
                <a:gd name="T37" fmla="*/ 27 h 40"/>
                <a:gd name="T38" fmla="*/ 16 w 204"/>
                <a:gd name="T39" fmla="*/ 24 h 40"/>
                <a:gd name="T40" fmla="*/ 53 w 204"/>
                <a:gd name="T41" fmla="*/ 24 h 40"/>
                <a:gd name="T42" fmla="*/ 53 w 204"/>
                <a:gd name="T43" fmla="*/ 30 h 40"/>
                <a:gd name="T44" fmla="*/ 16 w 204"/>
                <a:gd name="T45" fmla="*/ 30 h 40"/>
                <a:gd name="T46" fmla="*/ 122 w 204"/>
                <a:gd name="T47" fmla="*/ 16 h 40"/>
                <a:gd name="T48" fmla="*/ 134 w 204"/>
                <a:gd name="T49" fmla="*/ 16 h 40"/>
                <a:gd name="T50" fmla="*/ 134 w 204"/>
                <a:gd name="T51" fmla="*/ 12 h 40"/>
                <a:gd name="T52" fmla="*/ 131 w 204"/>
                <a:gd name="T53" fmla="*/ 4 h 40"/>
                <a:gd name="T54" fmla="*/ 120 w 204"/>
                <a:gd name="T55" fmla="*/ 0 h 40"/>
                <a:gd name="T56" fmla="*/ 77 w 204"/>
                <a:gd name="T57" fmla="*/ 0 h 40"/>
                <a:gd name="T58" fmla="*/ 77 w 204"/>
                <a:gd name="T59" fmla="*/ 40 h 40"/>
                <a:gd name="T60" fmla="*/ 89 w 204"/>
                <a:gd name="T61" fmla="*/ 40 h 40"/>
                <a:gd name="T62" fmla="*/ 89 w 204"/>
                <a:gd name="T63" fmla="*/ 10 h 40"/>
                <a:gd name="T64" fmla="*/ 118 w 204"/>
                <a:gd name="T65" fmla="*/ 10 h 40"/>
                <a:gd name="T66" fmla="*/ 121 w 204"/>
                <a:gd name="T67" fmla="*/ 11 h 40"/>
                <a:gd name="T68" fmla="*/ 122 w 204"/>
                <a:gd name="T69" fmla="*/ 14 h 40"/>
                <a:gd name="T70" fmla="*/ 122 w 204"/>
                <a:gd name="T71" fmla="*/ 16 h 40"/>
                <a:gd name="T72" fmla="*/ 163 w 204"/>
                <a:gd name="T73" fmla="*/ 0 h 40"/>
                <a:gd name="T74" fmla="*/ 149 w 204"/>
                <a:gd name="T75" fmla="*/ 6 h 40"/>
                <a:gd name="T76" fmla="*/ 144 w 204"/>
                <a:gd name="T77" fmla="*/ 20 h 40"/>
                <a:gd name="T78" fmla="*/ 149 w 204"/>
                <a:gd name="T79" fmla="*/ 34 h 40"/>
                <a:gd name="T80" fmla="*/ 163 w 204"/>
                <a:gd name="T81" fmla="*/ 40 h 40"/>
                <a:gd name="T82" fmla="*/ 204 w 204"/>
                <a:gd name="T83" fmla="*/ 40 h 40"/>
                <a:gd name="T84" fmla="*/ 204 w 204"/>
                <a:gd name="T85" fmla="*/ 30 h 40"/>
                <a:gd name="T86" fmla="*/ 164 w 204"/>
                <a:gd name="T87" fmla="*/ 30 h 40"/>
                <a:gd name="T88" fmla="*/ 158 w 204"/>
                <a:gd name="T89" fmla="*/ 27 h 40"/>
                <a:gd name="T90" fmla="*/ 156 w 204"/>
                <a:gd name="T91" fmla="*/ 20 h 40"/>
                <a:gd name="T92" fmla="*/ 158 w 204"/>
                <a:gd name="T93" fmla="*/ 13 h 40"/>
                <a:gd name="T94" fmla="*/ 164 w 204"/>
                <a:gd name="T95" fmla="*/ 10 h 40"/>
                <a:gd name="T96" fmla="*/ 204 w 204"/>
                <a:gd name="T97" fmla="*/ 10 h 40"/>
                <a:gd name="T98" fmla="*/ 204 w 204"/>
                <a:gd name="T99" fmla="*/ 0 h 40"/>
                <a:gd name="T100" fmla="*/ 163 w 204"/>
                <a:gd name="T10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" h="40">
                  <a:moveTo>
                    <a:pt x="47" y="10"/>
                  </a:moveTo>
                  <a:cubicBezTo>
                    <a:pt x="48" y="10"/>
                    <a:pt x="49" y="10"/>
                    <a:pt x="50" y="10"/>
                  </a:cubicBezTo>
                  <a:cubicBezTo>
                    <a:pt x="52" y="11"/>
                    <a:pt x="53" y="12"/>
                    <a:pt x="53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9" y="16"/>
                    <a:pt x="6" y="17"/>
                    <a:pt x="4" y="19"/>
                  </a:cubicBezTo>
                  <a:cubicBezTo>
                    <a:pt x="1" y="21"/>
                    <a:pt x="0" y="24"/>
                    <a:pt x="0" y="28"/>
                  </a:cubicBezTo>
                  <a:cubicBezTo>
                    <a:pt x="0" y="31"/>
                    <a:pt x="1" y="34"/>
                    <a:pt x="4" y="36"/>
                  </a:cubicBezTo>
                  <a:cubicBezTo>
                    <a:pt x="6" y="38"/>
                    <a:pt x="9" y="40"/>
                    <a:pt x="13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3"/>
                    <a:pt x="65" y="11"/>
                    <a:pt x="64" y="9"/>
                  </a:cubicBezTo>
                  <a:cubicBezTo>
                    <a:pt x="64" y="7"/>
                    <a:pt x="63" y="6"/>
                    <a:pt x="61" y="4"/>
                  </a:cubicBezTo>
                  <a:cubicBezTo>
                    <a:pt x="58" y="2"/>
                    <a:pt x="54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0"/>
                    <a:pt x="3" y="10"/>
                    <a:pt x="3" y="10"/>
                  </a:cubicBezTo>
                  <a:lnTo>
                    <a:pt x="47" y="10"/>
                  </a:lnTo>
                  <a:close/>
                  <a:moveTo>
                    <a:pt x="16" y="30"/>
                  </a:moveTo>
                  <a:cubicBezTo>
                    <a:pt x="13" y="30"/>
                    <a:pt x="12" y="29"/>
                    <a:pt x="12" y="27"/>
                  </a:cubicBezTo>
                  <a:cubicBezTo>
                    <a:pt x="12" y="25"/>
                    <a:pt x="13" y="24"/>
                    <a:pt x="16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30"/>
                    <a:pt x="53" y="30"/>
                    <a:pt x="53" y="30"/>
                  </a:cubicBezTo>
                  <a:lnTo>
                    <a:pt x="16" y="30"/>
                  </a:lnTo>
                  <a:close/>
                  <a:moveTo>
                    <a:pt x="122" y="16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9"/>
                    <a:pt x="133" y="7"/>
                    <a:pt x="131" y="4"/>
                  </a:cubicBezTo>
                  <a:cubicBezTo>
                    <a:pt x="128" y="2"/>
                    <a:pt x="125" y="0"/>
                    <a:pt x="12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9" y="10"/>
                    <a:pt x="120" y="11"/>
                    <a:pt x="121" y="11"/>
                  </a:cubicBezTo>
                  <a:cubicBezTo>
                    <a:pt x="122" y="12"/>
                    <a:pt x="122" y="13"/>
                    <a:pt x="122" y="14"/>
                  </a:cubicBezTo>
                  <a:lnTo>
                    <a:pt x="122" y="16"/>
                  </a:lnTo>
                  <a:close/>
                  <a:moveTo>
                    <a:pt x="163" y="0"/>
                  </a:moveTo>
                  <a:cubicBezTo>
                    <a:pt x="157" y="0"/>
                    <a:pt x="152" y="2"/>
                    <a:pt x="149" y="6"/>
                  </a:cubicBezTo>
                  <a:cubicBezTo>
                    <a:pt x="145" y="9"/>
                    <a:pt x="144" y="14"/>
                    <a:pt x="144" y="20"/>
                  </a:cubicBezTo>
                  <a:cubicBezTo>
                    <a:pt x="144" y="26"/>
                    <a:pt x="145" y="31"/>
                    <a:pt x="149" y="34"/>
                  </a:cubicBezTo>
                  <a:cubicBezTo>
                    <a:pt x="152" y="38"/>
                    <a:pt x="157" y="40"/>
                    <a:pt x="163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164" y="30"/>
                    <a:pt x="164" y="30"/>
                    <a:pt x="164" y="30"/>
                  </a:cubicBezTo>
                  <a:cubicBezTo>
                    <a:pt x="161" y="30"/>
                    <a:pt x="159" y="29"/>
                    <a:pt x="158" y="27"/>
                  </a:cubicBezTo>
                  <a:cubicBezTo>
                    <a:pt x="157" y="25"/>
                    <a:pt x="156" y="23"/>
                    <a:pt x="156" y="20"/>
                  </a:cubicBezTo>
                  <a:cubicBezTo>
                    <a:pt x="156" y="17"/>
                    <a:pt x="157" y="15"/>
                    <a:pt x="158" y="13"/>
                  </a:cubicBezTo>
                  <a:cubicBezTo>
                    <a:pt x="159" y="11"/>
                    <a:pt x="161" y="10"/>
                    <a:pt x="16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0"/>
                    <a:pt x="204" y="0"/>
                    <a:pt x="204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F2942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F2EA9A49-4C30-7FBE-5889-956806454F1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940" y="3984"/>
              <a:ext cx="609" cy="51"/>
            </a:xfrm>
            <a:custGeom>
              <a:avLst/>
              <a:gdLst>
                <a:gd name="T0" fmla="*/ 13 w 201"/>
                <a:gd name="T1" fmla="*/ 5 h 17"/>
                <a:gd name="T2" fmla="*/ 3 w 201"/>
                <a:gd name="T3" fmla="*/ 13 h 17"/>
                <a:gd name="T4" fmla="*/ 11 w 201"/>
                <a:gd name="T5" fmla="*/ 7 h 17"/>
                <a:gd name="T6" fmla="*/ 16 w 201"/>
                <a:gd name="T7" fmla="*/ 15 h 17"/>
                <a:gd name="T8" fmla="*/ 33 w 201"/>
                <a:gd name="T9" fmla="*/ 13 h 17"/>
                <a:gd name="T10" fmla="*/ 20 w 201"/>
                <a:gd name="T11" fmla="*/ 11 h 17"/>
                <a:gd name="T12" fmla="*/ 16 w 201"/>
                <a:gd name="T13" fmla="*/ 4 h 17"/>
                <a:gd name="T14" fmla="*/ 30 w 201"/>
                <a:gd name="T15" fmla="*/ 13 h 17"/>
                <a:gd name="T16" fmla="*/ 50 w 201"/>
                <a:gd name="T17" fmla="*/ 5 h 17"/>
                <a:gd name="T18" fmla="*/ 39 w 201"/>
                <a:gd name="T19" fmla="*/ 13 h 17"/>
                <a:gd name="T20" fmla="*/ 48 w 201"/>
                <a:gd name="T21" fmla="*/ 13 h 17"/>
                <a:gd name="T22" fmla="*/ 68 w 201"/>
                <a:gd name="T23" fmla="*/ 9 h 17"/>
                <a:gd name="T24" fmla="*/ 57 w 201"/>
                <a:gd name="T25" fmla="*/ 6 h 17"/>
                <a:gd name="T26" fmla="*/ 58 w 201"/>
                <a:gd name="T27" fmla="*/ 4 h 17"/>
                <a:gd name="T28" fmla="*/ 58 w 201"/>
                <a:gd name="T29" fmla="*/ 13 h 17"/>
                <a:gd name="T30" fmla="*/ 57 w 201"/>
                <a:gd name="T31" fmla="*/ 10 h 17"/>
                <a:gd name="T32" fmla="*/ 88 w 201"/>
                <a:gd name="T33" fmla="*/ 13 h 17"/>
                <a:gd name="T34" fmla="*/ 83 w 201"/>
                <a:gd name="T35" fmla="*/ 10 h 17"/>
                <a:gd name="T36" fmla="*/ 71 w 201"/>
                <a:gd name="T37" fmla="*/ 0 h 17"/>
                <a:gd name="T38" fmla="*/ 81 w 201"/>
                <a:gd name="T39" fmla="*/ 7 h 17"/>
                <a:gd name="T40" fmla="*/ 86 w 201"/>
                <a:gd name="T41" fmla="*/ 4 h 17"/>
                <a:gd name="T42" fmla="*/ 102 w 201"/>
                <a:gd name="T43" fmla="*/ 4 h 17"/>
                <a:gd name="T44" fmla="*/ 105 w 201"/>
                <a:gd name="T45" fmla="*/ 0 h 17"/>
                <a:gd name="T46" fmla="*/ 105 w 201"/>
                <a:gd name="T47" fmla="*/ 0 h 17"/>
                <a:gd name="T48" fmla="*/ 120 w 201"/>
                <a:gd name="T49" fmla="*/ 12 h 17"/>
                <a:gd name="T50" fmla="*/ 135 w 201"/>
                <a:gd name="T51" fmla="*/ 10 h 17"/>
                <a:gd name="T52" fmla="*/ 123 w 201"/>
                <a:gd name="T53" fmla="*/ 3 h 17"/>
                <a:gd name="T54" fmla="*/ 132 w 201"/>
                <a:gd name="T55" fmla="*/ 6 h 17"/>
                <a:gd name="T56" fmla="*/ 131 w 201"/>
                <a:gd name="T57" fmla="*/ 11 h 17"/>
                <a:gd name="T58" fmla="*/ 122 w 201"/>
                <a:gd name="T59" fmla="*/ 7 h 17"/>
                <a:gd name="T60" fmla="*/ 138 w 201"/>
                <a:gd name="T61" fmla="*/ 17 h 17"/>
                <a:gd name="T62" fmla="*/ 152 w 201"/>
                <a:gd name="T63" fmla="*/ 12 h 17"/>
                <a:gd name="T64" fmla="*/ 138 w 201"/>
                <a:gd name="T65" fmla="*/ 4 h 17"/>
                <a:gd name="T66" fmla="*/ 151 w 201"/>
                <a:gd name="T67" fmla="*/ 7 h 17"/>
                <a:gd name="T68" fmla="*/ 140 w 201"/>
                <a:gd name="T69" fmla="*/ 11 h 17"/>
                <a:gd name="T70" fmla="*/ 160 w 201"/>
                <a:gd name="T71" fmla="*/ 13 h 17"/>
                <a:gd name="T72" fmla="*/ 157 w 201"/>
                <a:gd name="T73" fmla="*/ 3 h 17"/>
                <a:gd name="T74" fmla="*/ 177 w 201"/>
                <a:gd name="T75" fmla="*/ 13 h 17"/>
                <a:gd name="T76" fmla="*/ 162 w 201"/>
                <a:gd name="T77" fmla="*/ 4 h 17"/>
                <a:gd name="T78" fmla="*/ 174 w 201"/>
                <a:gd name="T79" fmla="*/ 6 h 17"/>
                <a:gd name="T80" fmla="*/ 180 w 201"/>
                <a:gd name="T81" fmla="*/ 4 h 17"/>
                <a:gd name="T82" fmla="*/ 183 w 201"/>
                <a:gd name="T83" fmla="*/ 0 h 17"/>
                <a:gd name="T84" fmla="*/ 183 w 201"/>
                <a:gd name="T85" fmla="*/ 0 h 17"/>
                <a:gd name="T86" fmla="*/ 199 w 201"/>
                <a:gd name="T87" fmla="*/ 7 h 17"/>
                <a:gd name="T88" fmla="*/ 187 w 201"/>
                <a:gd name="T89" fmla="*/ 12 h 17"/>
                <a:gd name="T90" fmla="*/ 201 w 201"/>
                <a:gd name="T91" fmla="*/ 6 h 17"/>
                <a:gd name="T92" fmla="*/ 186 w 201"/>
                <a:gd name="T93" fmla="*/ 6 h 17"/>
                <a:gd name="T94" fmla="*/ 190 w 201"/>
                <a:gd name="T9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7">
                  <a:moveTo>
                    <a:pt x="11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3" y="5"/>
                    <a:pt x="13" y="5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lose/>
                  <a:moveTo>
                    <a:pt x="30" y="13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7"/>
                    <a:pt x="31" y="17"/>
                    <a:pt x="32" y="16"/>
                  </a:cubicBezTo>
                  <a:cubicBezTo>
                    <a:pt x="32" y="15"/>
                    <a:pt x="33" y="14"/>
                    <a:pt x="33" y="1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2"/>
                    <a:pt x="17" y="12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30" y="13"/>
                    <a:pt x="30" y="13"/>
                    <a:pt x="30" y="13"/>
                  </a:cubicBezTo>
                  <a:close/>
                  <a:moveTo>
                    <a:pt x="48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5"/>
                    <a:pt x="50" y="5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6"/>
                    <a:pt x="48" y="6"/>
                    <a:pt x="48" y="7"/>
                  </a:cubicBezTo>
                  <a:lnTo>
                    <a:pt x="48" y="13"/>
                  </a:ln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6"/>
                    <a:pt x="57" y="6"/>
                  </a:cubicBezTo>
                  <a:cubicBezTo>
                    <a:pt x="57" y="6"/>
                    <a:pt x="58" y="6"/>
                    <a:pt x="5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5" y="4"/>
                    <a:pt x="55" y="5"/>
                  </a:cubicBezTo>
                  <a:cubicBezTo>
                    <a:pt x="54" y="6"/>
                    <a:pt x="54" y="7"/>
                    <a:pt x="54" y="8"/>
                  </a:cubicBezTo>
                  <a:cubicBezTo>
                    <a:pt x="54" y="10"/>
                    <a:pt x="54" y="11"/>
                    <a:pt x="55" y="12"/>
                  </a:cubicBezTo>
                  <a:cubicBezTo>
                    <a:pt x="55" y="13"/>
                    <a:pt x="57" y="13"/>
                    <a:pt x="5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8" y="11"/>
                    <a:pt x="57" y="11"/>
                    <a:pt x="57" y="10"/>
                  </a:cubicBezTo>
                  <a:moveTo>
                    <a:pt x="84" y="7"/>
                  </a:moveTo>
                  <a:cubicBezTo>
                    <a:pt x="85" y="7"/>
                    <a:pt x="86" y="8"/>
                    <a:pt x="86" y="8"/>
                  </a:cubicBezTo>
                  <a:cubicBezTo>
                    <a:pt x="88" y="9"/>
                    <a:pt x="88" y="10"/>
                    <a:pt x="88" y="12"/>
                  </a:cubicBezTo>
                  <a:cubicBezTo>
                    <a:pt x="88" y="12"/>
                    <a:pt x="88" y="13"/>
                    <a:pt x="88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2"/>
                    <a:pt x="85" y="12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5" y="10"/>
                    <a:pt x="84" y="10"/>
                    <a:pt x="83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2" y="7"/>
                    <a:pt x="83" y="7"/>
                  </a:cubicBezTo>
                  <a:cubicBezTo>
                    <a:pt x="83" y="6"/>
                    <a:pt x="84" y="6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7"/>
                    <a:pt x="85" y="7"/>
                    <a:pt x="84" y="7"/>
                  </a:cubicBezTo>
                  <a:close/>
                  <a:moveTo>
                    <a:pt x="105" y="4"/>
                  </a:moveTo>
                  <a:cubicBezTo>
                    <a:pt x="102" y="4"/>
                    <a:pt x="102" y="4"/>
                    <a:pt x="102" y="4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3"/>
                    <a:pt x="105" y="13"/>
                    <a:pt x="105" y="13"/>
                  </a:cubicBezTo>
                  <a:lnTo>
                    <a:pt x="105" y="4"/>
                  </a:lnTo>
                  <a:close/>
                  <a:moveTo>
                    <a:pt x="105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5" y="3"/>
                    <a:pt x="105" y="3"/>
                    <a:pt x="105" y="3"/>
                  </a:cubicBezTo>
                  <a:lnTo>
                    <a:pt x="105" y="0"/>
                  </a:lnTo>
                  <a:close/>
                  <a:moveTo>
                    <a:pt x="120" y="4"/>
                  </a:moveTo>
                  <a:cubicBezTo>
                    <a:pt x="119" y="5"/>
                    <a:pt x="119" y="6"/>
                    <a:pt x="119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1"/>
                    <a:pt x="119" y="11"/>
                    <a:pt x="120" y="12"/>
                  </a:cubicBezTo>
                  <a:cubicBezTo>
                    <a:pt x="121" y="13"/>
                    <a:pt x="122" y="13"/>
                    <a:pt x="12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3" y="13"/>
                    <a:pt x="133" y="13"/>
                    <a:pt x="134" y="12"/>
                  </a:cubicBezTo>
                  <a:cubicBezTo>
                    <a:pt x="135" y="11"/>
                    <a:pt x="135" y="11"/>
                    <a:pt x="135" y="1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4" y="4"/>
                  </a:cubicBezTo>
                  <a:cubicBezTo>
                    <a:pt x="133" y="4"/>
                    <a:pt x="133" y="3"/>
                    <a:pt x="132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2" y="3"/>
                    <a:pt x="121" y="4"/>
                    <a:pt x="120" y="4"/>
                  </a:cubicBezTo>
                  <a:moveTo>
                    <a:pt x="123" y="6"/>
                  </a:moveTo>
                  <a:cubicBezTo>
                    <a:pt x="131" y="6"/>
                    <a:pt x="131" y="6"/>
                    <a:pt x="131" y="6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32" y="6"/>
                    <a:pt x="132" y="7"/>
                    <a:pt x="132" y="7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2" y="10"/>
                  </a:cubicBezTo>
                  <a:cubicBezTo>
                    <a:pt x="122" y="10"/>
                    <a:pt x="122" y="10"/>
                    <a:pt x="122" y="9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122" y="7"/>
                    <a:pt x="122" y="6"/>
                    <a:pt x="122" y="6"/>
                  </a:cubicBezTo>
                  <a:cubicBezTo>
                    <a:pt x="123" y="6"/>
                    <a:pt x="123" y="6"/>
                    <a:pt x="123" y="6"/>
                  </a:cubicBezTo>
                  <a:moveTo>
                    <a:pt x="138" y="4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50" y="13"/>
                    <a:pt x="150" y="13"/>
                    <a:pt x="150" y="13"/>
                  </a:cubicBezTo>
                  <a:cubicBezTo>
                    <a:pt x="151" y="13"/>
                    <a:pt x="151" y="13"/>
                    <a:pt x="152" y="12"/>
                  </a:cubicBezTo>
                  <a:cubicBezTo>
                    <a:pt x="153" y="12"/>
                    <a:pt x="154" y="10"/>
                    <a:pt x="154" y="8"/>
                  </a:cubicBezTo>
                  <a:cubicBezTo>
                    <a:pt x="154" y="7"/>
                    <a:pt x="154" y="6"/>
                    <a:pt x="154" y="6"/>
                  </a:cubicBezTo>
                  <a:cubicBezTo>
                    <a:pt x="153" y="4"/>
                    <a:pt x="152" y="4"/>
                    <a:pt x="150" y="4"/>
                  </a:cubicBezTo>
                  <a:lnTo>
                    <a:pt x="138" y="4"/>
                  </a:lnTo>
                  <a:close/>
                  <a:moveTo>
                    <a:pt x="140" y="11"/>
                  </a:moveTo>
                  <a:cubicBezTo>
                    <a:pt x="140" y="6"/>
                    <a:pt x="140" y="6"/>
                    <a:pt x="140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0" y="6"/>
                    <a:pt x="150" y="6"/>
                    <a:pt x="151" y="7"/>
                  </a:cubicBezTo>
                  <a:cubicBezTo>
                    <a:pt x="151" y="7"/>
                    <a:pt x="151" y="8"/>
                    <a:pt x="151" y="8"/>
                  </a:cubicBezTo>
                  <a:cubicBezTo>
                    <a:pt x="151" y="9"/>
                    <a:pt x="151" y="10"/>
                    <a:pt x="151" y="10"/>
                  </a:cubicBezTo>
                  <a:cubicBezTo>
                    <a:pt x="150" y="10"/>
                    <a:pt x="150" y="11"/>
                    <a:pt x="149" y="11"/>
                  </a:cubicBezTo>
                  <a:lnTo>
                    <a:pt x="140" y="11"/>
                  </a:lnTo>
                  <a:close/>
                  <a:moveTo>
                    <a:pt x="160" y="4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0" y="13"/>
                    <a:pt x="160" y="13"/>
                    <a:pt x="160" y="13"/>
                  </a:cubicBezTo>
                  <a:lnTo>
                    <a:pt x="160" y="4"/>
                  </a:lnTo>
                  <a:close/>
                  <a:moveTo>
                    <a:pt x="160" y="0"/>
                  </a:moveTo>
                  <a:cubicBezTo>
                    <a:pt x="157" y="0"/>
                    <a:pt x="157" y="0"/>
                    <a:pt x="157" y="0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60" y="3"/>
                    <a:pt x="160" y="3"/>
                    <a:pt x="160" y="3"/>
                  </a:cubicBezTo>
                  <a:lnTo>
                    <a:pt x="160" y="0"/>
                  </a:lnTo>
                  <a:close/>
                  <a:moveTo>
                    <a:pt x="175" y="13"/>
                  </a:moveTo>
                  <a:cubicBezTo>
                    <a:pt x="177" y="13"/>
                    <a:pt x="177" y="13"/>
                    <a:pt x="177" y="13"/>
                  </a:cubicBezTo>
                  <a:cubicBezTo>
                    <a:pt x="177" y="7"/>
                    <a:pt x="177" y="7"/>
                    <a:pt x="177" y="7"/>
                  </a:cubicBezTo>
                  <a:cubicBezTo>
                    <a:pt x="177" y="6"/>
                    <a:pt x="177" y="5"/>
                    <a:pt x="177" y="5"/>
                  </a:cubicBezTo>
                  <a:cubicBezTo>
                    <a:pt x="176" y="4"/>
                    <a:pt x="175" y="4"/>
                    <a:pt x="174" y="4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5" y="6"/>
                    <a:pt x="175" y="7"/>
                  </a:cubicBezTo>
                  <a:lnTo>
                    <a:pt x="175" y="13"/>
                  </a:lnTo>
                  <a:close/>
                  <a:moveTo>
                    <a:pt x="183" y="4"/>
                  </a:moveTo>
                  <a:cubicBezTo>
                    <a:pt x="180" y="4"/>
                    <a:pt x="180" y="4"/>
                    <a:pt x="180" y="4"/>
                  </a:cubicBezTo>
                  <a:cubicBezTo>
                    <a:pt x="180" y="13"/>
                    <a:pt x="180" y="13"/>
                    <a:pt x="180" y="13"/>
                  </a:cubicBezTo>
                  <a:cubicBezTo>
                    <a:pt x="183" y="13"/>
                    <a:pt x="183" y="13"/>
                    <a:pt x="183" y="13"/>
                  </a:cubicBezTo>
                  <a:lnTo>
                    <a:pt x="183" y="4"/>
                  </a:lnTo>
                  <a:close/>
                  <a:moveTo>
                    <a:pt x="183" y="0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3" y="3"/>
                    <a:pt x="183" y="3"/>
                    <a:pt x="183" y="3"/>
                  </a:cubicBezTo>
                  <a:lnTo>
                    <a:pt x="183" y="0"/>
                  </a:lnTo>
                  <a:close/>
                  <a:moveTo>
                    <a:pt x="197" y="6"/>
                  </a:moveTo>
                  <a:cubicBezTo>
                    <a:pt x="197" y="6"/>
                    <a:pt x="198" y="6"/>
                    <a:pt x="198" y="6"/>
                  </a:cubicBezTo>
                  <a:cubicBezTo>
                    <a:pt x="198" y="6"/>
                    <a:pt x="199" y="7"/>
                    <a:pt x="199" y="7"/>
                  </a:cubicBezTo>
                  <a:cubicBezTo>
                    <a:pt x="199" y="7"/>
                    <a:pt x="199" y="7"/>
                    <a:pt x="199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7"/>
                    <a:pt x="187" y="8"/>
                    <a:pt x="187" y="8"/>
                  </a:cubicBezTo>
                  <a:cubicBezTo>
                    <a:pt x="186" y="9"/>
                    <a:pt x="186" y="9"/>
                    <a:pt x="186" y="10"/>
                  </a:cubicBezTo>
                  <a:cubicBezTo>
                    <a:pt x="186" y="11"/>
                    <a:pt x="186" y="12"/>
                    <a:pt x="187" y="12"/>
                  </a:cubicBezTo>
                  <a:cubicBezTo>
                    <a:pt x="187" y="13"/>
                    <a:pt x="188" y="13"/>
                    <a:pt x="189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7"/>
                    <a:pt x="201" y="7"/>
                    <a:pt x="201" y="7"/>
                  </a:cubicBezTo>
                  <a:cubicBezTo>
                    <a:pt x="201" y="7"/>
                    <a:pt x="201" y="6"/>
                    <a:pt x="201" y="6"/>
                  </a:cubicBezTo>
                  <a:cubicBezTo>
                    <a:pt x="201" y="5"/>
                    <a:pt x="201" y="5"/>
                    <a:pt x="200" y="5"/>
                  </a:cubicBezTo>
                  <a:cubicBezTo>
                    <a:pt x="200" y="4"/>
                    <a:pt x="199" y="4"/>
                    <a:pt x="198" y="4"/>
                  </a:cubicBezTo>
                  <a:cubicBezTo>
                    <a:pt x="186" y="4"/>
                    <a:pt x="186" y="4"/>
                    <a:pt x="186" y="4"/>
                  </a:cubicBezTo>
                  <a:cubicBezTo>
                    <a:pt x="186" y="6"/>
                    <a:pt x="186" y="6"/>
                    <a:pt x="186" y="6"/>
                  </a:cubicBezTo>
                  <a:lnTo>
                    <a:pt x="197" y="6"/>
                  </a:lnTo>
                  <a:close/>
                  <a:moveTo>
                    <a:pt x="190" y="11"/>
                  </a:moveTo>
                  <a:cubicBezTo>
                    <a:pt x="189" y="11"/>
                    <a:pt x="189" y="11"/>
                    <a:pt x="189" y="10"/>
                  </a:cubicBezTo>
                  <a:cubicBezTo>
                    <a:pt x="189" y="10"/>
                    <a:pt x="189" y="9"/>
                    <a:pt x="190" y="9"/>
                  </a:cubicBezTo>
                  <a:cubicBezTo>
                    <a:pt x="199" y="9"/>
                    <a:pt x="199" y="9"/>
                    <a:pt x="199" y="9"/>
                  </a:cubicBezTo>
                  <a:cubicBezTo>
                    <a:pt x="199" y="11"/>
                    <a:pt x="199" y="11"/>
                    <a:pt x="199" y="11"/>
                  </a:cubicBezTo>
                  <a:lnTo>
                    <a:pt x="190" y="11"/>
                  </a:lnTo>
                  <a:close/>
                </a:path>
              </a:pathLst>
            </a:custGeom>
            <a:solidFill>
              <a:srgbClr val="93959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8723D552-D8B6-1EBE-1C3B-6E7BE676500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940" y="3167"/>
              <a:ext cx="612" cy="605"/>
            </a:xfrm>
            <a:custGeom>
              <a:avLst/>
              <a:gdLst>
                <a:gd name="T0" fmla="*/ 197 w 202"/>
                <a:gd name="T1" fmla="*/ 5 h 200"/>
                <a:gd name="T2" fmla="*/ 183 w 202"/>
                <a:gd name="T3" fmla="*/ 0 h 200"/>
                <a:gd name="T4" fmla="*/ 143 w 202"/>
                <a:gd name="T5" fmla="*/ 0 h 200"/>
                <a:gd name="T6" fmla="*/ 59 w 202"/>
                <a:gd name="T7" fmla="*/ 0 h 200"/>
                <a:gd name="T8" fmla="*/ 18 w 202"/>
                <a:gd name="T9" fmla="*/ 0 h 200"/>
                <a:gd name="T10" fmla="*/ 5 w 202"/>
                <a:gd name="T11" fmla="*/ 5 h 200"/>
                <a:gd name="T12" fmla="*/ 1 w 202"/>
                <a:gd name="T13" fmla="*/ 14 h 200"/>
                <a:gd name="T14" fmla="*/ 116 w 202"/>
                <a:gd name="T15" fmla="*/ 52 h 200"/>
                <a:gd name="T16" fmla="*/ 116 w 202"/>
                <a:gd name="T17" fmla="*/ 52 h 200"/>
                <a:gd name="T18" fmla="*/ 120 w 202"/>
                <a:gd name="T19" fmla="*/ 51 h 200"/>
                <a:gd name="T20" fmla="*/ 128 w 202"/>
                <a:gd name="T21" fmla="*/ 59 h 200"/>
                <a:gd name="T22" fmla="*/ 120 w 202"/>
                <a:gd name="T23" fmla="*/ 67 h 200"/>
                <a:gd name="T24" fmla="*/ 115 w 202"/>
                <a:gd name="T25" fmla="*/ 66 h 200"/>
                <a:gd name="T26" fmla="*/ 0 w 202"/>
                <a:gd name="T27" fmla="*/ 101 h 200"/>
                <a:gd name="T28" fmla="*/ 0 w 202"/>
                <a:gd name="T29" fmla="*/ 181 h 200"/>
                <a:gd name="T30" fmla="*/ 5 w 202"/>
                <a:gd name="T31" fmla="*/ 195 h 200"/>
                <a:gd name="T32" fmla="*/ 18 w 202"/>
                <a:gd name="T33" fmla="*/ 200 h 200"/>
                <a:gd name="T34" fmla="*/ 59 w 202"/>
                <a:gd name="T35" fmla="*/ 200 h 200"/>
                <a:gd name="T36" fmla="*/ 104 w 202"/>
                <a:gd name="T37" fmla="*/ 200 h 200"/>
                <a:gd name="T38" fmla="*/ 114 w 202"/>
                <a:gd name="T39" fmla="*/ 79 h 200"/>
                <a:gd name="T40" fmla="*/ 114 w 202"/>
                <a:gd name="T41" fmla="*/ 79 h 200"/>
                <a:gd name="T42" fmla="*/ 133 w 202"/>
                <a:gd name="T43" fmla="*/ 74 h 200"/>
                <a:gd name="T44" fmla="*/ 152 w 202"/>
                <a:gd name="T45" fmla="*/ 79 h 200"/>
                <a:gd name="T46" fmla="*/ 152 w 202"/>
                <a:gd name="T47" fmla="*/ 79 h 200"/>
                <a:gd name="T48" fmla="*/ 162 w 202"/>
                <a:gd name="T49" fmla="*/ 200 h 200"/>
                <a:gd name="T50" fmla="*/ 165 w 202"/>
                <a:gd name="T51" fmla="*/ 200 h 200"/>
                <a:gd name="T52" fmla="*/ 183 w 202"/>
                <a:gd name="T53" fmla="*/ 200 h 200"/>
                <a:gd name="T54" fmla="*/ 197 w 202"/>
                <a:gd name="T55" fmla="*/ 195 h 200"/>
                <a:gd name="T56" fmla="*/ 202 w 202"/>
                <a:gd name="T57" fmla="*/ 181 h 200"/>
                <a:gd name="T58" fmla="*/ 202 w 202"/>
                <a:gd name="T59" fmla="*/ 19 h 200"/>
                <a:gd name="T60" fmla="*/ 197 w 202"/>
                <a:gd name="T61" fmla="*/ 5 h 200"/>
                <a:gd name="T62" fmla="*/ 149 w 202"/>
                <a:gd name="T63" fmla="*/ 46 h 200"/>
                <a:gd name="T64" fmla="*/ 152 w 202"/>
                <a:gd name="T65" fmla="*/ 76 h 200"/>
                <a:gd name="T66" fmla="*/ 152 w 202"/>
                <a:gd name="T67" fmla="*/ 76 h 200"/>
                <a:gd name="T68" fmla="*/ 133 w 202"/>
                <a:gd name="T69" fmla="*/ 72 h 200"/>
                <a:gd name="T70" fmla="*/ 114 w 202"/>
                <a:gd name="T71" fmla="*/ 76 h 200"/>
                <a:gd name="T72" fmla="*/ 114 w 202"/>
                <a:gd name="T73" fmla="*/ 76 h 200"/>
                <a:gd name="T74" fmla="*/ 115 w 202"/>
                <a:gd name="T75" fmla="*/ 69 h 200"/>
                <a:gd name="T76" fmla="*/ 115 w 202"/>
                <a:gd name="T77" fmla="*/ 69 h 200"/>
                <a:gd name="T78" fmla="*/ 120 w 202"/>
                <a:gd name="T79" fmla="*/ 70 h 200"/>
                <a:gd name="T80" fmla="*/ 131 w 202"/>
                <a:gd name="T81" fmla="*/ 59 h 200"/>
                <a:gd name="T82" fmla="*/ 120 w 202"/>
                <a:gd name="T83" fmla="*/ 48 h 200"/>
                <a:gd name="T84" fmla="*/ 116 w 202"/>
                <a:gd name="T85" fmla="*/ 49 h 200"/>
                <a:gd name="T86" fmla="*/ 117 w 202"/>
                <a:gd name="T87" fmla="*/ 46 h 200"/>
                <a:gd name="T88" fmla="*/ 114 w 202"/>
                <a:gd name="T89" fmla="*/ 43 h 200"/>
                <a:gd name="T90" fmla="*/ 127 w 202"/>
                <a:gd name="T91" fmla="*/ 37 h 200"/>
                <a:gd name="T92" fmla="*/ 127 w 202"/>
                <a:gd name="T93" fmla="*/ 37 h 200"/>
                <a:gd name="T94" fmla="*/ 133 w 202"/>
                <a:gd name="T95" fmla="*/ 32 h 200"/>
                <a:gd name="T96" fmla="*/ 139 w 202"/>
                <a:gd name="T97" fmla="*/ 37 h 200"/>
                <a:gd name="T98" fmla="*/ 139 w 202"/>
                <a:gd name="T99" fmla="*/ 37 h 200"/>
                <a:gd name="T100" fmla="*/ 152 w 202"/>
                <a:gd name="T101" fmla="*/ 43 h 200"/>
                <a:gd name="T102" fmla="*/ 149 w 202"/>
                <a:gd name="T103" fmla="*/ 4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2" h="200">
                  <a:moveTo>
                    <a:pt x="197" y="5"/>
                  </a:moveTo>
                  <a:cubicBezTo>
                    <a:pt x="194" y="1"/>
                    <a:pt x="189" y="0"/>
                    <a:pt x="183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8" y="1"/>
                    <a:pt x="5" y="5"/>
                  </a:cubicBezTo>
                  <a:cubicBezTo>
                    <a:pt x="3" y="7"/>
                    <a:pt x="1" y="11"/>
                    <a:pt x="1" y="14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17" y="51"/>
                    <a:pt x="119" y="51"/>
                    <a:pt x="120" y="51"/>
                  </a:cubicBezTo>
                  <a:cubicBezTo>
                    <a:pt x="125" y="51"/>
                    <a:pt x="128" y="54"/>
                    <a:pt x="128" y="59"/>
                  </a:cubicBezTo>
                  <a:cubicBezTo>
                    <a:pt x="128" y="64"/>
                    <a:pt x="125" y="67"/>
                    <a:pt x="120" y="67"/>
                  </a:cubicBezTo>
                  <a:cubicBezTo>
                    <a:pt x="118" y="67"/>
                    <a:pt x="116" y="67"/>
                    <a:pt x="115" y="66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7"/>
                    <a:pt x="2" y="192"/>
                    <a:pt x="5" y="195"/>
                  </a:cubicBezTo>
                  <a:cubicBezTo>
                    <a:pt x="8" y="198"/>
                    <a:pt x="13" y="200"/>
                    <a:pt x="18" y="200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20" y="76"/>
                    <a:pt x="126" y="74"/>
                    <a:pt x="133" y="74"/>
                  </a:cubicBezTo>
                  <a:cubicBezTo>
                    <a:pt x="139" y="74"/>
                    <a:pt x="146" y="76"/>
                    <a:pt x="152" y="79"/>
                  </a:cubicBezTo>
                  <a:cubicBezTo>
                    <a:pt x="152" y="79"/>
                    <a:pt x="152" y="79"/>
                    <a:pt x="152" y="7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83" y="200"/>
                    <a:pt x="183" y="200"/>
                    <a:pt x="183" y="200"/>
                  </a:cubicBezTo>
                  <a:cubicBezTo>
                    <a:pt x="189" y="200"/>
                    <a:pt x="194" y="198"/>
                    <a:pt x="197" y="195"/>
                  </a:cubicBezTo>
                  <a:cubicBezTo>
                    <a:pt x="200" y="192"/>
                    <a:pt x="202" y="187"/>
                    <a:pt x="202" y="181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13"/>
                    <a:pt x="200" y="8"/>
                    <a:pt x="197" y="5"/>
                  </a:cubicBezTo>
                  <a:close/>
                  <a:moveTo>
                    <a:pt x="149" y="46"/>
                  </a:moveTo>
                  <a:cubicBezTo>
                    <a:pt x="152" y="76"/>
                    <a:pt x="152" y="76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46" y="73"/>
                    <a:pt x="140" y="72"/>
                    <a:pt x="133" y="72"/>
                  </a:cubicBezTo>
                  <a:cubicBezTo>
                    <a:pt x="126" y="72"/>
                    <a:pt x="120" y="73"/>
                    <a:pt x="114" y="76"/>
                  </a:cubicBezTo>
                  <a:cubicBezTo>
                    <a:pt x="114" y="76"/>
                    <a:pt x="114" y="76"/>
                    <a:pt x="114" y="76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5" y="69"/>
                    <a:pt x="115" y="69"/>
                    <a:pt x="115" y="69"/>
                  </a:cubicBezTo>
                  <a:cubicBezTo>
                    <a:pt x="116" y="70"/>
                    <a:pt x="118" y="70"/>
                    <a:pt x="120" y="70"/>
                  </a:cubicBezTo>
                  <a:cubicBezTo>
                    <a:pt x="126" y="70"/>
                    <a:pt x="131" y="65"/>
                    <a:pt x="131" y="59"/>
                  </a:cubicBezTo>
                  <a:cubicBezTo>
                    <a:pt x="131" y="53"/>
                    <a:pt x="126" y="48"/>
                    <a:pt x="120" y="48"/>
                  </a:cubicBezTo>
                  <a:cubicBezTo>
                    <a:pt x="119" y="48"/>
                    <a:pt x="118" y="48"/>
                    <a:pt x="116" y="49"/>
                  </a:cubicBezTo>
                  <a:cubicBezTo>
                    <a:pt x="117" y="46"/>
                    <a:pt x="117" y="46"/>
                    <a:pt x="117" y="46"/>
                  </a:cubicBezTo>
                  <a:cubicBezTo>
                    <a:pt x="115" y="45"/>
                    <a:pt x="114" y="44"/>
                    <a:pt x="114" y="43"/>
                  </a:cubicBezTo>
                  <a:cubicBezTo>
                    <a:pt x="114" y="40"/>
                    <a:pt x="119" y="38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4"/>
                    <a:pt x="130" y="32"/>
                    <a:pt x="133" y="32"/>
                  </a:cubicBezTo>
                  <a:cubicBezTo>
                    <a:pt x="136" y="32"/>
                    <a:pt x="138" y="34"/>
                    <a:pt x="139" y="37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46" y="38"/>
                    <a:pt x="152" y="40"/>
                    <a:pt x="152" y="43"/>
                  </a:cubicBezTo>
                  <a:cubicBezTo>
                    <a:pt x="152" y="44"/>
                    <a:pt x="151" y="45"/>
                    <a:pt x="149" y="46"/>
                  </a:cubicBezTo>
                  <a:close/>
                </a:path>
              </a:pathLst>
            </a:custGeom>
            <a:solidFill>
              <a:srgbClr val="F2942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latin typeface="Open Sans Light" panose="020B0306030504020204" pitchFamily="34" charset="0"/>
              </a:endParaRPr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AB9E53-A969-96E6-015C-DB969F73543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5391150" cy="3657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endParaRPr lang="pl-PL" sz="800">
              <a:solidFill>
                <a:srgbClr val="000000">
                  <a:alpha val="50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pl-PL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
                 Informacje Służbowe podmiotu z Grupy mBank - objęte ochroną | mBank Groups entity Business information - protected</a:t>
            </a:r>
          </a:p>
        </p:txBody>
      </p:sp>
    </p:spTree>
    <p:extLst>
      <p:ext uri="{BB962C8B-B14F-4D97-AF65-F5344CB8AC3E}">
        <p14:creationId xmlns:p14="http://schemas.microsoft.com/office/powerpoint/2010/main" val="186745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23" r:id="rId11"/>
    <p:sldLayoutId id="2147483671" r:id="rId12"/>
    <p:sldLayoutId id="2147483672" r:id="rId13"/>
    <p:sldLayoutId id="2147483673" r:id="rId14"/>
    <p:sldLayoutId id="2147483675" r:id="rId15"/>
    <p:sldLayoutId id="2147483722" r:id="rId16"/>
    <p:sldLayoutId id="2147483724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D1D1D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6450" indent="-265113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265113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26">
          <p15:clr>
            <a:srgbClr val="F26B43"/>
          </p15:clr>
        </p15:guide>
        <p15:guide id="2" pos="301">
          <p15:clr>
            <a:srgbClr val="F26B43"/>
          </p15:clr>
        </p15:guide>
        <p15:guide id="3" orient="horz" pos="3884">
          <p15:clr>
            <a:srgbClr val="F26B43"/>
          </p15:clr>
        </p15:guide>
        <p15:guide id="4" pos="7377">
          <p15:clr>
            <a:srgbClr val="F26B43"/>
          </p15:clr>
        </p15:guide>
        <p15:guide id="5" orient="horz" pos="4320">
          <p15:clr>
            <a:srgbClr val="F26B43"/>
          </p15:clr>
        </p15:guide>
        <p15:guide id="6" pos="5019">
          <p15:clr>
            <a:srgbClr val="F26B43"/>
          </p15:clr>
        </p15:guide>
        <p15:guide id="7" pos="3840">
          <p15:clr>
            <a:srgbClr val="F26B43"/>
          </p15:clr>
        </p15:guide>
        <p15:guide id="8" pos="1481">
          <p15:clr>
            <a:srgbClr val="F26B43"/>
          </p15:clr>
        </p15:guide>
        <p15:guide id="9" pos="2660">
          <p15:clr>
            <a:srgbClr val="F26B43"/>
          </p15:clr>
        </p15:guide>
        <p15:guide id="10" pos="6198">
          <p15:clr>
            <a:srgbClr val="F26B43"/>
          </p15:clr>
        </p15:guide>
        <p15:guide id="11" orient="horz" pos="75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Relationship Id="rId5" Type="http://schemas.openxmlformats.org/officeDocument/2006/relationships/chart" Target="../charts/chart22.x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chart" Target="../charts/chart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Relationship Id="rId5" Type="http://schemas.openxmlformats.org/officeDocument/2006/relationships/chart" Target="../charts/chart26.x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hart" Target="../charts/chart28.xml"/><Relationship Id="rId7" Type="http://schemas.openxmlformats.org/officeDocument/2006/relationships/image" Target="../media/image8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30.xml"/><Relationship Id="rId5" Type="http://schemas.openxmlformats.org/officeDocument/2006/relationships/image" Target="../media/image7.png"/><Relationship Id="rId4" Type="http://schemas.openxmlformats.org/officeDocument/2006/relationships/chart" Target="../charts/chart29.xml"/><Relationship Id="rId9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34.xml"/><Relationship Id="rId5" Type="http://schemas.openxmlformats.org/officeDocument/2006/relationships/image" Target="../media/image11.png"/><Relationship Id="rId4" Type="http://schemas.openxmlformats.org/officeDocument/2006/relationships/chart" Target="../charts/char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chart" Target="../charts/chart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E7EB5-1B77-1EB1-EFFE-F6EBEE94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62D219B6-7E46-8C57-C5D1-EA44AA116EC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60" r="2060"/>
          <a:stretch/>
        </p:blipFill>
        <p:spPr>
          <a:custGeom>
            <a:avLst/>
            <a:gdLst>
              <a:gd name="connsiteX0" fmla="*/ 9323051 w 9861410"/>
              <a:gd name="connsiteY0" fmla="*/ 6093850 h 6857999"/>
              <a:gd name="connsiteX1" fmla="*/ 9311051 w 9861410"/>
              <a:gd name="connsiteY1" fmla="*/ 6105850 h 6857999"/>
              <a:gd name="connsiteX2" fmla="*/ 9311051 w 9861410"/>
              <a:gd name="connsiteY2" fmla="*/ 6153850 h 6857999"/>
              <a:gd name="connsiteX3" fmla="*/ 9323051 w 9861410"/>
              <a:gd name="connsiteY3" fmla="*/ 6165850 h 6857999"/>
              <a:gd name="connsiteX4" fmla="*/ 9371051 w 9861410"/>
              <a:gd name="connsiteY4" fmla="*/ 6165850 h 6857999"/>
              <a:gd name="connsiteX5" fmla="*/ 9383051 w 9861410"/>
              <a:gd name="connsiteY5" fmla="*/ 6153850 h 6857999"/>
              <a:gd name="connsiteX6" fmla="*/ 9383051 w 9861410"/>
              <a:gd name="connsiteY6" fmla="*/ 6105850 h 6857999"/>
              <a:gd name="connsiteX7" fmla="*/ 9371051 w 9861410"/>
              <a:gd name="connsiteY7" fmla="*/ 6093850 h 6857999"/>
              <a:gd name="connsiteX8" fmla="*/ 9035019 w 9861410"/>
              <a:gd name="connsiteY8" fmla="*/ 6093850 h 6857999"/>
              <a:gd name="connsiteX9" fmla="*/ 9023019 w 9861410"/>
              <a:gd name="connsiteY9" fmla="*/ 6105850 h 6857999"/>
              <a:gd name="connsiteX10" fmla="*/ 9023019 w 9861410"/>
              <a:gd name="connsiteY10" fmla="*/ 6153850 h 6857999"/>
              <a:gd name="connsiteX11" fmla="*/ 9035019 w 9861410"/>
              <a:gd name="connsiteY11" fmla="*/ 6165850 h 6857999"/>
              <a:gd name="connsiteX12" fmla="*/ 9083019 w 9861410"/>
              <a:gd name="connsiteY12" fmla="*/ 6165850 h 6857999"/>
              <a:gd name="connsiteX13" fmla="*/ 9095019 w 9861410"/>
              <a:gd name="connsiteY13" fmla="*/ 6153850 h 6857999"/>
              <a:gd name="connsiteX14" fmla="*/ 9095019 w 9861410"/>
              <a:gd name="connsiteY14" fmla="*/ 6105850 h 6857999"/>
              <a:gd name="connsiteX15" fmla="*/ 9083019 w 9861410"/>
              <a:gd name="connsiteY15" fmla="*/ 6093850 h 6857999"/>
              <a:gd name="connsiteX16" fmla="*/ 8746979 w 9861410"/>
              <a:gd name="connsiteY16" fmla="*/ 6093850 h 6857999"/>
              <a:gd name="connsiteX17" fmla="*/ 8734979 w 9861410"/>
              <a:gd name="connsiteY17" fmla="*/ 6105850 h 6857999"/>
              <a:gd name="connsiteX18" fmla="*/ 8734979 w 9861410"/>
              <a:gd name="connsiteY18" fmla="*/ 6153850 h 6857999"/>
              <a:gd name="connsiteX19" fmla="*/ 8746979 w 9861410"/>
              <a:gd name="connsiteY19" fmla="*/ 6165850 h 6857999"/>
              <a:gd name="connsiteX20" fmla="*/ 8794979 w 9861410"/>
              <a:gd name="connsiteY20" fmla="*/ 6165850 h 6857999"/>
              <a:gd name="connsiteX21" fmla="*/ 8806979 w 9861410"/>
              <a:gd name="connsiteY21" fmla="*/ 6153850 h 6857999"/>
              <a:gd name="connsiteX22" fmla="*/ 8806979 w 9861410"/>
              <a:gd name="connsiteY22" fmla="*/ 6105850 h 6857999"/>
              <a:gd name="connsiteX23" fmla="*/ 8794979 w 9861410"/>
              <a:gd name="connsiteY23" fmla="*/ 6093850 h 6857999"/>
              <a:gd name="connsiteX24" fmla="*/ 8458947 w 9861410"/>
              <a:gd name="connsiteY24" fmla="*/ 6093850 h 6857999"/>
              <a:gd name="connsiteX25" fmla="*/ 8446947 w 9861410"/>
              <a:gd name="connsiteY25" fmla="*/ 6105850 h 6857999"/>
              <a:gd name="connsiteX26" fmla="*/ 8446947 w 9861410"/>
              <a:gd name="connsiteY26" fmla="*/ 6153850 h 6857999"/>
              <a:gd name="connsiteX27" fmla="*/ 8458947 w 9861410"/>
              <a:gd name="connsiteY27" fmla="*/ 6165850 h 6857999"/>
              <a:gd name="connsiteX28" fmla="*/ 8506947 w 9861410"/>
              <a:gd name="connsiteY28" fmla="*/ 6165850 h 6857999"/>
              <a:gd name="connsiteX29" fmla="*/ 8518947 w 9861410"/>
              <a:gd name="connsiteY29" fmla="*/ 6153850 h 6857999"/>
              <a:gd name="connsiteX30" fmla="*/ 8518947 w 9861410"/>
              <a:gd name="connsiteY30" fmla="*/ 6105850 h 6857999"/>
              <a:gd name="connsiteX31" fmla="*/ 8506947 w 9861410"/>
              <a:gd name="connsiteY31" fmla="*/ 6093850 h 6857999"/>
              <a:gd name="connsiteX32" fmla="*/ 9323051 w 9861410"/>
              <a:gd name="connsiteY32" fmla="*/ 5805818 h 6857999"/>
              <a:gd name="connsiteX33" fmla="*/ 9311051 w 9861410"/>
              <a:gd name="connsiteY33" fmla="*/ 5817818 h 6857999"/>
              <a:gd name="connsiteX34" fmla="*/ 9311051 w 9861410"/>
              <a:gd name="connsiteY34" fmla="*/ 5865818 h 6857999"/>
              <a:gd name="connsiteX35" fmla="*/ 9323051 w 9861410"/>
              <a:gd name="connsiteY35" fmla="*/ 5877818 h 6857999"/>
              <a:gd name="connsiteX36" fmla="*/ 9371051 w 9861410"/>
              <a:gd name="connsiteY36" fmla="*/ 5877818 h 6857999"/>
              <a:gd name="connsiteX37" fmla="*/ 9383051 w 9861410"/>
              <a:gd name="connsiteY37" fmla="*/ 5865818 h 6857999"/>
              <a:gd name="connsiteX38" fmla="*/ 9383051 w 9861410"/>
              <a:gd name="connsiteY38" fmla="*/ 5817818 h 6857999"/>
              <a:gd name="connsiteX39" fmla="*/ 9371051 w 9861410"/>
              <a:gd name="connsiteY39" fmla="*/ 5805818 h 6857999"/>
              <a:gd name="connsiteX40" fmla="*/ 9035019 w 9861410"/>
              <a:gd name="connsiteY40" fmla="*/ 5805818 h 6857999"/>
              <a:gd name="connsiteX41" fmla="*/ 9023019 w 9861410"/>
              <a:gd name="connsiteY41" fmla="*/ 5817818 h 6857999"/>
              <a:gd name="connsiteX42" fmla="*/ 9023019 w 9861410"/>
              <a:gd name="connsiteY42" fmla="*/ 5865818 h 6857999"/>
              <a:gd name="connsiteX43" fmla="*/ 9035019 w 9861410"/>
              <a:gd name="connsiteY43" fmla="*/ 5877818 h 6857999"/>
              <a:gd name="connsiteX44" fmla="*/ 9083019 w 9861410"/>
              <a:gd name="connsiteY44" fmla="*/ 5877818 h 6857999"/>
              <a:gd name="connsiteX45" fmla="*/ 9095019 w 9861410"/>
              <a:gd name="connsiteY45" fmla="*/ 5865818 h 6857999"/>
              <a:gd name="connsiteX46" fmla="*/ 9095019 w 9861410"/>
              <a:gd name="connsiteY46" fmla="*/ 5817818 h 6857999"/>
              <a:gd name="connsiteX47" fmla="*/ 9083019 w 9861410"/>
              <a:gd name="connsiteY47" fmla="*/ 5805818 h 6857999"/>
              <a:gd name="connsiteX48" fmla="*/ 8746979 w 9861410"/>
              <a:gd name="connsiteY48" fmla="*/ 5805818 h 6857999"/>
              <a:gd name="connsiteX49" fmla="*/ 8734979 w 9861410"/>
              <a:gd name="connsiteY49" fmla="*/ 5817818 h 6857999"/>
              <a:gd name="connsiteX50" fmla="*/ 8734979 w 9861410"/>
              <a:gd name="connsiteY50" fmla="*/ 5865818 h 6857999"/>
              <a:gd name="connsiteX51" fmla="*/ 8746979 w 9861410"/>
              <a:gd name="connsiteY51" fmla="*/ 5877818 h 6857999"/>
              <a:gd name="connsiteX52" fmla="*/ 8794979 w 9861410"/>
              <a:gd name="connsiteY52" fmla="*/ 5877818 h 6857999"/>
              <a:gd name="connsiteX53" fmla="*/ 8806979 w 9861410"/>
              <a:gd name="connsiteY53" fmla="*/ 5865818 h 6857999"/>
              <a:gd name="connsiteX54" fmla="*/ 8806979 w 9861410"/>
              <a:gd name="connsiteY54" fmla="*/ 5817818 h 6857999"/>
              <a:gd name="connsiteX55" fmla="*/ 8794979 w 9861410"/>
              <a:gd name="connsiteY55" fmla="*/ 5805818 h 6857999"/>
              <a:gd name="connsiteX56" fmla="*/ 8458947 w 9861410"/>
              <a:gd name="connsiteY56" fmla="*/ 5805818 h 6857999"/>
              <a:gd name="connsiteX57" fmla="*/ 8446947 w 9861410"/>
              <a:gd name="connsiteY57" fmla="*/ 5817818 h 6857999"/>
              <a:gd name="connsiteX58" fmla="*/ 8446947 w 9861410"/>
              <a:gd name="connsiteY58" fmla="*/ 5865818 h 6857999"/>
              <a:gd name="connsiteX59" fmla="*/ 8458947 w 9861410"/>
              <a:gd name="connsiteY59" fmla="*/ 5877818 h 6857999"/>
              <a:gd name="connsiteX60" fmla="*/ 8506947 w 9861410"/>
              <a:gd name="connsiteY60" fmla="*/ 5877818 h 6857999"/>
              <a:gd name="connsiteX61" fmla="*/ 8518947 w 9861410"/>
              <a:gd name="connsiteY61" fmla="*/ 5865818 h 6857999"/>
              <a:gd name="connsiteX62" fmla="*/ 8518947 w 9861410"/>
              <a:gd name="connsiteY62" fmla="*/ 5817818 h 6857999"/>
              <a:gd name="connsiteX63" fmla="*/ 8506947 w 9861410"/>
              <a:gd name="connsiteY63" fmla="*/ 5805818 h 6857999"/>
              <a:gd name="connsiteX64" fmla="*/ 9323051 w 9861410"/>
              <a:gd name="connsiteY64" fmla="*/ 5517786 h 6857999"/>
              <a:gd name="connsiteX65" fmla="*/ 9311051 w 9861410"/>
              <a:gd name="connsiteY65" fmla="*/ 5529786 h 6857999"/>
              <a:gd name="connsiteX66" fmla="*/ 9311051 w 9861410"/>
              <a:gd name="connsiteY66" fmla="*/ 5577786 h 6857999"/>
              <a:gd name="connsiteX67" fmla="*/ 9323051 w 9861410"/>
              <a:gd name="connsiteY67" fmla="*/ 5589786 h 6857999"/>
              <a:gd name="connsiteX68" fmla="*/ 9371051 w 9861410"/>
              <a:gd name="connsiteY68" fmla="*/ 5589786 h 6857999"/>
              <a:gd name="connsiteX69" fmla="*/ 9383051 w 9861410"/>
              <a:gd name="connsiteY69" fmla="*/ 5577786 h 6857999"/>
              <a:gd name="connsiteX70" fmla="*/ 9383051 w 9861410"/>
              <a:gd name="connsiteY70" fmla="*/ 5529786 h 6857999"/>
              <a:gd name="connsiteX71" fmla="*/ 9371051 w 9861410"/>
              <a:gd name="connsiteY71" fmla="*/ 5517786 h 6857999"/>
              <a:gd name="connsiteX72" fmla="*/ 9035019 w 9861410"/>
              <a:gd name="connsiteY72" fmla="*/ 5517786 h 6857999"/>
              <a:gd name="connsiteX73" fmla="*/ 9023019 w 9861410"/>
              <a:gd name="connsiteY73" fmla="*/ 5529786 h 6857999"/>
              <a:gd name="connsiteX74" fmla="*/ 9023019 w 9861410"/>
              <a:gd name="connsiteY74" fmla="*/ 5577786 h 6857999"/>
              <a:gd name="connsiteX75" fmla="*/ 9035019 w 9861410"/>
              <a:gd name="connsiteY75" fmla="*/ 5589786 h 6857999"/>
              <a:gd name="connsiteX76" fmla="*/ 9083019 w 9861410"/>
              <a:gd name="connsiteY76" fmla="*/ 5589786 h 6857999"/>
              <a:gd name="connsiteX77" fmla="*/ 9095019 w 9861410"/>
              <a:gd name="connsiteY77" fmla="*/ 5577786 h 6857999"/>
              <a:gd name="connsiteX78" fmla="*/ 9095019 w 9861410"/>
              <a:gd name="connsiteY78" fmla="*/ 5529786 h 6857999"/>
              <a:gd name="connsiteX79" fmla="*/ 9083019 w 9861410"/>
              <a:gd name="connsiteY79" fmla="*/ 5517786 h 6857999"/>
              <a:gd name="connsiteX80" fmla="*/ 8746979 w 9861410"/>
              <a:gd name="connsiteY80" fmla="*/ 5517786 h 6857999"/>
              <a:gd name="connsiteX81" fmla="*/ 8734979 w 9861410"/>
              <a:gd name="connsiteY81" fmla="*/ 5529786 h 6857999"/>
              <a:gd name="connsiteX82" fmla="*/ 8734979 w 9861410"/>
              <a:gd name="connsiteY82" fmla="*/ 5577786 h 6857999"/>
              <a:gd name="connsiteX83" fmla="*/ 8746979 w 9861410"/>
              <a:gd name="connsiteY83" fmla="*/ 5589786 h 6857999"/>
              <a:gd name="connsiteX84" fmla="*/ 8794979 w 9861410"/>
              <a:gd name="connsiteY84" fmla="*/ 5589786 h 6857999"/>
              <a:gd name="connsiteX85" fmla="*/ 8806979 w 9861410"/>
              <a:gd name="connsiteY85" fmla="*/ 5577786 h 6857999"/>
              <a:gd name="connsiteX86" fmla="*/ 8806979 w 9861410"/>
              <a:gd name="connsiteY86" fmla="*/ 5529786 h 6857999"/>
              <a:gd name="connsiteX87" fmla="*/ 8794979 w 9861410"/>
              <a:gd name="connsiteY87" fmla="*/ 5517786 h 6857999"/>
              <a:gd name="connsiteX88" fmla="*/ 8458947 w 9861410"/>
              <a:gd name="connsiteY88" fmla="*/ 5517786 h 6857999"/>
              <a:gd name="connsiteX89" fmla="*/ 8446947 w 9861410"/>
              <a:gd name="connsiteY89" fmla="*/ 5529786 h 6857999"/>
              <a:gd name="connsiteX90" fmla="*/ 8446947 w 9861410"/>
              <a:gd name="connsiteY90" fmla="*/ 5577786 h 6857999"/>
              <a:gd name="connsiteX91" fmla="*/ 8458947 w 9861410"/>
              <a:gd name="connsiteY91" fmla="*/ 5589786 h 6857999"/>
              <a:gd name="connsiteX92" fmla="*/ 8506947 w 9861410"/>
              <a:gd name="connsiteY92" fmla="*/ 5589786 h 6857999"/>
              <a:gd name="connsiteX93" fmla="*/ 8518947 w 9861410"/>
              <a:gd name="connsiteY93" fmla="*/ 5577786 h 6857999"/>
              <a:gd name="connsiteX94" fmla="*/ 8518947 w 9861410"/>
              <a:gd name="connsiteY94" fmla="*/ 5529786 h 6857999"/>
              <a:gd name="connsiteX95" fmla="*/ 8506947 w 9861410"/>
              <a:gd name="connsiteY95" fmla="*/ 5517786 h 6857999"/>
              <a:gd name="connsiteX96" fmla="*/ 9323051 w 9861410"/>
              <a:gd name="connsiteY96" fmla="*/ 5229754 h 6857999"/>
              <a:gd name="connsiteX97" fmla="*/ 9311051 w 9861410"/>
              <a:gd name="connsiteY97" fmla="*/ 5241754 h 6857999"/>
              <a:gd name="connsiteX98" fmla="*/ 9311051 w 9861410"/>
              <a:gd name="connsiteY98" fmla="*/ 5289754 h 6857999"/>
              <a:gd name="connsiteX99" fmla="*/ 9323051 w 9861410"/>
              <a:gd name="connsiteY99" fmla="*/ 5301754 h 6857999"/>
              <a:gd name="connsiteX100" fmla="*/ 9371051 w 9861410"/>
              <a:gd name="connsiteY100" fmla="*/ 5301754 h 6857999"/>
              <a:gd name="connsiteX101" fmla="*/ 9383051 w 9861410"/>
              <a:gd name="connsiteY101" fmla="*/ 5289754 h 6857999"/>
              <a:gd name="connsiteX102" fmla="*/ 9383051 w 9861410"/>
              <a:gd name="connsiteY102" fmla="*/ 5241754 h 6857999"/>
              <a:gd name="connsiteX103" fmla="*/ 9371051 w 9861410"/>
              <a:gd name="connsiteY103" fmla="*/ 5229754 h 6857999"/>
              <a:gd name="connsiteX104" fmla="*/ 9035019 w 9861410"/>
              <a:gd name="connsiteY104" fmla="*/ 5229754 h 6857999"/>
              <a:gd name="connsiteX105" fmla="*/ 9023019 w 9861410"/>
              <a:gd name="connsiteY105" fmla="*/ 5241754 h 6857999"/>
              <a:gd name="connsiteX106" fmla="*/ 9023019 w 9861410"/>
              <a:gd name="connsiteY106" fmla="*/ 5289754 h 6857999"/>
              <a:gd name="connsiteX107" fmla="*/ 9035019 w 9861410"/>
              <a:gd name="connsiteY107" fmla="*/ 5301754 h 6857999"/>
              <a:gd name="connsiteX108" fmla="*/ 9083019 w 9861410"/>
              <a:gd name="connsiteY108" fmla="*/ 5301754 h 6857999"/>
              <a:gd name="connsiteX109" fmla="*/ 9095019 w 9861410"/>
              <a:gd name="connsiteY109" fmla="*/ 5289754 h 6857999"/>
              <a:gd name="connsiteX110" fmla="*/ 9095019 w 9861410"/>
              <a:gd name="connsiteY110" fmla="*/ 5241754 h 6857999"/>
              <a:gd name="connsiteX111" fmla="*/ 9083019 w 9861410"/>
              <a:gd name="connsiteY111" fmla="*/ 5229754 h 6857999"/>
              <a:gd name="connsiteX112" fmla="*/ 8746979 w 9861410"/>
              <a:gd name="connsiteY112" fmla="*/ 5229754 h 6857999"/>
              <a:gd name="connsiteX113" fmla="*/ 8734979 w 9861410"/>
              <a:gd name="connsiteY113" fmla="*/ 5241754 h 6857999"/>
              <a:gd name="connsiteX114" fmla="*/ 8734979 w 9861410"/>
              <a:gd name="connsiteY114" fmla="*/ 5289754 h 6857999"/>
              <a:gd name="connsiteX115" fmla="*/ 8746979 w 9861410"/>
              <a:gd name="connsiteY115" fmla="*/ 5301754 h 6857999"/>
              <a:gd name="connsiteX116" fmla="*/ 8794979 w 9861410"/>
              <a:gd name="connsiteY116" fmla="*/ 5301754 h 6857999"/>
              <a:gd name="connsiteX117" fmla="*/ 8806979 w 9861410"/>
              <a:gd name="connsiteY117" fmla="*/ 5289754 h 6857999"/>
              <a:gd name="connsiteX118" fmla="*/ 8806979 w 9861410"/>
              <a:gd name="connsiteY118" fmla="*/ 5241754 h 6857999"/>
              <a:gd name="connsiteX119" fmla="*/ 8794979 w 9861410"/>
              <a:gd name="connsiteY119" fmla="*/ 5229754 h 6857999"/>
              <a:gd name="connsiteX120" fmla="*/ 8458947 w 9861410"/>
              <a:gd name="connsiteY120" fmla="*/ 5229754 h 6857999"/>
              <a:gd name="connsiteX121" fmla="*/ 8446947 w 9861410"/>
              <a:gd name="connsiteY121" fmla="*/ 5241754 h 6857999"/>
              <a:gd name="connsiteX122" fmla="*/ 8446947 w 9861410"/>
              <a:gd name="connsiteY122" fmla="*/ 5289754 h 6857999"/>
              <a:gd name="connsiteX123" fmla="*/ 8458947 w 9861410"/>
              <a:gd name="connsiteY123" fmla="*/ 5301754 h 6857999"/>
              <a:gd name="connsiteX124" fmla="*/ 8506947 w 9861410"/>
              <a:gd name="connsiteY124" fmla="*/ 5301754 h 6857999"/>
              <a:gd name="connsiteX125" fmla="*/ 8518947 w 9861410"/>
              <a:gd name="connsiteY125" fmla="*/ 5289754 h 6857999"/>
              <a:gd name="connsiteX126" fmla="*/ 8518947 w 9861410"/>
              <a:gd name="connsiteY126" fmla="*/ 5241754 h 6857999"/>
              <a:gd name="connsiteX127" fmla="*/ 8506947 w 9861410"/>
              <a:gd name="connsiteY127" fmla="*/ 5229754 h 6857999"/>
              <a:gd name="connsiteX128" fmla="*/ 0 w 9861410"/>
              <a:gd name="connsiteY128" fmla="*/ 0 h 6857999"/>
              <a:gd name="connsiteX129" fmla="*/ 9861410 w 9861410"/>
              <a:gd name="connsiteY129" fmla="*/ 0 h 6857999"/>
              <a:gd name="connsiteX130" fmla="*/ 9861410 w 9861410"/>
              <a:gd name="connsiteY130" fmla="*/ 6857999 h 6857999"/>
              <a:gd name="connsiteX131" fmla="*/ 0 w 9861410"/>
              <a:gd name="connsiteY131" fmla="*/ 6857999 h 6857999"/>
              <a:gd name="connsiteX132" fmla="*/ 0 w 9861410"/>
              <a:gd name="connsiteY132" fmla="*/ 5711449 h 6857999"/>
              <a:gd name="connsiteX133" fmla="*/ 2037894 w 9861410"/>
              <a:gd name="connsiteY133" fmla="*/ 5711449 h 6857999"/>
              <a:gd name="connsiteX134" fmla="*/ 2490281 w 9861410"/>
              <a:gd name="connsiteY134" fmla="*/ 692696 h 6857999"/>
              <a:gd name="connsiteX135" fmla="*/ 0 w 9861410"/>
              <a:gd name="connsiteY135" fmla="*/ 138257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9861410" h="6857999">
                <a:moveTo>
                  <a:pt x="9323051" y="6093850"/>
                </a:moveTo>
                <a:cubicBezTo>
                  <a:pt x="9316424" y="6093850"/>
                  <a:pt x="9311051" y="6099223"/>
                  <a:pt x="9311051" y="6105850"/>
                </a:cubicBezTo>
                <a:lnTo>
                  <a:pt x="9311051" y="6153850"/>
                </a:lnTo>
                <a:cubicBezTo>
                  <a:pt x="9311051" y="6160477"/>
                  <a:pt x="9316424" y="6165850"/>
                  <a:pt x="9323051" y="6165850"/>
                </a:cubicBezTo>
                <a:lnTo>
                  <a:pt x="9371051" y="6165850"/>
                </a:lnTo>
                <a:cubicBezTo>
                  <a:pt x="9377678" y="6165850"/>
                  <a:pt x="9383051" y="6160477"/>
                  <a:pt x="9383051" y="6153850"/>
                </a:cubicBezTo>
                <a:lnTo>
                  <a:pt x="9383051" y="6105850"/>
                </a:lnTo>
                <a:cubicBezTo>
                  <a:pt x="9383051" y="6099223"/>
                  <a:pt x="9377678" y="6093850"/>
                  <a:pt x="9371051" y="6093850"/>
                </a:cubicBezTo>
                <a:close/>
                <a:moveTo>
                  <a:pt x="9035019" y="6093850"/>
                </a:moveTo>
                <a:cubicBezTo>
                  <a:pt x="9028392" y="6093850"/>
                  <a:pt x="9023019" y="6099223"/>
                  <a:pt x="9023019" y="6105850"/>
                </a:cubicBezTo>
                <a:lnTo>
                  <a:pt x="9023019" y="6153850"/>
                </a:lnTo>
                <a:cubicBezTo>
                  <a:pt x="9023019" y="6160477"/>
                  <a:pt x="9028392" y="6165850"/>
                  <a:pt x="9035019" y="6165850"/>
                </a:cubicBezTo>
                <a:lnTo>
                  <a:pt x="9083019" y="6165850"/>
                </a:lnTo>
                <a:cubicBezTo>
                  <a:pt x="9089646" y="6165850"/>
                  <a:pt x="9095019" y="6160477"/>
                  <a:pt x="9095019" y="6153850"/>
                </a:cubicBezTo>
                <a:lnTo>
                  <a:pt x="9095019" y="6105850"/>
                </a:lnTo>
                <a:cubicBezTo>
                  <a:pt x="9095019" y="6099223"/>
                  <a:pt x="9089646" y="6093850"/>
                  <a:pt x="9083019" y="6093850"/>
                </a:cubicBezTo>
                <a:close/>
                <a:moveTo>
                  <a:pt x="8746979" y="6093850"/>
                </a:moveTo>
                <a:cubicBezTo>
                  <a:pt x="8740352" y="6093850"/>
                  <a:pt x="8734979" y="6099223"/>
                  <a:pt x="8734979" y="6105850"/>
                </a:cubicBezTo>
                <a:lnTo>
                  <a:pt x="8734979" y="6153850"/>
                </a:lnTo>
                <a:cubicBezTo>
                  <a:pt x="8734979" y="6160477"/>
                  <a:pt x="8740352" y="6165850"/>
                  <a:pt x="8746979" y="6165850"/>
                </a:cubicBezTo>
                <a:lnTo>
                  <a:pt x="8794979" y="6165850"/>
                </a:lnTo>
                <a:cubicBezTo>
                  <a:pt x="8801606" y="6165850"/>
                  <a:pt x="8806979" y="6160477"/>
                  <a:pt x="8806979" y="6153850"/>
                </a:cubicBezTo>
                <a:lnTo>
                  <a:pt x="8806979" y="6105850"/>
                </a:lnTo>
                <a:cubicBezTo>
                  <a:pt x="8806979" y="6099223"/>
                  <a:pt x="8801606" y="6093850"/>
                  <a:pt x="8794979" y="6093850"/>
                </a:cubicBezTo>
                <a:close/>
                <a:moveTo>
                  <a:pt x="8458947" y="6093850"/>
                </a:moveTo>
                <a:cubicBezTo>
                  <a:pt x="8452320" y="6093850"/>
                  <a:pt x="8446947" y="6099223"/>
                  <a:pt x="8446947" y="6105850"/>
                </a:cubicBezTo>
                <a:lnTo>
                  <a:pt x="8446947" y="6153850"/>
                </a:lnTo>
                <a:cubicBezTo>
                  <a:pt x="8446947" y="6160477"/>
                  <a:pt x="8452320" y="6165850"/>
                  <a:pt x="8458947" y="6165850"/>
                </a:cubicBezTo>
                <a:lnTo>
                  <a:pt x="8506947" y="6165850"/>
                </a:lnTo>
                <a:cubicBezTo>
                  <a:pt x="8513574" y="6165850"/>
                  <a:pt x="8518947" y="6160477"/>
                  <a:pt x="8518947" y="6153850"/>
                </a:cubicBezTo>
                <a:lnTo>
                  <a:pt x="8518947" y="6105850"/>
                </a:lnTo>
                <a:cubicBezTo>
                  <a:pt x="8518947" y="6099223"/>
                  <a:pt x="8513574" y="6093850"/>
                  <a:pt x="8506947" y="6093850"/>
                </a:cubicBezTo>
                <a:close/>
                <a:moveTo>
                  <a:pt x="9323051" y="5805818"/>
                </a:moveTo>
                <a:cubicBezTo>
                  <a:pt x="9316424" y="5805818"/>
                  <a:pt x="9311051" y="5811191"/>
                  <a:pt x="9311051" y="5817818"/>
                </a:cubicBezTo>
                <a:lnTo>
                  <a:pt x="9311051" y="5865818"/>
                </a:lnTo>
                <a:cubicBezTo>
                  <a:pt x="9311051" y="5872445"/>
                  <a:pt x="9316424" y="5877818"/>
                  <a:pt x="9323051" y="5877818"/>
                </a:cubicBezTo>
                <a:lnTo>
                  <a:pt x="9371051" y="5877818"/>
                </a:lnTo>
                <a:cubicBezTo>
                  <a:pt x="9377678" y="5877818"/>
                  <a:pt x="9383051" y="5872445"/>
                  <a:pt x="9383051" y="5865818"/>
                </a:cubicBezTo>
                <a:lnTo>
                  <a:pt x="9383051" y="5817818"/>
                </a:lnTo>
                <a:cubicBezTo>
                  <a:pt x="9383051" y="5811191"/>
                  <a:pt x="9377678" y="5805818"/>
                  <a:pt x="9371051" y="5805818"/>
                </a:cubicBezTo>
                <a:close/>
                <a:moveTo>
                  <a:pt x="9035019" y="5805818"/>
                </a:moveTo>
                <a:cubicBezTo>
                  <a:pt x="9028392" y="5805818"/>
                  <a:pt x="9023019" y="5811191"/>
                  <a:pt x="9023019" y="5817818"/>
                </a:cubicBezTo>
                <a:lnTo>
                  <a:pt x="9023019" y="5865818"/>
                </a:lnTo>
                <a:cubicBezTo>
                  <a:pt x="9023019" y="5872445"/>
                  <a:pt x="9028392" y="5877818"/>
                  <a:pt x="9035019" y="5877818"/>
                </a:cubicBezTo>
                <a:lnTo>
                  <a:pt x="9083019" y="5877818"/>
                </a:lnTo>
                <a:cubicBezTo>
                  <a:pt x="9089646" y="5877818"/>
                  <a:pt x="9095019" y="5872445"/>
                  <a:pt x="9095019" y="5865818"/>
                </a:cubicBezTo>
                <a:lnTo>
                  <a:pt x="9095019" y="5817818"/>
                </a:lnTo>
                <a:cubicBezTo>
                  <a:pt x="9095019" y="5811191"/>
                  <a:pt x="9089646" y="5805818"/>
                  <a:pt x="9083019" y="5805818"/>
                </a:cubicBezTo>
                <a:close/>
                <a:moveTo>
                  <a:pt x="8746979" y="5805818"/>
                </a:moveTo>
                <a:cubicBezTo>
                  <a:pt x="8740352" y="5805818"/>
                  <a:pt x="8734979" y="5811191"/>
                  <a:pt x="8734979" y="5817818"/>
                </a:cubicBezTo>
                <a:lnTo>
                  <a:pt x="8734979" y="5865818"/>
                </a:lnTo>
                <a:cubicBezTo>
                  <a:pt x="8734979" y="5872445"/>
                  <a:pt x="8740352" y="5877818"/>
                  <a:pt x="8746979" y="5877818"/>
                </a:cubicBezTo>
                <a:lnTo>
                  <a:pt x="8794979" y="5877818"/>
                </a:lnTo>
                <a:cubicBezTo>
                  <a:pt x="8801606" y="5877818"/>
                  <a:pt x="8806979" y="5872445"/>
                  <a:pt x="8806979" y="5865818"/>
                </a:cubicBezTo>
                <a:lnTo>
                  <a:pt x="8806979" y="5817818"/>
                </a:lnTo>
                <a:cubicBezTo>
                  <a:pt x="8806979" y="5811191"/>
                  <a:pt x="8801606" y="5805818"/>
                  <a:pt x="8794979" y="5805818"/>
                </a:cubicBezTo>
                <a:close/>
                <a:moveTo>
                  <a:pt x="8458947" y="5805818"/>
                </a:moveTo>
                <a:cubicBezTo>
                  <a:pt x="8452320" y="5805818"/>
                  <a:pt x="8446947" y="5811191"/>
                  <a:pt x="8446947" y="5817818"/>
                </a:cubicBezTo>
                <a:lnTo>
                  <a:pt x="8446947" y="5865818"/>
                </a:lnTo>
                <a:cubicBezTo>
                  <a:pt x="8446947" y="5872445"/>
                  <a:pt x="8452320" y="5877818"/>
                  <a:pt x="8458947" y="5877818"/>
                </a:cubicBezTo>
                <a:lnTo>
                  <a:pt x="8506947" y="5877818"/>
                </a:lnTo>
                <a:cubicBezTo>
                  <a:pt x="8513574" y="5877818"/>
                  <a:pt x="8518947" y="5872445"/>
                  <a:pt x="8518947" y="5865818"/>
                </a:cubicBezTo>
                <a:lnTo>
                  <a:pt x="8518947" y="5817818"/>
                </a:lnTo>
                <a:cubicBezTo>
                  <a:pt x="8518947" y="5811191"/>
                  <a:pt x="8513574" y="5805818"/>
                  <a:pt x="8506947" y="5805818"/>
                </a:cubicBezTo>
                <a:close/>
                <a:moveTo>
                  <a:pt x="9323051" y="5517786"/>
                </a:moveTo>
                <a:cubicBezTo>
                  <a:pt x="9316424" y="5517786"/>
                  <a:pt x="9311051" y="5523159"/>
                  <a:pt x="9311051" y="5529786"/>
                </a:cubicBezTo>
                <a:lnTo>
                  <a:pt x="9311051" y="5577786"/>
                </a:lnTo>
                <a:cubicBezTo>
                  <a:pt x="9311051" y="5584413"/>
                  <a:pt x="9316424" y="5589786"/>
                  <a:pt x="9323051" y="5589786"/>
                </a:cubicBezTo>
                <a:lnTo>
                  <a:pt x="9371051" y="5589786"/>
                </a:lnTo>
                <a:cubicBezTo>
                  <a:pt x="9377678" y="5589786"/>
                  <a:pt x="9383051" y="5584413"/>
                  <a:pt x="9383051" y="5577786"/>
                </a:cubicBezTo>
                <a:lnTo>
                  <a:pt x="9383051" y="5529786"/>
                </a:lnTo>
                <a:cubicBezTo>
                  <a:pt x="9383051" y="5523159"/>
                  <a:pt x="9377678" y="5517786"/>
                  <a:pt x="9371051" y="5517786"/>
                </a:cubicBezTo>
                <a:close/>
                <a:moveTo>
                  <a:pt x="9035019" y="5517786"/>
                </a:moveTo>
                <a:cubicBezTo>
                  <a:pt x="9028392" y="5517786"/>
                  <a:pt x="9023019" y="5523159"/>
                  <a:pt x="9023019" y="5529786"/>
                </a:cubicBezTo>
                <a:lnTo>
                  <a:pt x="9023019" y="5577786"/>
                </a:lnTo>
                <a:cubicBezTo>
                  <a:pt x="9023019" y="5584413"/>
                  <a:pt x="9028392" y="5589786"/>
                  <a:pt x="9035019" y="5589786"/>
                </a:cubicBezTo>
                <a:lnTo>
                  <a:pt x="9083019" y="5589786"/>
                </a:lnTo>
                <a:cubicBezTo>
                  <a:pt x="9089646" y="5589786"/>
                  <a:pt x="9095019" y="5584413"/>
                  <a:pt x="9095019" y="5577786"/>
                </a:cubicBezTo>
                <a:lnTo>
                  <a:pt x="9095019" y="5529786"/>
                </a:lnTo>
                <a:cubicBezTo>
                  <a:pt x="9095019" y="5523159"/>
                  <a:pt x="9089646" y="5517786"/>
                  <a:pt x="9083019" y="5517786"/>
                </a:cubicBezTo>
                <a:close/>
                <a:moveTo>
                  <a:pt x="8746979" y="5517786"/>
                </a:moveTo>
                <a:cubicBezTo>
                  <a:pt x="8740352" y="5517786"/>
                  <a:pt x="8734979" y="5523159"/>
                  <a:pt x="8734979" y="5529786"/>
                </a:cubicBezTo>
                <a:lnTo>
                  <a:pt x="8734979" y="5577786"/>
                </a:lnTo>
                <a:cubicBezTo>
                  <a:pt x="8734979" y="5584413"/>
                  <a:pt x="8740352" y="5589786"/>
                  <a:pt x="8746979" y="5589786"/>
                </a:cubicBezTo>
                <a:lnTo>
                  <a:pt x="8794979" y="5589786"/>
                </a:lnTo>
                <a:cubicBezTo>
                  <a:pt x="8801606" y="5589786"/>
                  <a:pt x="8806979" y="5584413"/>
                  <a:pt x="8806979" y="5577786"/>
                </a:cubicBezTo>
                <a:lnTo>
                  <a:pt x="8806979" y="5529786"/>
                </a:lnTo>
                <a:cubicBezTo>
                  <a:pt x="8806979" y="5523159"/>
                  <a:pt x="8801606" y="5517786"/>
                  <a:pt x="8794979" y="5517786"/>
                </a:cubicBezTo>
                <a:close/>
                <a:moveTo>
                  <a:pt x="8458947" y="5517786"/>
                </a:moveTo>
                <a:cubicBezTo>
                  <a:pt x="8452320" y="5517786"/>
                  <a:pt x="8446947" y="5523159"/>
                  <a:pt x="8446947" y="5529786"/>
                </a:cubicBezTo>
                <a:lnTo>
                  <a:pt x="8446947" y="5577786"/>
                </a:lnTo>
                <a:cubicBezTo>
                  <a:pt x="8446947" y="5584413"/>
                  <a:pt x="8452320" y="5589786"/>
                  <a:pt x="8458947" y="5589786"/>
                </a:cubicBezTo>
                <a:lnTo>
                  <a:pt x="8506947" y="5589786"/>
                </a:lnTo>
                <a:cubicBezTo>
                  <a:pt x="8513574" y="5589786"/>
                  <a:pt x="8518947" y="5584413"/>
                  <a:pt x="8518947" y="5577786"/>
                </a:cubicBezTo>
                <a:lnTo>
                  <a:pt x="8518947" y="5529786"/>
                </a:lnTo>
                <a:cubicBezTo>
                  <a:pt x="8518947" y="5523159"/>
                  <a:pt x="8513574" y="5517786"/>
                  <a:pt x="8506947" y="5517786"/>
                </a:cubicBezTo>
                <a:close/>
                <a:moveTo>
                  <a:pt x="9323051" y="5229754"/>
                </a:moveTo>
                <a:cubicBezTo>
                  <a:pt x="9316424" y="5229754"/>
                  <a:pt x="9311051" y="5235127"/>
                  <a:pt x="9311051" y="5241754"/>
                </a:cubicBezTo>
                <a:lnTo>
                  <a:pt x="9311051" y="5289754"/>
                </a:lnTo>
                <a:cubicBezTo>
                  <a:pt x="9311051" y="5296381"/>
                  <a:pt x="9316424" y="5301754"/>
                  <a:pt x="9323051" y="5301754"/>
                </a:cubicBezTo>
                <a:lnTo>
                  <a:pt x="9371051" y="5301754"/>
                </a:lnTo>
                <a:cubicBezTo>
                  <a:pt x="9377678" y="5301754"/>
                  <a:pt x="9383051" y="5296381"/>
                  <a:pt x="9383051" y="5289754"/>
                </a:cubicBezTo>
                <a:lnTo>
                  <a:pt x="9383051" y="5241754"/>
                </a:lnTo>
                <a:cubicBezTo>
                  <a:pt x="9383051" y="5235127"/>
                  <a:pt x="9377678" y="5229754"/>
                  <a:pt x="9371051" y="5229754"/>
                </a:cubicBezTo>
                <a:close/>
                <a:moveTo>
                  <a:pt x="9035019" y="5229754"/>
                </a:moveTo>
                <a:cubicBezTo>
                  <a:pt x="9028392" y="5229754"/>
                  <a:pt x="9023019" y="5235127"/>
                  <a:pt x="9023019" y="5241754"/>
                </a:cubicBezTo>
                <a:lnTo>
                  <a:pt x="9023019" y="5289754"/>
                </a:lnTo>
                <a:cubicBezTo>
                  <a:pt x="9023019" y="5296381"/>
                  <a:pt x="9028392" y="5301754"/>
                  <a:pt x="9035019" y="5301754"/>
                </a:cubicBezTo>
                <a:lnTo>
                  <a:pt x="9083019" y="5301754"/>
                </a:lnTo>
                <a:cubicBezTo>
                  <a:pt x="9089646" y="5301754"/>
                  <a:pt x="9095019" y="5296381"/>
                  <a:pt x="9095019" y="5289754"/>
                </a:cubicBezTo>
                <a:lnTo>
                  <a:pt x="9095019" y="5241754"/>
                </a:lnTo>
                <a:cubicBezTo>
                  <a:pt x="9095019" y="5235127"/>
                  <a:pt x="9089646" y="5229754"/>
                  <a:pt x="9083019" y="5229754"/>
                </a:cubicBezTo>
                <a:close/>
                <a:moveTo>
                  <a:pt x="8746979" y="5229754"/>
                </a:moveTo>
                <a:cubicBezTo>
                  <a:pt x="8740352" y="5229754"/>
                  <a:pt x="8734979" y="5235127"/>
                  <a:pt x="8734979" y="5241754"/>
                </a:cubicBezTo>
                <a:lnTo>
                  <a:pt x="8734979" y="5289754"/>
                </a:lnTo>
                <a:cubicBezTo>
                  <a:pt x="8734979" y="5296381"/>
                  <a:pt x="8740352" y="5301754"/>
                  <a:pt x="8746979" y="5301754"/>
                </a:cubicBezTo>
                <a:lnTo>
                  <a:pt x="8794979" y="5301754"/>
                </a:lnTo>
                <a:cubicBezTo>
                  <a:pt x="8801606" y="5301754"/>
                  <a:pt x="8806979" y="5296381"/>
                  <a:pt x="8806979" y="5289754"/>
                </a:cubicBezTo>
                <a:lnTo>
                  <a:pt x="8806979" y="5241754"/>
                </a:lnTo>
                <a:cubicBezTo>
                  <a:pt x="8806979" y="5235127"/>
                  <a:pt x="8801606" y="5229754"/>
                  <a:pt x="8794979" y="5229754"/>
                </a:cubicBezTo>
                <a:close/>
                <a:moveTo>
                  <a:pt x="8458947" y="5229754"/>
                </a:moveTo>
                <a:cubicBezTo>
                  <a:pt x="8452320" y="5229754"/>
                  <a:pt x="8446947" y="5235127"/>
                  <a:pt x="8446947" y="5241754"/>
                </a:cubicBezTo>
                <a:lnTo>
                  <a:pt x="8446947" y="5289754"/>
                </a:lnTo>
                <a:cubicBezTo>
                  <a:pt x="8446947" y="5296381"/>
                  <a:pt x="8452320" y="5301754"/>
                  <a:pt x="8458947" y="5301754"/>
                </a:cubicBezTo>
                <a:lnTo>
                  <a:pt x="8506947" y="5301754"/>
                </a:lnTo>
                <a:cubicBezTo>
                  <a:pt x="8513574" y="5301754"/>
                  <a:pt x="8518947" y="5296381"/>
                  <a:pt x="8518947" y="5289754"/>
                </a:cubicBezTo>
                <a:lnTo>
                  <a:pt x="8518947" y="5241754"/>
                </a:lnTo>
                <a:cubicBezTo>
                  <a:pt x="8518947" y="5235127"/>
                  <a:pt x="8513574" y="5229754"/>
                  <a:pt x="8506947" y="5229754"/>
                </a:cubicBezTo>
                <a:close/>
                <a:moveTo>
                  <a:pt x="0" y="0"/>
                </a:moveTo>
                <a:lnTo>
                  <a:pt x="9861410" y="0"/>
                </a:lnTo>
                <a:lnTo>
                  <a:pt x="9861410" y="6857999"/>
                </a:lnTo>
                <a:lnTo>
                  <a:pt x="0" y="6857999"/>
                </a:lnTo>
                <a:lnTo>
                  <a:pt x="0" y="5711449"/>
                </a:lnTo>
                <a:lnTo>
                  <a:pt x="2037894" y="5711449"/>
                </a:lnTo>
                <a:lnTo>
                  <a:pt x="2490281" y="692696"/>
                </a:lnTo>
                <a:lnTo>
                  <a:pt x="0" y="1382577"/>
                </a:lnTo>
                <a:close/>
              </a:path>
            </a:pathLst>
          </a:custGeom>
          <a:pattFill prst="ltHorz">
            <a:fgClr>
              <a:srgbClr val="838388"/>
            </a:fgClr>
            <a:bgClr>
              <a:srgbClr val="FFFFFF"/>
            </a:bgClr>
          </a:pattFill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FA05FC17-BC87-F9D3-D99A-FCAEF033E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8184" y="685160"/>
            <a:ext cx="4667250" cy="5341230"/>
          </a:xfrm>
          <a:solidFill>
            <a:srgbClr val="F18823"/>
          </a:solidFill>
        </p:spPr>
        <p:txBody>
          <a:bodyPr/>
          <a:lstStyle/>
          <a:p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br>
              <a:rPr lang="pl-PL" sz="2800"/>
            </a:br>
            <a:endParaRPr lang="pl-PL" sz="2800"/>
          </a:p>
        </p:txBody>
      </p:sp>
      <p:pic>
        <p:nvPicPr>
          <p:cNvPr id="10" name="Symbol zastępczy obrazu 9" descr="Obraz zawierający tekst, design, czarne i białe, młyn&#10;&#10;Zawartość wygenerowana przez AI może być niepoprawna.">
            <a:extLst>
              <a:ext uri="{FF2B5EF4-FFF2-40B4-BE49-F238E27FC236}">
                <a16:creationId xmlns:a16="http://schemas.microsoft.com/office/drawing/2014/main" id="{E3593451-EBF4-83D3-B803-B228655F0D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" r="566"/>
          <a:stretch/>
        </p:blipFill>
        <p:spPr>
          <a:xfrm>
            <a:off x="3542844" y="1993882"/>
            <a:ext cx="838374" cy="1173723"/>
          </a:xfrm>
        </p:spPr>
      </p:pic>
      <p:sp>
        <p:nvSpPr>
          <p:cNvPr id="5" name="Podtytuł 4">
            <a:extLst>
              <a:ext uri="{FF2B5EF4-FFF2-40B4-BE49-F238E27FC236}">
                <a16:creationId xmlns:a16="http://schemas.microsoft.com/office/drawing/2014/main" id="{1D0C1ADF-BFC1-72B0-AF50-13306A6E2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464" y="4584440"/>
            <a:ext cx="3809683" cy="463486"/>
          </a:xfrm>
        </p:spPr>
        <p:txBody>
          <a:bodyPr/>
          <a:lstStyle/>
          <a:p>
            <a:r>
              <a:rPr lang="pl-PL" sz="1600"/>
              <a:t>Raport z badania ilościowego </a:t>
            </a:r>
            <a:r>
              <a:rPr lang="pl-PL" sz="1600" err="1"/>
              <a:t>CAWI</a:t>
            </a:r>
            <a:endParaRPr lang="pl-PL" sz="16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9EC0DD1-8617-8242-FA5B-E3BE637A1AC3}"/>
              </a:ext>
            </a:extLst>
          </p:cNvPr>
          <p:cNvSpPr/>
          <p:nvPr/>
        </p:nvSpPr>
        <p:spPr>
          <a:xfrm>
            <a:off x="528762" y="1433628"/>
            <a:ext cx="209667" cy="1698741"/>
          </a:xfrm>
          <a:prstGeom prst="rect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86DB854-64AE-CD71-610B-E748CA2319A9}"/>
              </a:ext>
            </a:extLst>
          </p:cNvPr>
          <p:cNvSpPr txBox="1"/>
          <p:nvPr/>
        </p:nvSpPr>
        <p:spPr>
          <a:xfrm>
            <a:off x="327340" y="3214834"/>
            <a:ext cx="3870949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sz="2300"/>
            </a:br>
            <a:r>
              <a:rPr lang="pl-PL" sz="20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Świadomość społeczna oraz skala występowania różnych metod oszustw </a:t>
            </a:r>
            <a:endParaRPr lang="pl-PL" sz="23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Podtytuł 4">
            <a:extLst>
              <a:ext uri="{FF2B5EF4-FFF2-40B4-BE49-F238E27FC236}">
                <a16:creationId xmlns:a16="http://schemas.microsoft.com/office/drawing/2014/main" id="{B437E268-AE64-F64A-6A21-FF869A09C375}"/>
              </a:ext>
            </a:extLst>
          </p:cNvPr>
          <p:cNvSpPr txBox="1">
            <a:spLocks/>
          </p:cNvSpPr>
          <p:nvPr/>
        </p:nvSpPr>
        <p:spPr bwMode="gray">
          <a:xfrm>
            <a:off x="8236375" y="6477603"/>
            <a:ext cx="3809683" cy="29092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700"/>
              <a:t>Zdjęcia w raporcie pochodzą ze strony: https://www.pexels.com/ </a:t>
            </a:r>
          </a:p>
        </p:txBody>
      </p:sp>
    </p:spTree>
    <p:extLst>
      <p:ext uri="{BB962C8B-B14F-4D97-AF65-F5344CB8AC3E}">
        <p14:creationId xmlns:p14="http://schemas.microsoft.com/office/powerpoint/2010/main" val="274487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28D62-CE1C-F245-1754-4B70F07A2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D5739734-3ABB-6D12-CA6E-2E896E43F85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A4B844-47D3-E1DC-3EB5-BF25E532E3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F9E57E15-6F86-C763-5C28-BF596157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3E272101-B5CA-C9AD-1589-1AFB784A1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3DBC498D-1112-5336-2847-07B9EDF4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11" name="Titel 17">
            <a:extLst>
              <a:ext uri="{FF2B5EF4-FFF2-40B4-BE49-F238E27FC236}">
                <a16:creationId xmlns:a16="http://schemas.microsoft.com/office/drawing/2014/main" id="{FDADC6FA-1E23-751E-59C6-08B9C2A2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047115" cy="665621"/>
          </a:xfrm>
        </p:spPr>
        <p:txBody>
          <a:bodyPr vert="horz"/>
          <a:lstStyle/>
          <a:p>
            <a:r>
              <a:rPr lang="pl-PL" sz="1400"/>
              <a:t>Reakcja na podejrzany kontakt</a:t>
            </a:r>
          </a:p>
        </p:txBody>
      </p:sp>
      <p:sp>
        <p:nvSpPr>
          <p:cNvPr id="13" name="Textplatzhalter 22">
            <a:extLst>
              <a:ext uri="{FF2B5EF4-FFF2-40B4-BE49-F238E27FC236}">
                <a16:creationId xmlns:a16="http://schemas.microsoft.com/office/drawing/2014/main" id="{A719A562-B735-393A-1384-4B33D25C04D0}"/>
              </a:ext>
            </a:extLst>
          </p:cNvPr>
          <p:cNvSpPr txBox="1">
            <a:spLocks/>
          </p:cNvSpPr>
          <p:nvPr/>
        </p:nvSpPr>
        <p:spPr>
          <a:xfrm>
            <a:off x="478645" y="775057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 realnej sytuacji, kiedy zachodziło podejrzenie kontaktu oszusta 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¼ badanych odczuwała silną presję ze strony rozmówcy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23% nie odczuwało takiej presji 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 ogóle lub w bardzo małym stopniu. Przy podejrzanym kontakcie prawie połowa badanych 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(47%) natychmiast przerywa rozmowę lub kasuje podejrzaną wiadomość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Jednocześnie u dużej części pojawia się „otwarcie na kontakt”: 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23% dopytuje o szczegóły, a 6% kontynuuje rozmowę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klika w link lub wykonuje polecenie. Aż 30% odrzuciło wprawdzie propozycję, ale przyznaje, że przez chwilę było niepewnych, czy nie ma do czynienia z prawdziwą sytuacją. Tylko mniejszość zgłasza sprawę dalej – 12% na policję, 4% do innej instytucji.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CF8AEAC-CE51-C69F-A9AE-BE5CEB70AA6D}"/>
              </a:ext>
            </a:extLst>
          </p:cNvPr>
          <p:cNvSpPr txBox="1"/>
          <p:nvPr/>
        </p:nvSpPr>
        <p:spPr>
          <a:xfrm>
            <a:off x="553624" y="2016519"/>
            <a:ext cx="5542376" cy="631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P12. Na ile czułeś/czułaś presję (np. pośpiech, nacisk emocjonalny, straszenie konsekwencjami) ze strony rozmówcy/nadawcy?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osoby, które kojarzą sytuację, gdy ktoś próbował ich oszukać, N=628.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9EB5795E-87EF-B455-40ED-8B0DAC64C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5659103"/>
              </p:ext>
            </p:extLst>
          </p:nvPr>
        </p:nvGraphicFramePr>
        <p:xfrm>
          <a:off x="643812" y="2751042"/>
          <a:ext cx="5337109" cy="3629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B4CE112-D36F-3822-8331-D561E7B71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035799"/>
              </p:ext>
            </p:extLst>
          </p:nvPr>
        </p:nvGraphicFramePr>
        <p:xfrm>
          <a:off x="6670363" y="2441620"/>
          <a:ext cx="5375457" cy="3946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75457">
                  <a:extLst>
                    <a:ext uri="{9D8B030D-6E8A-4147-A177-3AD203B41FA5}">
                      <a16:colId xmlns:a16="http://schemas.microsoft.com/office/drawing/2014/main" val="402270400"/>
                    </a:ext>
                  </a:extLst>
                </a:gridCol>
              </a:tblGrid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Natychmiast przerwałem(-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rozmowę / skasowałem(-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wiadomość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525317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Odrzuciłem(-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propozycję, ale byłem(-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przez chwilę niepewny(-a)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776624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Dopytywałem(-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o szczegóły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051839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Zgłosiłem(-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sprawę na policji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115221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Zgodziłem(-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się na dalszą rozmowę / kliknąłem(-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w link / wykonałem(-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polecenie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963214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Zgłosiłem do innej instytucji niż policja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162032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Inaczej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632120"/>
                  </a:ext>
                </a:extLst>
              </a:tr>
              <a:tr h="4932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Nie pamiętam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212666"/>
                  </a:ext>
                </a:extLst>
              </a:tr>
            </a:tbl>
          </a:graphicData>
        </a:graphic>
      </p:graphicFrame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732FD4BF-6D94-6BB9-2302-CF07E89977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1219572"/>
              </p:ext>
            </p:extLst>
          </p:nvPr>
        </p:nvGraphicFramePr>
        <p:xfrm>
          <a:off x="6568223" y="2299790"/>
          <a:ext cx="3074015" cy="425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DBBFCCD-4F2D-0E08-C651-C4ED21E2C393}"/>
              </a:ext>
            </a:extLst>
          </p:cNvPr>
          <p:cNvSpPr txBox="1"/>
          <p:nvPr/>
        </p:nvSpPr>
        <p:spPr>
          <a:xfrm>
            <a:off x="6362454" y="2016519"/>
            <a:ext cx="4814052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P13. Jak zareagowałeś/zareagowałaś w tej sytuacji?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kojarzą sytuację, gdy ktoś próbował ich oszukać, N=628.</a:t>
            </a:r>
          </a:p>
        </p:txBody>
      </p:sp>
      <p:sp>
        <p:nvSpPr>
          <p:cNvPr id="8" name="Nawias otwierający 7">
            <a:extLst>
              <a:ext uri="{FF2B5EF4-FFF2-40B4-BE49-F238E27FC236}">
                <a16:creationId xmlns:a16="http://schemas.microsoft.com/office/drawing/2014/main" id="{631F878B-3CC2-352D-395A-ECA67C2A179D}"/>
              </a:ext>
            </a:extLst>
          </p:cNvPr>
          <p:cNvSpPr/>
          <p:nvPr/>
        </p:nvSpPr>
        <p:spPr>
          <a:xfrm flipH="1">
            <a:off x="2214481" y="2937630"/>
            <a:ext cx="118555" cy="511978"/>
          </a:xfrm>
          <a:prstGeom prst="leftBracket">
            <a:avLst>
              <a:gd name="adj" fmla="val 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AB0EEFE-75A5-D0EC-0A11-04F565F5FC9C}"/>
              </a:ext>
            </a:extLst>
          </p:cNvPr>
          <p:cNvSpPr txBox="1"/>
          <p:nvPr/>
        </p:nvSpPr>
        <p:spPr>
          <a:xfrm>
            <a:off x="2333036" y="3129014"/>
            <a:ext cx="3928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800" b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26%</a:t>
            </a:r>
            <a:endParaRPr lang="pl-PL" sz="800">
              <a:solidFill>
                <a:srgbClr val="C00000"/>
              </a:solidFill>
            </a:endParaRPr>
          </a:p>
        </p:txBody>
      </p:sp>
      <p:sp>
        <p:nvSpPr>
          <p:cNvPr id="12" name="Nawias otwierający 11">
            <a:extLst>
              <a:ext uri="{FF2B5EF4-FFF2-40B4-BE49-F238E27FC236}">
                <a16:creationId xmlns:a16="http://schemas.microsoft.com/office/drawing/2014/main" id="{438D5704-3CA6-36F0-6D9B-E6349BF676FC}"/>
              </a:ext>
            </a:extLst>
          </p:cNvPr>
          <p:cNvSpPr/>
          <p:nvPr/>
        </p:nvSpPr>
        <p:spPr>
          <a:xfrm flipH="1">
            <a:off x="2214479" y="5488009"/>
            <a:ext cx="118557" cy="511979"/>
          </a:xfrm>
          <a:prstGeom prst="leftBracket">
            <a:avLst>
              <a:gd name="adj" fmla="val 0"/>
            </a:avLst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3403CD1-E4D8-DAF5-7242-D3965FA840B1}"/>
              </a:ext>
            </a:extLst>
          </p:cNvPr>
          <p:cNvSpPr txBox="1"/>
          <p:nvPr/>
        </p:nvSpPr>
        <p:spPr>
          <a:xfrm>
            <a:off x="2333036" y="5634433"/>
            <a:ext cx="3928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8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23%</a:t>
            </a:r>
            <a:endParaRPr lang="pl-PL" sz="80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7B5BFB1-308E-5212-8765-D109E1DBAC51}"/>
              </a:ext>
            </a:extLst>
          </p:cNvPr>
          <p:cNvSpPr txBox="1"/>
          <p:nvPr/>
        </p:nvSpPr>
        <p:spPr>
          <a:xfrm>
            <a:off x="3449760" y="4150321"/>
            <a:ext cx="12493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  <a:t>Średnia</a:t>
            </a:r>
            <a:b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</a:br>
            <a: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  <a:t>5,2</a:t>
            </a:r>
            <a:endParaRPr lang="pl-PL" sz="1000">
              <a:solidFill>
                <a:schemeClr val="accent4">
                  <a:lumMod val="60000"/>
                  <a:lumOff val="40000"/>
                </a:schemeClr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6899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B52B2-9627-B8A4-F0AA-9423A3516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9C5ED464-7DAB-5BDB-6564-1746698CE2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799621"/>
              </p:ext>
            </p:extLst>
          </p:nvPr>
        </p:nvGraphicFramePr>
        <p:xfrm>
          <a:off x="340659" y="2803788"/>
          <a:ext cx="4841358" cy="3624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981D8897-DC4D-6063-1AED-1B51B564F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6005802"/>
              </p:ext>
            </p:extLst>
          </p:nvPr>
        </p:nvGraphicFramePr>
        <p:xfrm>
          <a:off x="6260314" y="2448630"/>
          <a:ext cx="5308834" cy="415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D7E798C4-6942-D693-051A-3BE1CEA070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025DD94-978D-0BF9-0FC3-497EAA745D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5F0AED81-6886-4815-7195-ED1461624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19E85793-2842-FCA0-DB0B-7915FB25E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610887" cy="686977"/>
          </a:xfrm>
        </p:spPr>
        <p:txBody>
          <a:bodyPr vert="horz"/>
          <a:lstStyle/>
          <a:p>
            <a:r>
              <a:rPr lang="pl-PL" sz="1500"/>
              <a:t>Reakcje na próby oszustwa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9A3E3A91-BE0F-5BCC-E17D-3CC224041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9C51898C-BB45-9E74-5DD7-D93AD395EC34}"/>
              </a:ext>
            </a:extLst>
          </p:cNvPr>
          <p:cNvSpPr txBox="1">
            <a:spLocks/>
          </p:cNvSpPr>
          <p:nvPr/>
        </p:nvSpPr>
        <p:spPr>
          <a:xfrm>
            <a:off x="478645" y="822570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 sytuacji podejrzanego kontaktu prawie połowa badanych nie podejmuje żadnej weryfikacji – 43% deklaruje, że nie sprawdzało tożsamości rozmówcy ani prawdziwości wiadomości. Ci, którzy reagują, najczęściej sprawdzają dane w </a:t>
            </a:r>
            <a:r>
              <a:rPr lang="pl-PL" sz="12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internecie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(33%) lub dzwonią pod oficjalny numer instytucji/rodziny (15%), rzadziej proszą o opinię bliskich (11%). O zdarzeniu najczęściej rozmawia się w gronie rodziny/domowników (56%) i ze znajomymi (36%), natomiast zdecydowanie rzadziej kontaktuje się z bankiem (14%), policją (12%) czy innymi instytucjami (5%). 17% osób w ogóle nie dzieli się tą sytuacją z nikim.</a:t>
            </a: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4309DFAA-BCEE-F51B-42B6-8A6571B95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A042CB1-3758-C204-DCD5-E8D5636D4636}"/>
              </a:ext>
            </a:extLst>
          </p:cNvPr>
          <p:cNvSpPr txBox="1"/>
          <p:nvPr/>
        </p:nvSpPr>
        <p:spPr>
          <a:xfrm>
            <a:off x="611847" y="2153557"/>
            <a:ext cx="4824435" cy="631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P14. Czy próbowałeś/próbowałaś zweryfikować tożsamość rozmówcy lub prawdziwość wiadomości?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</a:rPr>
              <a:t>Podstawa: osoby, które kojarzą sytuację, gdy ktoś próbował ich oszukać, N=628.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E29D686-87BC-A82E-E519-E57A4CE71A5C}"/>
              </a:ext>
            </a:extLst>
          </p:cNvPr>
          <p:cNvSpPr txBox="1"/>
          <p:nvPr/>
        </p:nvSpPr>
        <p:spPr>
          <a:xfrm>
            <a:off x="6564858" y="2178404"/>
            <a:ext cx="5094322" cy="482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P15. Czy rozmawiałeś/rozmawiałaś o tej sytuacji z kimś innym?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</a:rPr>
              <a:t>Podstawa: osoby, które kojarzą sytuację, gdy ktoś próbował ich oszukać, N=628.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6ED3897-B1DA-FCC1-5384-193D96E66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75568"/>
              </p:ext>
            </p:extLst>
          </p:nvPr>
        </p:nvGraphicFramePr>
        <p:xfrm>
          <a:off x="622851" y="2967830"/>
          <a:ext cx="1878301" cy="33280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78301">
                  <a:extLst>
                    <a:ext uri="{9D8B030D-6E8A-4147-A177-3AD203B41FA5}">
                      <a16:colId xmlns:a16="http://schemas.microsoft.com/office/drawing/2014/main" val="2509192765"/>
                    </a:ext>
                  </a:extLst>
                </a:gridCol>
              </a:tblGrid>
              <a:tr h="66561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zadzwoniłem(-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pod oficjalny numer (np. rodziny, banku, policji)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9879309"/>
                  </a:ext>
                </a:extLst>
              </a:tr>
              <a:tr h="66561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sprawdziłem(-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dane w 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internecie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 (np. numer telefonu, dane firmy)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100380"/>
                  </a:ext>
                </a:extLst>
              </a:tr>
              <a:tr h="66561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zapytałem(-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kogoś z rodziny/znajomych o zdanie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572038"/>
                  </a:ext>
                </a:extLst>
              </a:tr>
              <a:tr h="66561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Nie, nie próbowałem(-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weryfikować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899187"/>
                  </a:ext>
                </a:extLst>
              </a:tr>
              <a:tr h="66561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Nie pamiętam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811291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250F3C0F-EF6F-FEDB-9670-932496AC8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669730"/>
              </p:ext>
            </p:extLst>
          </p:nvPr>
        </p:nvGraphicFramePr>
        <p:xfrm>
          <a:off x="6564858" y="2640243"/>
          <a:ext cx="1861966" cy="37879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61966">
                  <a:extLst>
                    <a:ext uri="{9D8B030D-6E8A-4147-A177-3AD203B41FA5}">
                      <a16:colId xmlns:a16="http://schemas.microsoft.com/office/drawing/2014/main" val="2509192765"/>
                    </a:ext>
                  </a:extLst>
                </a:gridCol>
              </a:tblGrid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 członkiem rodziny / domownikiem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100380"/>
                  </a:ext>
                </a:extLst>
              </a:tr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ze znajomym/znajomą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572038"/>
                  </a:ext>
                </a:extLst>
              </a:tr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 pracownikiem banku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899187"/>
                  </a:ext>
                </a:extLst>
              </a:tr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 policją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811291"/>
                  </a:ext>
                </a:extLst>
              </a:tr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z inną instytucją (np. UOKiK, Rzecznik Finansowy)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47795202"/>
                  </a:ext>
                </a:extLst>
              </a:tr>
              <a:tr h="63132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Nie, z nikim o tym nie rozmawiałem(-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870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3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A605-79C1-7689-3493-ED4553CCE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E1906E26-0E70-3DB1-5A36-DAAC5AB481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9099680"/>
              </p:ext>
            </p:extLst>
          </p:nvPr>
        </p:nvGraphicFramePr>
        <p:xfrm>
          <a:off x="6223208" y="2453656"/>
          <a:ext cx="5308834" cy="336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C93C02C4-67F5-3143-05F0-C9EE29B00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790791"/>
              </p:ext>
            </p:extLst>
          </p:nvPr>
        </p:nvGraphicFramePr>
        <p:xfrm>
          <a:off x="759621" y="3110183"/>
          <a:ext cx="3365901" cy="2905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5FAC2D6F-DCEC-8EAA-D855-9637AFFAD16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025DD94-978D-0BF9-0FC3-497EAA745D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40F68EB1-D12A-92F7-91BF-96CDD0F5F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D60287A9-A08D-BBA1-4CD3-7B3A3E38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610887" cy="686977"/>
          </a:xfrm>
        </p:spPr>
        <p:txBody>
          <a:bodyPr vert="horz"/>
          <a:lstStyle/>
          <a:p>
            <a:r>
              <a:rPr lang="pl-PL" sz="1500"/>
              <a:t>Straty finansowe w wyniku oszustw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BCDA5EE4-1407-0C68-D2A7-2CB3B0734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F551724B-B73B-5046-9468-8D3304DA2E2D}"/>
              </a:ext>
            </a:extLst>
          </p:cNvPr>
          <p:cNvSpPr txBox="1">
            <a:spLocks/>
          </p:cNvSpPr>
          <p:nvPr/>
        </p:nvSpPr>
        <p:spPr>
          <a:xfrm>
            <a:off x="478645" y="822570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 wyniku prób oszustwa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11% badanych straciło pieniądze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a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8% udostępniło poufne dane 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(choć bez deklarowanej straty finansowej). Łącznie niemal jedna piąta respondentów doświadczyła realnych konsekwencji takich sytuacji. </a:t>
            </a:r>
          </a:p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Wśród osób, które straciły pieniądze, straty najczęściej mieszczą się w przedziale 101–500 zł (33%) lub 501–2 000 zł (31%), ale u 22% przekroczyły 2 000 zł,.</a:t>
            </a: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7FCEAB81-FB19-24C5-7724-E9652205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67E11AB-3213-6735-ACF0-94257C65AD7E}"/>
              </a:ext>
            </a:extLst>
          </p:cNvPr>
          <p:cNvSpPr txBox="1"/>
          <p:nvPr/>
        </p:nvSpPr>
        <p:spPr>
          <a:xfrm>
            <a:off x="611847" y="1866171"/>
            <a:ext cx="4397475" cy="824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P16. Czy w wyniku którejkolwiek z takich sytuacji straciłeś(-</a:t>
            </a:r>
            <a:r>
              <a:rPr lang="pl-PL" sz="900" i="1" err="1">
                <a:solidFill>
                  <a:srgbClr val="565656"/>
                </a:solidFill>
                <a:latin typeface="Montserrat Medium" panose="00000600000000000000" pitchFamily="2" charset="-18"/>
              </a:rPr>
              <a:t>am</a:t>
            </a: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) pieniądze lub poufne dane (np. dane logowania, numer karty, skan dokumentu)?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kojarzą sytuację, gdy ktoś próbował ich oszukać, N=628.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42097C1-05A2-799D-3C83-E20EA14BC781}"/>
              </a:ext>
            </a:extLst>
          </p:cNvPr>
          <p:cNvSpPr txBox="1"/>
          <p:nvPr/>
        </p:nvSpPr>
        <p:spPr>
          <a:xfrm>
            <a:off x="6437720" y="1845950"/>
            <a:ext cx="5094322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P17. Jakiej mniej więcej kwoty dotyczyła strata pieniędzy?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straciły pieniądze, N=79.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757CCBF-6DE4-901E-1E2B-E44AFB00D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498245"/>
              </p:ext>
            </p:extLst>
          </p:nvPr>
        </p:nvGraphicFramePr>
        <p:xfrm>
          <a:off x="5581401" y="2588766"/>
          <a:ext cx="2782956" cy="31402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82956">
                  <a:extLst>
                    <a:ext uri="{9D8B030D-6E8A-4147-A177-3AD203B41FA5}">
                      <a16:colId xmlns:a16="http://schemas.microsoft.com/office/drawing/2014/main" val="2509192765"/>
                    </a:ext>
                  </a:extLst>
                </a:gridCol>
              </a:tblGrid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Do 100 zł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9879309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101–500 zł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100380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501–2 000 zł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572038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2 001–10 000 zł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899187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Powyżej 10 000 zł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811291"/>
                  </a:ext>
                </a:extLst>
              </a:tr>
              <a:tr h="52337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SemiBold" panose="00000700000000000000" pitchFamily="2" charset="-18"/>
                        </a:rPr>
                        <a:t>Nie chcę odpowiadać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47795202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3E346787-CE3F-6EE8-62A3-A1F6CDA630BE}"/>
              </a:ext>
            </a:extLst>
          </p:cNvPr>
          <p:cNvSpPr txBox="1"/>
          <p:nvPr/>
        </p:nvSpPr>
        <p:spPr>
          <a:xfrm>
            <a:off x="2051200" y="4951766"/>
            <a:ext cx="69253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78%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Nie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48CF565-754F-FF17-67AA-F6FFCBA720B8}"/>
              </a:ext>
            </a:extLst>
          </p:cNvPr>
          <p:cNvSpPr txBox="1"/>
          <p:nvPr/>
        </p:nvSpPr>
        <p:spPr>
          <a:xfrm>
            <a:off x="339862" y="3175535"/>
            <a:ext cx="160232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latin typeface="Montserrat SemiBold" panose="00000700000000000000" pitchFamily="2" charset="-18"/>
              </a:rPr>
              <a:t>6%</a:t>
            </a:r>
            <a:br>
              <a:rPr lang="pl-PL" sz="1200">
                <a:latin typeface="Montserrat SemiBold" panose="00000700000000000000" pitchFamily="2" charset="-18"/>
              </a:rPr>
            </a:b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Nie chcę odpowiadać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8DA8409-C155-CEE9-FE82-12750A727208}"/>
              </a:ext>
            </a:extLst>
          </p:cNvPr>
          <p:cNvSpPr txBox="1"/>
          <p:nvPr/>
        </p:nvSpPr>
        <p:spPr>
          <a:xfrm>
            <a:off x="2934841" y="2848572"/>
            <a:ext cx="2284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latin typeface="Montserrat SemiBold" panose="00000700000000000000" pitchFamily="2" charset="-18"/>
              </a:rPr>
              <a:t>8%</a:t>
            </a:r>
            <a:br>
              <a:rPr lang="pl-PL" sz="1200">
                <a:latin typeface="Montserrat SemiBold" panose="00000700000000000000" pitchFamily="2" charset="-18"/>
              </a:rPr>
            </a:b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Tak, udostępniłem(-</a:t>
            </a:r>
            <a:r>
              <a:rPr kumimoji="0" lang="pl-PL" sz="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am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) poufne dane, ale nie straciłem(-</a:t>
            </a:r>
            <a:r>
              <a:rPr kumimoji="0" lang="pl-PL" sz="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am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) pieniędzy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8EACB9-0B2C-AEE8-5F10-EDC4F915A325}"/>
              </a:ext>
            </a:extLst>
          </p:cNvPr>
          <p:cNvSpPr txBox="1"/>
          <p:nvPr/>
        </p:nvSpPr>
        <p:spPr>
          <a:xfrm>
            <a:off x="1103346" y="2739839"/>
            <a:ext cx="160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latin typeface="Montserrat SemiBold" panose="00000700000000000000" pitchFamily="2" charset="-18"/>
              </a:rPr>
              <a:t>11%</a:t>
            </a:r>
            <a:br>
              <a:rPr lang="pl-PL" sz="1200">
                <a:latin typeface="Montserrat SemiBold" panose="00000700000000000000" pitchFamily="2" charset="-18"/>
              </a:rPr>
            </a:b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Tak, straciłem(-</a:t>
            </a:r>
            <a:r>
              <a:rPr kumimoji="0" lang="pl-PL" sz="8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am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) pieniądze</a:t>
            </a:r>
          </a:p>
        </p:txBody>
      </p: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3B3ED1C9-6E35-8376-C867-EBCD7E7A5AE3}"/>
              </a:ext>
            </a:extLst>
          </p:cNvPr>
          <p:cNvCxnSpPr/>
          <p:nvPr/>
        </p:nvCxnSpPr>
        <p:spPr>
          <a:xfrm>
            <a:off x="2425959" y="2739839"/>
            <a:ext cx="5057192" cy="2179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09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42ACD-4142-FD24-EBEA-E2E507089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E7A2AF8F-8077-07B8-A8EA-BED906896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518748"/>
              </p:ext>
            </p:extLst>
          </p:nvPr>
        </p:nvGraphicFramePr>
        <p:xfrm>
          <a:off x="6362454" y="2509072"/>
          <a:ext cx="5659918" cy="4002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59918">
                  <a:extLst>
                    <a:ext uri="{9D8B030D-6E8A-4147-A177-3AD203B41FA5}">
                      <a16:colId xmlns:a16="http://schemas.microsoft.com/office/drawing/2014/main" val="402270400"/>
                    </a:ext>
                  </a:extLst>
                </a:gridCol>
              </a:tblGrid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Dotyczyło oszustw na wnuczka / policjanta / pracownika banku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525317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Ostrzeżenia przed podawaniem danych / klikaniem w linki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776624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Ogólnie ostrzeżenie przed oszustwami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05183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Informacja o różnych formach oszustw związanych z płatnościami (np Blik)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115221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Należy zachować czujność, weryfikować rozmówców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963214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Hasło kampanii „Prawie sam się okradłem” lub podobne brzmienie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162032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Kampanie/ informacje bankowe przestrzegające przed oszustwem (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np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mBank, ING, 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VeloBank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itp.)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632120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Apel policji / instytucji rządowych ostrzegający przed oszustami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212666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Kampanie skierowane do seniorów, osób starszych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39524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Nie pamiętam szczegółów, trudno powiedzieć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532334"/>
                  </a:ext>
                </a:extLst>
              </a:tr>
            </a:tbl>
          </a:graphicData>
        </a:graphic>
      </p:graphicFrame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9C833BF0-2060-1D1F-F34D-F402EB594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6639561"/>
              </p:ext>
            </p:extLst>
          </p:nvPr>
        </p:nvGraphicFramePr>
        <p:xfrm>
          <a:off x="6260314" y="2413798"/>
          <a:ext cx="3074015" cy="425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F696DDD3-7400-111B-35B2-9843C3B78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691403"/>
              </p:ext>
            </p:extLst>
          </p:nvPr>
        </p:nvGraphicFramePr>
        <p:xfrm>
          <a:off x="759620" y="2689982"/>
          <a:ext cx="3979575" cy="357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14F935C0-4E7F-7F43-47E0-BF8ACF8C3EE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F935C0-4E7F-7F43-47E0-BF8ACF8C3E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F8430B39-E4C6-A1D6-595A-E1CFBF44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D15D5063-840B-92D3-4184-F593BC43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610887" cy="686977"/>
          </a:xfrm>
        </p:spPr>
        <p:txBody>
          <a:bodyPr vert="horz"/>
          <a:lstStyle/>
          <a:p>
            <a:r>
              <a:rPr lang="pl-PL" sz="1500"/>
              <a:t>Komunikacja dotycząca potencjalnych oszustw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E07905AF-7923-CF02-2BCE-CA846AAD8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E486EA80-D3FB-4B7D-A7A2-D94100B74468}"/>
              </a:ext>
            </a:extLst>
          </p:cNvPr>
          <p:cNvSpPr txBox="1">
            <a:spLocks/>
          </p:cNvSpPr>
          <p:nvPr/>
        </p:nvSpPr>
        <p:spPr>
          <a:xfrm>
            <a:off x="478645" y="822570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 ciągu ostatniego roku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57% badanych deklaruje, że zetknęło się z kampanią na temat oszustw. </a:t>
            </a:r>
          </a:p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 zapamiętanych przekazów najczęściej pojawiają się: ostrzeżenia przed klasycznymi oszustwami „na wnuczka / policjanta / pracownika banku” (18%), przed podawaniem danych i klikaniem w linki (16%) oraz ogólne wezwania do czujności i weryfikowania rozmówców (14%).</a:t>
            </a: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ACA9B7E0-146F-5E95-CC53-CC94A2013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7225DF6-2841-4FE4-135C-C9839975DBB6}"/>
              </a:ext>
            </a:extLst>
          </p:cNvPr>
          <p:cNvSpPr txBox="1"/>
          <p:nvPr/>
        </p:nvSpPr>
        <p:spPr>
          <a:xfrm>
            <a:off x="611847" y="1726833"/>
            <a:ext cx="4275119" cy="676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P20. Czy w ciągu ostatnich 12 miesięcy widziałeś/</a:t>
            </a:r>
            <a:r>
              <a:rPr lang="pl-PL" sz="900" i="1" err="1">
                <a:solidFill>
                  <a:srgbClr val="565656"/>
                </a:solidFill>
                <a:latin typeface="Montserrat Medium" panose="00000600000000000000" pitchFamily="2" charset="-18"/>
              </a:rPr>
              <a:t>aś</a:t>
            </a: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 lub słyszałeś/</a:t>
            </a:r>
            <a:r>
              <a:rPr lang="pl-PL" sz="900" i="1" err="1">
                <a:solidFill>
                  <a:srgbClr val="565656"/>
                </a:solidFill>
                <a:latin typeface="Montserrat Medium" panose="00000600000000000000" pitchFamily="2" charset="-18"/>
              </a:rPr>
              <a:t>aś</a:t>
            </a: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 jakąś kampanię dotyczącą oszustw (np. spot w TV, radiu, w </a:t>
            </a:r>
            <a:r>
              <a:rPr lang="pl-PL" sz="900" i="1" err="1">
                <a:solidFill>
                  <a:srgbClr val="565656"/>
                </a:solidFill>
                <a:latin typeface="Montserrat Medium" panose="00000600000000000000" pitchFamily="2" charset="-18"/>
              </a:rPr>
              <a:t>internecie</a:t>
            </a: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, komunikat z banku, plakaty)?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wszyscy respondenci, N=1011.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C5922F0-61DC-C0D8-D17B-DFB380F232FD}"/>
              </a:ext>
            </a:extLst>
          </p:cNvPr>
          <p:cNvSpPr txBox="1"/>
          <p:nvPr/>
        </p:nvSpPr>
        <p:spPr>
          <a:xfrm>
            <a:off x="2421357" y="2986217"/>
            <a:ext cx="107030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16%</a:t>
            </a:r>
            <a:b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Tak, pamiętam dokładnie</a:t>
            </a:r>
          </a:p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8EB3E36-28AB-4E40-DCDB-DAA8836E8FB1}"/>
              </a:ext>
            </a:extLst>
          </p:cNvPr>
          <p:cNvSpPr txBox="1"/>
          <p:nvPr/>
        </p:nvSpPr>
        <p:spPr>
          <a:xfrm>
            <a:off x="3252119" y="4339249"/>
            <a:ext cx="1122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41%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Coś kojarzę, ale bez szczegółów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D5F9707-34EF-71DB-E47C-627097C1FE77}"/>
              </a:ext>
            </a:extLst>
          </p:cNvPr>
          <p:cNvSpPr txBox="1"/>
          <p:nvPr/>
        </p:nvSpPr>
        <p:spPr>
          <a:xfrm>
            <a:off x="1342539" y="4681113"/>
            <a:ext cx="154804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30%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Nie, nie pamiętam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E2FC411-F22E-AF1D-D6E7-B8C595E34E65}"/>
              </a:ext>
            </a:extLst>
          </p:cNvPr>
          <p:cNvSpPr txBox="1"/>
          <p:nvPr/>
        </p:nvSpPr>
        <p:spPr>
          <a:xfrm>
            <a:off x="1544519" y="3449814"/>
            <a:ext cx="953433" cy="593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13%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Trudno powiedzieć</a:t>
            </a:r>
          </a:p>
        </p:txBody>
      </p:sp>
      <p:sp>
        <p:nvSpPr>
          <p:cNvPr id="39" name="Łza 38">
            <a:extLst>
              <a:ext uri="{FF2B5EF4-FFF2-40B4-BE49-F238E27FC236}">
                <a16:creationId xmlns:a16="http://schemas.microsoft.com/office/drawing/2014/main" id="{18CCEE31-1D13-5B27-21E9-BB1CAC2BE538}"/>
              </a:ext>
            </a:extLst>
          </p:cNvPr>
          <p:cNvSpPr/>
          <p:nvPr/>
        </p:nvSpPr>
        <p:spPr>
          <a:xfrm rot="11447092">
            <a:off x="3988769" y="2363003"/>
            <a:ext cx="1934956" cy="941235"/>
          </a:xfrm>
          <a:prstGeom prst="teardrop">
            <a:avLst>
              <a:gd name="adj" fmla="val 122556"/>
            </a:avLst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15650CDB-F983-FD5A-3CBC-3340535892C5}"/>
              </a:ext>
            </a:extLst>
          </p:cNvPr>
          <p:cNvSpPr txBox="1"/>
          <p:nvPr/>
        </p:nvSpPr>
        <p:spPr>
          <a:xfrm>
            <a:off x="3891954" y="2479683"/>
            <a:ext cx="1990024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57%</a:t>
            </a:r>
            <a:b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Polaków kojarzy, że zetknęło się z komunikacją dotyczącą oszustw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766D22D-EA4F-54DB-3DB4-867EA5208CDA}"/>
              </a:ext>
            </a:extLst>
          </p:cNvPr>
          <p:cNvSpPr txBox="1"/>
          <p:nvPr/>
        </p:nvSpPr>
        <p:spPr>
          <a:xfrm>
            <a:off x="6345360" y="1726833"/>
            <a:ext cx="4275119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P20a. Co pamiętasz z tej kampanii?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kojarzą kampanie dotyczącą oszustw, N=577.</a:t>
            </a:r>
          </a:p>
        </p:txBody>
      </p:sp>
      <p:sp>
        <p:nvSpPr>
          <p:cNvPr id="9" name="Strzałka: pagon 8">
            <a:extLst>
              <a:ext uri="{FF2B5EF4-FFF2-40B4-BE49-F238E27FC236}">
                <a16:creationId xmlns:a16="http://schemas.microsoft.com/office/drawing/2014/main" id="{EBFF3B1C-3E5A-2678-DCA2-92BDF86BA598}"/>
              </a:ext>
            </a:extLst>
          </p:cNvPr>
          <p:cNvSpPr/>
          <p:nvPr/>
        </p:nvSpPr>
        <p:spPr>
          <a:xfrm>
            <a:off x="6010878" y="2833620"/>
            <a:ext cx="136715" cy="282453"/>
          </a:xfrm>
          <a:prstGeom prst="chevron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4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E6D1B-4D72-2B1C-5EAF-241922FE6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Łza 45">
            <a:extLst>
              <a:ext uri="{FF2B5EF4-FFF2-40B4-BE49-F238E27FC236}">
                <a16:creationId xmlns:a16="http://schemas.microsoft.com/office/drawing/2014/main" id="{D4387ABE-5E07-FA53-50DC-41C23E839529}"/>
              </a:ext>
            </a:extLst>
          </p:cNvPr>
          <p:cNvSpPr/>
          <p:nvPr/>
        </p:nvSpPr>
        <p:spPr>
          <a:xfrm rot="8132233" flipH="1">
            <a:off x="3329480" y="266558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6" name="Tabela 55">
            <a:extLst>
              <a:ext uri="{FF2B5EF4-FFF2-40B4-BE49-F238E27FC236}">
                <a16:creationId xmlns:a16="http://schemas.microsoft.com/office/drawing/2014/main" id="{7BF1A304-B1A6-0AE6-92BA-152CF68CF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912724"/>
              </p:ext>
            </p:extLst>
          </p:nvPr>
        </p:nvGraphicFramePr>
        <p:xfrm flipH="1">
          <a:off x="3276443" y="271561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C5F40772-BA96-4F0B-2912-DF92CD0A9E1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F40772-BA96-4F0B-2912-DF92CD0A9E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5038C30B-6DA7-FC82-5455-F92433689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5CAFEB41-1106-FA08-8909-A2069CBB7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6ABCC2B5-BBA0-A3BD-253C-3100CE695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11" name="Titel 17">
            <a:extLst>
              <a:ext uri="{FF2B5EF4-FFF2-40B4-BE49-F238E27FC236}">
                <a16:creationId xmlns:a16="http://schemas.microsoft.com/office/drawing/2014/main" id="{E8802A9E-4E92-96C0-848C-69D7000D8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047115" cy="686977"/>
          </a:xfrm>
        </p:spPr>
        <p:txBody>
          <a:bodyPr vert="horz"/>
          <a:lstStyle/>
          <a:p>
            <a:r>
              <a:rPr lang="pl-PL" sz="1400"/>
              <a:t>Rola instytucji w zapobieganiu oszustwom</a:t>
            </a:r>
          </a:p>
        </p:txBody>
      </p:sp>
      <p:sp>
        <p:nvSpPr>
          <p:cNvPr id="13" name="Textplatzhalter 22">
            <a:extLst>
              <a:ext uri="{FF2B5EF4-FFF2-40B4-BE49-F238E27FC236}">
                <a16:creationId xmlns:a16="http://schemas.microsoft.com/office/drawing/2014/main" id="{1857B0E2-FC86-1F00-68D7-227F935EE9D9}"/>
              </a:ext>
            </a:extLst>
          </p:cNvPr>
          <p:cNvSpPr txBox="1">
            <a:spLocks/>
          </p:cNvSpPr>
          <p:nvPr/>
        </p:nvSpPr>
        <p:spPr>
          <a:xfrm>
            <a:off x="478645" y="775057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Zdecydowana większość respondentów uważa, że banki powinny aktywnie ostrzegać klientów przed oszustwami (88%), a także że kampanie społeczne dotyczące </a:t>
            </a:r>
            <a:r>
              <a:rPr lang="pl-PL" sz="11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cyberoszustw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mają realną wartość i pomagają ludziom (79%). Silne jest również przekonanie, że współczesne oszustwa są wyjątkowo sprytne — 76% zgadza się, że nawet osoby ostrożne mogą zostać oszukane. Opinie na temat działań policji i służb są bardziej podzielone: tylko 45% uważa, że informują one wystarczająco o nowych metodach oszustw. Jednocześnie 36% sądzi, że to każdy indywidualnie powinien dbać o własną wiedzę, a nie oczekiwać tego od instytucji.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C32F25B-B3C7-B669-B2FC-44059FDA162F}"/>
              </a:ext>
            </a:extLst>
          </p:cNvPr>
          <p:cNvSpPr txBox="1"/>
          <p:nvPr/>
        </p:nvSpPr>
        <p:spPr>
          <a:xfrm>
            <a:off x="643760" y="1937823"/>
            <a:ext cx="7589573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P19. Na ile zgadzasz się z poniższymi stwierdzeniami? 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194FD1EB-10B8-351D-246A-73C54D333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1997137"/>
              </p:ext>
            </p:extLst>
          </p:nvPr>
        </p:nvGraphicFramePr>
        <p:xfrm>
          <a:off x="3802218" y="2463621"/>
          <a:ext cx="7210373" cy="3455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757F518-B77C-99B5-2F1C-1C800340B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817534"/>
              </p:ext>
            </p:extLst>
          </p:nvPr>
        </p:nvGraphicFramePr>
        <p:xfrm>
          <a:off x="335280" y="2536772"/>
          <a:ext cx="2719205" cy="3267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9205">
                  <a:extLst>
                    <a:ext uri="{9D8B030D-6E8A-4147-A177-3AD203B41FA5}">
                      <a16:colId xmlns:a16="http://schemas.microsoft.com/office/drawing/2014/main" val="4094521948"/>
                    </a:ext>
                  </a:extLst>
                </a:gridCol>
              </a:tblGrid>
              <a:tr h="653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Banki powinny aktywnie ostrzegać klientów przed oszustwami.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908773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Kampanie społeczne na temat oszustw mają sens i realnie pomagają ludziom.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060102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Oszustwa są dziś tak sprytne, że nawet ostrożne osoby mogą dać się nabrać.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85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Policja i inne służby wystarczająco informują o nowych metodach oszustw.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823565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Każdy powinien sam zadbać o swoją wiedzę na temat oszustw – instytucje nie są za to odpowiedzialne.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712537"/>
                  </a:ext>
                </a:extLst>
              </a:tr>
            </a:tbl>
          </a:graphicData>
        </a:graphic>
      </p:graphicFrame>
      <p:sp>
        <p:nvSpPr>
          <p:cNvPr id="8" name="Łza 7">
            <a:extLst>
              <a:ext uri="{FF2B5EF4-FFF2-40B4-BE49-F238E27FC236}">
                <a16:creationId xmlns:a16="http://schemas.microsoft.com/office/drawing/2014/main" id="{C9BB4B41-BA47-7A8A-BFF6-A1CF18EF5993}"/>
              </a:ext>
            </a:extLst>
          </p:cNvPr>
          <p:cNvSpPr/>
          <p:nvPr/>
        </p:nvSpPr>
        <p:spPr>
          <a:xfrm rot="13467767">
            <a:off x="11103134" y="266558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0D8C930-DAA3-FE61-B30B-5AC066AF0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630163"/>
              </p:ext>
            </p:extLst>
          </p:nvPr>
        </p:nvGraphicFramePr>
        <p:xfrm>
          <a:off x="11029777" y="271561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96D2377A-AC0B-1A27-F6A2-A9EC4FF3C725}"/>
              </a:ext>
            </a:extLst>
          </p:cNvPr>
          <p:cNvSpPr txBox="1"/>
          <p:nvPr/>
        </p:nvSpPr>
        <p:spPr>
          <a:xfrm>
            <a:off x="10921830" y="2212349"/>
            <a:ext cx="684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7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Bottom</a:t>
            </a:r>
            <a:r>
              <a:rPr lang="pl-PL" sz="700">
                <a:solidFill>
                  <a:srgbClr val="F7AA11"/>
                </a:solidFill>
                <a:latin typeface="Montserrat SemiBold" panose="00000700000000000000" pitchFamily="2" charset="-18"/>
              </a:rPr>
              <a:t> 2 </a:t>
            </a:r>
            <a:br>
              <a:rPr lang="pl-PL" sz="700">
                <a:solidFill>
                  <a:srgbClr val="F7AA11"/>
                </a:solidFill>
                <a:latin typeface="Montserrat SemiBold" panose="00000700000000000000" pitchFamily="2" charset="-18"/>
              </a:rPr>
            </a:br>
            <a:r>
              <a:rPr lang="pl-PL" sz="7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Boxes</a:t>
            </a:r>
            <a:endParaRPr lang="pl-PL" sz="700">
              <a:solidFill>
                <a:srgbClr val="F7AA11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3F7BAE57-21EF-1F2F-D9E0-1B3F6D6A46A4}"/>
              </a:ext>
            </a:extLst>
          </p:cNvPr>
          <p:cNvSpPr txBox="1"/>
          <p:nvPr/>
        </p:nvSpPr>
        <p:spPr>
          <a:xfrm flipH="1">
            <a:off x="3148176" y="2212349"/>
            <a:ext cx="684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700">
                <a:solidFill>
                  <a:srgbClr val="3C6E80"/>
                </a:solidFill>
                <a:latin typeface="Montserrat SemiBold" panose="00000700000000000000" pitchFamily="2" charset="-18"/>
              </a:rPr>
              <a:t>Top 2 </a:t>
            </a:r>
            <a:br>
              <a:rPr lang="pl-PL" sz="700">
                <a:solidFill>
                  <a:srgbClr val="3C6E80"/>
                </a:solidFill>
                <a:latin typeface="Montserrat SemiBold" panose="00000700000000000000" pitchFamily="2" charset="-18"/>
              </a:rPr>
            </a:br>
            <a:r>
              <a:rPr lang="pl-PL" sz="700" err="1">
                <a:solidFill>
                  <a:srgbClr val="3C6E80"/>
                </a:solidFill>
                <a:latin typeface="Montserrat SemiBold" panose="00000700000000000000" pitchFamily="2" charset="-18"/>
              </a:rPr>
              <a:t>Boxes</a:t>
            </a:r>
            <a:endParaRPr lang="pl-PL" sz="700">
              <a:solidFill>
                <a:srgbClr val="3C6E80"/>
              </a:solidFill>
              <a:latin typeface="Montserrat SemiBold" panose="00000700000000000000" pitchFamily="2" charset="-18"/>
            </a:endParaRPr>
          </a:p>
        </p:txBody>
      </p:sp>
      <p:grpSp>
        <p:nvGrpSpPr>
          <p:cNvPr id="79" name="Grupa 78">
            <a:extLst>
              <a:ext uri="{FF2B5EF4-FFF2-40B4-BE49-F238E27FC236}">
                <a16:creationId xmlns:a16="http://schemas.microsoft.com/office/drawing/2014/main" id="{3678B172-7DF1-9269-4470-508F7CFEB3AA}"/>
              </a:ext>
            </a:extLst>
          </p:cNvPr>
          <p:cNvGrpSpPr/>
          <p:nvPr/>
        </p:nvGrpSpPr>
        <p:grpSpPr>
          <a:xfrm>
            <a:off x="4438547" y="6011170"/>
            <a:ext cx="1318150" cy="338554"/>
            <a:chOff x="1403092" y="3660304"/>
            <a:chExt cx="1318150" cy="338554"/>
          </a:xfrm>
        </p:grpSpPr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CE72B446-8D57-D824-E67A-601F64322D2E}"/>
                </a:ext>
              </a:extLst>
            </p:cNvPr>
            <p:cNvSpPr txBox="1"/>
            <p:nvPr/>
          </p:nvSpPr>
          <p:spPr>
            <a:xfrm>
              <a:off x="1616452" y="3660304"/>
              <a:ext cx="110479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zdecydowanie się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zgadzam</a:t>
              </a:r>
            </a:p>
          </p:txBody>
        </p:sp>
        <p:sp>
          <p:nvSpPr>
            <p:cNvPr id="81" name="Owal 80">
              <a:extLst>
                <a:ext uri="{FF2B5EF4-FFF2-40B4-BE49-F238E27FC236}">
                  <a16:creationId xmlns:a16="http://schemas.microsoft.com/office/drawing/2014/main" id="{314E5F47-7BB5-7B0B-3199-B8041E677E7E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3C6E80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88" name="Grupa 87">
            <a:extLst>
              <a:ext uri="{FF2B5EF4-FFF2-40B4-BE49-F238E27FC236}">
                <a16:creationId xmlns:a16="http://schemas.microsoft.com/office/drawing/2014/main" id="{C51D9A99-9D3D-D41B-C3CC-B1795F1BB8FE}"/>
              </a:ext>
            </a:extLst>
          </p:cNvPr>
          <p:cNvGrpSpPr/>
          <p:nvPr/>
        </p:nvGrpSpPr>
        <p:grpSpPr>
          <a:xfrm>
            <a:off x="5804332" y="6011170"/>
            <a:ext cx="883736" cy="338554"/>
            <a:chOff x="1403092" y="3660304"/>
            <a:chExt cx="883736" cy="338554"/>
          </a:xfrm>
        </p:grpSpPr>
        <p:sp>
          <p:nvSpPr>
            <p:cNvPr id="89" name="pole tekstowe 88">
              <a:extLst>
                <a:ext uri="{FF2B5EF4-FFF2-40B4-BE49-F238E27FC236}">
                  <a16:creationId xmlns:a16="http://schemas.microsoft.com/office/drawing/2014/main" id="{ED58915C-87F0-6BB3-1290-7ACDC5A4A543}"/>
                </a:ext>
              </a:extLst>
            </p:cNvPr>
            <p:cNvSpPr txBox="1"/>
            <p:nvPr/>
          </p:nvSpPr>
          <p:spPr>
            <a:xfrm>
              <a:off x="1616452" y="3660304"/>
              <a:ext cx="670376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się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zgadzam</a:t>
              </a:r>
            </a:p>
          </p:txBody>
        </p:sp>
        <p:sp>
          <p:nvSpPr>
            <p:cNvPr id="90" name="Owal 89">
              <a:extLst>
                <a:ext uri="{FF2B5EF4-FFF2-40B4-BE49-F238E27FC236}">
                  <a16:creationId xmlns:a16="http://schemas.microsoft.com/office/drawing/2014/main" id="{25E68F28-D059-2D1C-E230-AC852EC1F13F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0787B5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1" name="Grupa 90">
            <a:extLst>
              <a:ext uri="{FF2B5EF4-FFF2-40B4-BE49-F238E27FC236}">
                <a16:creationId xmlns:a16="http://schemas.microsoft.com/office/drawing/2014/main" id="{88C605F7-CBB9-6C9C-B78F-ED19B61322B7}"/>
              </a:ext>
            </a:extLst>
          </p:cNvPr>
          <p:cNvGrpSpPr/>
          <p:nvPr/>
        </p:nvGrpSpPr>
        <p:grpSpPr>
          <a:xfrm>
            <a:off x="6735703" y="6011170"/>
            <a:ext cx="1598676" cy="338554"/>
            <a:chOff x="1403092" y="3660304"/>
            <a:chExt cx="1598676" cy="338554"/>
          </a:xfrm>
        </p:grpSpPr>
        <p:sp>
          <p:nvSpPr>
            <p:cNvPr id="92" name="pole tekstowe 91">
              <a:extLst>
                <a:ext uri="{FF2B5EF4-FFF2-40B4-BE49-F238E27FC236}">
                  <a16:creationId xmlns:a16="http://schemas.microsoft.com/office/drawing/2014/main" id="{84394284-C039-E912-229E-7AF7AB02BBA3}"/>
                </a:ext>
              </a:extLst>
            </p:cNvPr>
            <p:cNvSpPr txBox="1"/>
            <p:nvPr/>
          </p:nvSpPr>
          <p:spPr>
            <a:xfrm>
              <a:off x="1616452" y="3660304"/>
              <a:ext cx="1385316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częściowo się zgadzam,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częściowo nie</a:t>
              </a:r>
            </a:p>
          </p:txBody>
        </p:sp>
        <p:sp>
          <p:nvSpPr>
            <p:cNvPr id="93" name="Owal 92">
              <a:extLst>
                <a:ext uri="{FF2B5EF4-FFF2-40B4-BE49-F238E27FC236}">
                  <a16:creationId xmlns:a16="http://schemas.microsoft.com/office/drawing/2014/main" id="{E297FB96-111A-472A-7C69-69A87C07E31E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2F2F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4" name="Grupa 93">
            <a:extLst>
              <a:ext uri="{FF2B5EF4-FFF2-40B4-BE49-F238E27FC236}">
                <a16:creationId xmlns:a16="http://schemas.microsoft.com/office/drawing/2014/main" id="{A5A3AAB1-C523-683F-2474-81A16FA356CA}"/>
              </a:ext>
            </a:extLst>
          </p:cNvPr>
          <p:cNvGrpSpPr/>
          <p:nvPr/>
        </p:nvGrpSpPr>
        <p:grpSpPr>
          <a:xfrm>
            <a:off x="8338825" y="6011170"/>
            <a:ext cx="1050449" cy="338554"/>
            <a:chOff x="1403092" y="3660304"/>
            <a:chExt cx="1050449" cy="338554"/>
          </a:xfrm>
        </p:grpSpPr>
        <p:sp>
          <p:nvSpPr>
            <p:cNvPr id="95" name="pole tekstowe 94">
              <a:extLst>
                <a:ext uri="{FF2B5EF4-FFF2-40B4-BE49-F238E27FC236}">
                  <a16:creationId xmlns:a16="http://schemas.microsoft.com/office/drawing/2014/main" id="{1509FEB4-E1F9-F439-4909-0982D97846AA}"/>
                </a:ext>
              </a:extLst>
            </p:cNvPr>
            <p:cNvSpPr txBox="1"/>
            <p:nvPr/>
          </p:nvSpPr>
          <p:spPr>
            <a:xfrm>
              <a:off x="1616452" y="3660304"/>
              <a:ext cx="837089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się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nie zgadzam</a:t>
              </a:r>
            </a:p>
          </p:txBody>
        </p:sp>
        <p:sp>
          <p:nvSpPr>
            <p:cNvPr id="96" name="Owal 95">
              <a:extLst>
                <a:ext uri="{FF2B5EF4-FFF2-40B4-BE49-F238E27FC236}">
                  <a16:creationId xmlns:a16="http://schemas.microsoft.com/office/drawing/2014/main" id="{6103DFB8-733B-CBA4-47CB-BC94AA76E4F3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9C42F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7" name="Grupa 96">
            <a:extLst>
              <a:ext uri="{FF2B5EF4-FFF2-40B4-BE49-F238E27FC236}">
                <a16:creationId xmlns:a16="http://schemas.microsoft.com/office/drawing/2014/main" id="{3DC686AF-FF5D-4F8A-10D1-7E52098D7E26}"/>
              </a:ext>
            </a:extLst>
          </p:cNvPr>
          <p:cNvGrpSpPr/>
          <p:nvPr/>
        </p:nvGrpSpPr>
        <p:grpSpPr>
          <a:xfrm>
            <a:off x="9436909" y="6011170"/>
            <a:ext cx="1318150" cy="338554"/>
            <a:chOff x="1403092" y="3660304"/>
            <a:chExt cx="1318150" cy="338554"/>
          </a:xfrm>
        </p:grpSpPr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4B098A5E-F849-BAE6-4A19-F9EE33D2B087}"/>
                </a:ext>
              </a:extLst>
            </p:cNvPr>
            <p:cNvSpPr txBox="1"/>
            <p:nvPr/>
          </p:nvSpPr>
          <p:spPr>
            <a:xfrm>
              <a:off x="1616452" y="3660304"/>
              <a:ext cx="110479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zdecydowanie się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nie zgadzam</a:t>
              </a:r>
            </a:p>
          </p:txBody>
        </p:sp>
        <p:sp>
          <p:nvSpPr>
            <p:cNvPr id="99" name="Owal 98">
              <a:extLst>
                <a:ext uri="{FF2B5EF4-FFF2-40B4-BE49-F238E27FC236}">
                  <a16:creationId xmlns:a16="http://schemas.microsoft.com/office/drawing/2014/main" id="{639E26E1-0E6B-D9D7-4DA7-B89270465F5E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7AA11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sp>
        <p:nvSpPr>
          <p:cNvPr id="36" name="Łza 35">
            <a:extLst>
              <a:ext uri="{FF2B5EF4-FFF2-40B4-BE49-F238E27FC236}">
                <a16:creationId xmlns:a16="http://schemas.microsoft.com/office/drawing/2014/main" id="{0299B014-182E-68A2-3120-D1FF0AA2F09F}"/>
              </a:ext>
            </a:extLst>
          </p:cNvPr>
          <p:cNvSpPr/>
          <p:nvPr/>
        </p:nvSpPr>
        <p:spPr>
          <a:xfrm rot="8132233" flipH="1">
            <a:off x="3329480" y="332090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1C180403-AC84-4AF0-A6C1-0D1D7E671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287111"/>
              </p:ext>
            </p:extLst>
          </p:nvPr>
        </p:nvGraphicFramePr>
        <p:xfrm flipH="1">
          <a:off x="3276443" y="337093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79%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38" name="Łza 37">
            <a:extLst>
              <a:ext uri="{FF2B5EF4-FFF2-40B4-BE49-F238E27FC236}">
                <a16:creationId xmlns:a16="http://schemas.microsoft.com/office/drawing/2014/main" id="{582BF565-9FE5-EA33-70FD-426531029AFB}"/>
              </a:ext>
            </a:extLst>
          </p:cNvPr>
          <p:cNvSpPr/>
          <p:nvPr/>
        </p:nvSpPr>
        <p:spPr>
          <a:xfrm rot="13467767">
            <a:off x="11103134" y="332090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48F184F6-7A01-716B-D83F-4B21EA381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993990"/>
              </p:ext>
            </p:extLst>
          </p:nvPr>
        </p:nvGraphicFramePr>
        <p:xfrm>
          <a:off x="11029777" y="337093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0" name="Łza 39">
            <a:extLst>
              <a:ext uri="{FF2B5EF4-FFF2-40B4-BE49-F238E27FC236}">
                <a16:creationId xmlns:a16="http://schemas.microsoft.com/office/drawing/2014/main" id="{A75CD8B1-221B-B705-5121-E45CB191141B}"/>
              </a:ext>
            </a:extLst>
          </p:cNvPr>
          <p:cNvSpPr/>
          <p:nvPr/>
        </p:nvSpPr>
        <p:spPr>
          <a:xfrm rot="8132233" flipH="1">
            <a:off x="3329480" y="399146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1EA4F316-A8BA-2CE3-CA47-137D9560D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649152"/>
              </p:ext>
            </p:extLst>
          </p:nvPr>
        </p:nvGraphicFramePr>
        <p:xfrm flipH="1">
          <a:off x="3276443" y="404149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76%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2" name="Łza 41">
            <a:extLst>
              <a:ext uri="{FF2B5EF4-FFF2-40B4-BE49-F238E27FC236}">
                <a16:creationId xmlns:a16="http://schemas.microsoft.com/office/drawing/2014/main" id="{5F73D7D4-952B-C0DE-DD41-F982C8C1E40A}"/>
              </a:ext>
            </a:extLst>
          </p:cNvPr>
          <p:cNvSpPr/>
          <p:nvPr/>
        </p:nvSpPr>
        <p:spPr>
          <a:xfrm rot="13467767">
            <a:off x="11103134" y="399146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3" name="Tabela 42">
            <a:extLst>
              <a:ext uri="{FF2B5EF4-FFF2-40B4-BE49-F238E27FC236}">
                <a16:creationId xmlns:a16="http://schemas.microsoft.com/office/drawing/2014/main" id="{5B1C8EFD-670C-9A9B-473C-2C010EDE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468390"/>
              </p:ext>
            </p:extLst>
          </p:nvPr>
        </p:nvGraphicFramePr>
        <p:xfrm>
          <a:off x="11029777" y="404149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4" name="Łza 43">
            <a:extLst>
              <a:ext uri="{FF2B5EF4-FFF2-40B4-BE49-F238E27FC236}">
                <a16:creationId xmlns:a16="http://schemas.microsoft.com/office/drawing/2014/main" id="{D944F269-ABF6-B560-BACF-7FF5A94BEF81}"/>
              </a:ext>
            </a:extLst>
          </p:cNvPr>
          <p:cNvSpPr/>
          <p:nvPr/>
        </p:nvSpPr>
        <p:spPr>
          <a:xfrm rot="8132233" flipH="1">
            <a:off x="3329480" y="464678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5" name="Tabela 44">
            <a:extLst>
              <a:ext uri="{FF2B5EF4-FFF2-40B4-BE49-F238E27FC236}">
                <a16:creationId xmlns:a16="http://schemas.microsoft.com/office/drawing/2014/main" id="{44A2B9DD-FFAC-CF30-8AF4-AEC58F32B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814828"/>
              </p:ext>
            </p:extLst>
          </p:nvPr>
        </p:nvGraphicFramePr>
        <p:xfrm flipH="1">
          <a:off x="3276443" y="469681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7" name="Łza 46">
            <a:extLst>
              <a:ext uri="{FF2B5EF4-FFF2-40B4-BE49-F238E27FC236}">
                <a16:creationId xmlns:a16="http://schemas.microsoft.com/office/drawing/2014/main" id="{1C012289-4605-968A-E8F9-F00704CD8625}"/>
              </a:ext>
            </a:extLst>
          </p:cNvPr>
          <p:cNvSpPr/>
          <p:nvPr/>
        </p:nvSpPr>
        <p:spPr>
          <a:xfrm rot="13467767">
            <a:off x="11103134" y="464678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CA0F8B5B-E567-EECD-4ECF-41E7B4116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768206"/>
              </p:ext>
            </p:extLst>
          </p:nvPr>
        </p:nvGraphicFramePr>
        <p:xfrm>
          <a:off x="11029777" y="469681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9" name="Łza 48">
            <a:extLst>
              <a:ext uri="{FF2B5EF4-FFF2-40B4-BE49-F238E27FC236}">
                <a16:creationId xmlns:a16="http://schemas.microsoft.com/office/drawing/2014/main" id="{424C7226-AB98-5956-A7FF-4F7E5C71E193}"/>
              </a:ext>
            </a:extLst>
          </p:cNvPr>
          <p:cNvSpPr/>
          <p:nvPr/>
        </p:nvSpPr>
        <p:spPr>
          <a:xfrm rot="8132233" flipH="1">
            <a:off x="3329480" y="532877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0" name="Tabela 49">
            <a:extLst>
              <a:ext uri="{FF2B5EF4-FFF2-40B4-BE49-F238E27FC236}">
                <a16:creationId xmlns:a16="http://schemas.microsoft.com/office/drawing/2014/main" id="{DCF485F2-B951-F55A-3E70-2CFB538DE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446797"/>
              </p:ext>
            </p:extLst>
          </p:nvPr>
        </p:nvGraphicFramePr>
        <p:xfrm flipH="1">
          <a:off x="3276443" y="537880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36%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51" name="Łza 50">
            <a:extLst>
              <a:ext uri="{FF2B5EF4-FFF2-40B4-BE49-F238E27FC236}">
                <a16:creationId xmlns:a16="http://schemas.microsoft.com/office/drawing/2014/main" id="{39EBFB98-4246-74C9-47F9-358CD93C4C53}"/>
              </a:ext>
            </a:extLst>
          </p:cNvPr>
          <p:cNvSpPr/>
          <p:nvPr/>
        </p:nvSpPr>
        <p:spPr>
          <a:xfrm rot="13467767">
            <a:off x="11103134" y="532877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2" name="Tabela 51">
            <a:extLst>
              <a:ext uri="{FF2B5EF4-FFF2-40B4-BE49-F238E27FC236}">
                <a16:creationId xmlns:a16="http://schemas.microsoft.com/office/drawing/2014/main" id="{4C20C65A-0C1B-61CA-3EC8-B782795E3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368466"/>
              </p:ext>
            </p:extLst>
          </p:nvPr>
        </p:nvGraphicFramePr>
        <p:xfrm>
          <a:off x="11029777" y="537880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1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C87CB-E7B9-565F-18ED-1417B5193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Tabela 68">
            <a:extLst>
              <a:ext uri="{FF2B5EF4-FFF2-40B4-BE49-F238E27FC236}">
                <a16:creationId xmlns:a16="http://schemas.microsoft.com/office/drawing/2014/main" id="{09394FAF-6653-CE1F-4EA7-E04F01D27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062746"/>
              </p:ext>
            </p:extLst>
          </p:nvPr>
        </p:nvGraphicFramePr>
        <p:xfrm>
          <a:off x="8286339" y="2386421"/>
          <a:ext cx="3752888" cy="4098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52888">
                  <a:extLst>
                    <a:ext uri="{9D8B030D-6E8A-4147-A177-3AD203B41FA5}">
                      <a16:colId xmlns:a16="http://schemas.microsoft.com/office/drawing/2014/main" val="402270400"/>
                    </a:ext>
                  </a:extLst>
                </a:gridCol>
              </a:tblGrid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Możliwość samodzielnej blokady mojego konta w aplikacji mobilnej banku gdy straciłem(-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poufne dane lub pieniądze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525317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Czytelne komunikaty i ostrzeżenia po zalogowaniu do bankowości internetowej lub aplikacji mobilnej banku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776624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Dedykowana infolinia banku (np. szybki kontakt w razie podejrzenia oszustwa)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051839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Częstsze ostrzeżenia SMS / powiadomienia 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push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 w aplikacji mobilnej banku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115221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Proste poradniki / krótkie filmy o tym, jak rozpoznawać oszustwa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963214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Szkolenia / </a:t>
                      </a:r>
                      <a:r>
                        <a:rPr lang="pl-PL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webinary</a:t>
                      </a: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 online dla </a:t>
                      </a:r>
                      <a:b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</a:b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klientów banku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162032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Podcasty / słuchowiska edukacyjne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632120"/>
                  </a:ext>
                </a:extLst>
              </a:tr>
              <a:tr h="5122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Inne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212666"/>
                  </a:ext>
                </a:extLst>
              </a:tr>
            </a:tbl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91DA41FB-C9ED-976D-1E2D-0FC2B2B89A1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F40772-BA96-4F0B-2912-DF92CD0A9E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F5E3DD58-80CC-C080-403B-5E07A01F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E0D5EA2A-3907-904F-C642-1019208E5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D02087D9-C50D-D528-959B-6FBE89D7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11" name="Titel 17">
            <a:extLst>
              <a:ext uri="{FF2B5EF4-FFF2-40B4-BE49-F238E27FC236}">
                <a16:creationId xmlns:a16="http://schemas.microsoft.com/office/drawing/2014/main" id="{DD77458E-A3E3-B93D-2F68-F688175E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047115" cy="532997"/>
          </a:xfrm>
        </p:spPr>
        <p:txBody>
          <a:bodyPr vert="horz"/>
          <a:lstStyle/>
          <a:p>
            <a:r>
              <a:rPr lang="pl-PL" sz="1400"/>
              <a:t>Rola banków w ochronie przed oszustwami</a:t>
            </a:r>
          </a:p>
        </p:txBody>
      </p:sp>
      <p:sp>
        <p:nvSpPr>
          <p:cNvPr id="13" name="Textplatzhalter 22">
            <a:extLst>
              <a:ext uri="{FF2B5EF4-FFF2-40B4-BE49-F238E27FC236}">
                <a16:creationId xmlns:a16="http://schemas.microsoft.com/office/drawing/2014/main" id="{3AB909DF-0154-831E-F043-C25EBEC9CC46}"/>
              </a:ext>
            </a:extLst>
          </p:cNvPr>
          <p:cNvSpPr txBox="1">
            <a:spLocks/>
          </p:cNvSpPr>
          <p:nvPr/>
        </p:nvSpPr>
        <p:spPr>
          <a:xfrm>
            <a:off x="478645" y="686557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Zdaniem badanych banki zapewniają wysokie poczucie bezpieczeństwa: 60% osób czuje się bezpiecznie (49% „raczej”, 11% „zdecydowanie”).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Znajomość sposobów ochrony przed oszustwami jest przeciętna, taką odpowiedź wybrała połowa Polaków (49%), 39% uważa, że ma dobrą lub bardzo dobrą orientację w tej kwestii.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Najbardziej pożądane działania banków to możliwość samodzielnej blokady konta (54%), czytelne komunikaty po zalogowaniu (48%), dedykowana infolinia (44%) i częstsze ostrzeżenia SMS/</a:t>
            </a:r>
            <a:r>
              <a:rPr lang="pl-PL" sz="11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push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(39%). Edukacja w formie poradników/krótkich filmów jest ważna dla 37%, natomiast </a:t>
            </a:r>
            <a:r>
              <a:rPr lang="pl-PL" sz="11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webinary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(14%) i podcasty (10%) mają niższy potencjał edukacyjny.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68A6EE6-686F-4EEE-F31B-27AD31D3CAA5}"/>
              </a:ext>
            </a:extLst>
          </p:cNvPr>
          <p:cNvSpPr txBox="1"/>
          <p:nvPr/>
        </p:nvSpPr>
        <p:spPr>
          <a:xfrm>
            <a:off x="718995" y="1787584"/>
            <a:ext cx="3385928" cy="676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P21. Na ile czujesz, że Twój bank chroni Cię przed oszustwami, na ile czujesz się bezpiecznie pod tym względem? 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8B4619E2-D216-4460-29D1-44532A3878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100575"/>
              </p:ext>
            </p:extLst>
          </p:nvPr>
        </p:nvGraphicFramePr>
        <p:xfrm>
          <a:off x="241830" y="2374469"/>
          <a:ext cx="3752887" cy="3783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" name="Grupa 4">
            <a:extLst>
              <a:ext uri="{FF2B5EF4-FFF2-40B4-BE49-F238E27FC236}">
                <a16:creationId xmlns:a16="http://schemas.microsoft.com/office/drawing/2014/main" id="{87019F97-0049-3429-8D80-F01F4B614466}"/>
              </a:ext>
            </a:extLst>
          </p:cNvPr>
          <p:cNvGrpSpPr/>
          <p:nvPr/>
        </p:nvGrpSpPr>
        <p:grpSpPr>
          <a:xfrm>
            <a:off x="2404632" y="6042847"/>
            <a:ext cx="1457611" cy="338554"/>
            <a:chOff x="1403092" y="3660304"/>
            <a:chExt cx="1457611" cy="338554"/>
          </a:xfrm>
        </p:grpSpPr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96098B43-4355-5470-17C0-81ED184CDFC7}"/>
                </a:ext>
              </a:extLst>
            </p:cNvPr>
            <p:cNvSpPr txBox="1"/>
            <p:nvPr/>
          </p:nvSpPr>
          <p:spPr>
            <a:xfrm>
              <a:off x="1616452" y="3660304"/>
              <a:ext cx="124425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Zdecydowanie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czuję się bezpiecznie</a:t>
              </a:r>
            </a:p>
          </p:txBody>
        </p: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DA8DF1B0-B141-DDC6-88D4-19D68D64C1DF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3C6E80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ADCB4FDF-2EE3-E8E9-3054-E57020DA4682}"/>
              </a:ext>
            </a:extLst>
          </p:cNvPr>
          <p:cNvGrpSpPr/>
          <p:nvPr/>
        </p:nvGrpSpPr>
        <p:grpSpPr>
          <a:xfrm>
            <a:off x="718995" y="6046290"/>
            <a:ext cx="1191513" cy="338554"/>
            <a:chOff x="1403092" y="3660304"/>
            <a:chExt cx="1191513" cy="338554"/>
          </a:xfrm>
        </p:grpSpPr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6C7ED4B6-7820-93D2-4A62-F03E32728F4B}"/>
                </a:ext>
              </a:extLst>
            </p:cNvPr>
            <p:cNvSpPr txBox="1"/>
            <p:nvPr/>
          </p:nvSpPr>
          <p:spPr>
            <a:xfrm>
              <a:off x="1616452" y="3660304"/>
              <a:ext cx="97815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czuję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się bezpiecznie</a:t>
              </a:r>
            </a:p>
          </p:txBody>
        </p:sp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67F9B719-B9D9-5EB1-6E7E-FF1ED5565BA0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0787B5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E001ED28-1D79-BF6F-6E20-5B53C04E1A86}"/>
              </a:ext>
            </a:extLst>
          </p:cNvPr>
          <p:cNvGrpSpPr/>
          <p:nvPr/>
        </p:nvGrpSpPr>
        <p:grpSpPr>
          <a:xfrm>
            <a:off x="728723" y="5705223"/>
            <a:ext cx="1398300" cy="338554"/>
            <a:chOff x="1403092" y="3660304"/>
            <a:chExt cx="1398300" cy="338554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026978D7-920F-78CB-F869-FC880678958C}"/>
                </a:ext>
              </a:extLst>
            </p:cNvPr>
            <p:cNvSpPr txBox="1"/>
            <p:nvPr/>
          </p:nvSpPr>
          <p:spPr>
            <a:xfrm>
              <a:off x="1616452" y="3660304"/>
              <a:ext cx="118494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Ani bezpiecznie, ani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niebezpiecznie</a:t>
              </a:r>
            </a:p>
          </p:txBody>
        </p:sp>
        <p:sp>
          <p:nvSpPr>
            <p:cNvPr id="19" name="Owal 18">
              <a:extLst>
                <a:ext uri="{FF2B5EF4-FFF2-40B4-BE49-F238E27FC236}">
                  <a16:creationId xmlns:a16="http://schemas.microsoft.com/office/drawing/2014/main" id="{CE44DB15-4930-0EB5-E268-1F9C4EAC2690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2F2F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3ABAAC9D-9E57-906F-A2AD-81E160915C1B}"/>
              </a:ext>
            </a:extLst>
          </p:cNvPr>
          <p:cNvGrpSpPr/>
          <p:nvPr/>
        </p:nvGrpSpPr>
        <p:grpSpPr>
          <a:xfrm>
            <a:off x="2408987" y="5317756"/>
            <a:ext cx="1202733" cy="338554"/>
            <a:chOff x="1403092" y="3660304"/>
            <a:chExt cx="1202733" cy="338554"/>
          </a:xfrm>
        </p:grpSpPr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FA8159A7-75A2-C9C1-BFF5-886023232E14}"/>
                </a:ext>
              </a:extLst>
            </p:cNvPr>
            <p:cNvSpPr txBox="1"/>
            <p:nvPr/>
          </p:nvSpPr>
          <p:spPr>
            <a:xfrm>
              <a:off x="1616452" y="3660304"/>
              <a:ext cx="98937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nie czuję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się bezpiecznie</a:t>
              </a:r>
            </a:p>
          </p:txBody>
        </p:sp>
        <p:sp>
          <p:nvSpPr>
            <p:cNvPr id="22" name="Owal 21">
              <a:extLst>
                <a:ext uri="{FF2B5EF4-FFF2-40B4-BE49-F238E27FC236}">
                  <a16:creationId xmlns:a16="http://schemas.microsoft.com/office/drawing/2014/main" id="{343BA1AE-3413-8D46-8D46-6E7F708FCB34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9C42F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DAEAB992-4027-89D7-FBBD-FC2FBEF60B3F}"/>
              </a:ext>
            </a:extLst>
          </p:cNvPr>
          <p:cNvGrpSpPr/>
          <p:nvPr/>
        </p:nvGrpSpPr>
        <p:grpSpPr>
          <a:xfrm>
            <a:off x="718995" y="5322545"/>
            <a:ext cx="1643560" cy="338554"/>
            <a:chOff x="1403092" y="3660304"/>
            <a:chExt cx="1643560" cy="338554"/>
          </a:xfrm>
        </p:grpSpPr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9E4F8979-CB76-3300-AB7B-85912AB1EAEF}"/>
                </a:ext>
              </a:extLst>
            </p:cNvPr>
            <p:cNvSpPr txBox="1"/>
            <p:nvPr/>
          </p:nvSpPr>
          <p:spPr>
            <a:xfrm>
              <a:off x="1616452" y="3660304"/>
              <a:ext cx="143020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Zdecydowanie nie czuję </a:t>
              </a:r>
              <a:b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się bezpiecznie</a:t>
              </a:r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A2216237-9A4E-9A55-FEDB-5EF8C80A7FF2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7AA11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998D4CB-D271-50F9-E170-59FC335FFBB1}"/>
              </a:ext>
            </a:extLst>
          </p:cNvPr>
          <p:cNvSpPr txBox="1"/>
          <p:nvPr/>
        </p:nvSpPr>
        <p:spPr>
          <a:xfrm>
            <a:off x="4438416" y="1799538"/>
            <a:ext cx="3385928" cy="528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P22. Jak oceniasz, na ile dobrze znasz sposoby ochrony przed oszustwami?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37632400-362C-F0D5-057D-7E945A2D8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462408"/>
              </p:ext>
            </p:extLst>
          </p:nvPr>
        </p:nvGraphicFramePr>
        <p:xfrm>
          <a:off x="3961251" y="2386423"/>
          <a:ext cx="3752887" cy="3783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34" name="Grupa 33">
            <a:extLst>
              <a:ext uri="{FF2B5EF4-FFF2-40B4-BE49-F238E27FC236}">
                <a16:creationId xmlns:a16="http://schemas.microsoft.com/office/drawing/2014/main" id="{06525A0E-B745-90B0-74AD-B3E5BC526465}"/>
              </a:ext>
            </a:extLst>
          </p:cNvPr>
          <p:cNvGrpSpPr/>
          <p:nvPr/>
        </p:nvGrpSpPr>
        <p:grpSpPr>
          <a:xfrm>
            <a:off x="6256527" y="6006579"/>
            <a:ext cx="1457611" cy="338554"/>
            <a:chOff x="1403092" y="3660304"/>
            <a:chExt cx="1457611" cy="338554"/>
          </a:xfrm>
        </p:grpSpPr>
        <p:sp>
          <p:nvSpPr>
            <p:cNvPr id="35" name="pole tekstowe 34">
              <a:extLst>
                <a:ext uri="{FF2B5EF4-FFF2-40B4-BE49-F238E27FC236}">
                  <a16:creationId xmlns:a16="http://schemas.microsoft.com/office/drawing/2014/main" id="{8B5E1678-9ACE-D62D-89B3-8FC982E81B95}"/>
                </a:ext>
              </a:extLst>
            </p:cNvPr>
            <p:cNvSpPr txBox="1"/>
            <p:nvPr/>
          </p:nvSpPr>
          <p:spPr>
            <a:xfrm>
              <a:off x="1616452" y="3660304"/>
              <a:ext cx="124425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Znam je bardzo dobrze</a:t>
              </a:r>
            </a:p>
          </p:txBody>
        </p:sp>
        <p:sp>
          <p:nvSpPr>
            <p:cNvPr id="53" name="Owal 52">
              <a:extLst>
                <a:ext uri="{FF2B5EF4-FFF2-40B4-BE49-F238E27FC236}">
                  <a16:creationId xmlns:a16="http://schemas.microsoft.com/office/drawing/2014/main" id="{02CB9040-161C-739B-8B34-30F0EBA759CA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3C6E80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54" name="Grupa 53">
            <a:extLst>
              <a:ext uri="{FF2B5EF4-FFF2-40B4-BE49-F238E27FC236}">
                <a16:creationId xmlns:a16="http://schemas.microsoft.com/office/drawing/2014/main" id="{1F9A920D-1CE6-F3F5-AA85-6480E00C0A68}"/>
              </a:ext>
            </a:extLst>
          </p:cNvPr>
          <p:cNvGrpSpPr/>
          <p:nvPr/>
        </p:nvGrpSpPr>
        <p:grpSpPr>
          <a:xfrm>
            <a:off x="4485896" y="6021485"/>
            <a:ext cx="1194719" cy="215444"/>
            <a:chOff x="1403092" y="3660304"/>
            <a:chExt cx="1194719" cy="215444"/>
          </a:xfrm>
        </p:grpSpPr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CA459B32-D35F-0144-BB71-45FA965DE856}"/>
                </a:ext>
              </a:extLst>
            </p:cNvPr>
            <p:cNvSpPr txBox="1"/>
            <p:nvPr/>
          </p:nvSpPr>
          <p:spPr>
            <a:xfrm>
              <a:off x="1616452" y="3660304"/>
              <a:ext cx="981359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Znam je dobrze</a:t>
              </a:r>
            </a:p>
          </p:txBody>
        </p:sp>
        <p:sp>
          <p:nvSpPr>
            <p:cNvPr id="58" name="Owal 57">
              <a:extLst>
                <a:ext uri="{FF2B5EF4-FFF2-40B4-BE49-F238E27FC236}">
                  <a16:creationId xmlns:a16="http://schemas.microsoft.com/office/drawing/2014/main" id="{2107C4DC-F9C7-7871-A25C-1912F245DAC5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0787B5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59" name="Grupa 58">
            <a:extLst>
              <a:ext uri="{FF2B5EF4-FFF2-40B4-BE49-F238E27FC236}">
                <a16:creationId xmlns:a16="http://schemas.microsoft.com/office/drawing/2014/main" id="{F278291E-5B5E-E366-D718-BCD887E56CA0}"/>
              </a:ext>
            </a:extLst>
          </p:cNvPr>
          <p:cNvGrpSpPr/>
          <p:nvPr/>
        </p:nvGrpSpPr>
        <p:grpSpPr>
          <a:xfrm>
            <a:off x="4477019" y="5683861"/>
            <a:ext cx="1404712" cy="215444"/>
            <a:chOff x="1403092" y="3660304"/>
            <a:chExt cx="1404712" cy="215444"/>
          </a:xfrm>
        </p:grpSpPr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C2C1947F-095A-4590-1374-EBD2FDD24A18}"/>
                </a:ext>
              </a:extLst>
            </p:cNvPr>
            <p:cNvSpPr txBox="1"/>
            <p:nvPr/>
          </p:nvSpPr>
          <p:spPr>
            <a:xfrm>
              <a:off x="1616452" y="3660304"/>
              <a:ext cx="1191352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Znam je przeciętnie</a:t>
              </a:r>
            </a:p>
          </p:txBody>
        </p:sp>
        <p:sp>
          <p:nvSpPr>
            <p:cNvPr id="61" name="Owal 60">
              <a:extLst>
                <a:ext uri="{FF2B5EF4-FFF2-40B4-BE49-F238E27FC236}">
                  <a16:creationId xmlns:a16="http://schemas.microsoft.com/office/drawing/2014/main" id="{FF413D18-8362-6C4E-C808-35A233DCA4F9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2F2F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62" name="Grupa 61">
            <a:extLst>
              <a:ext uri="{FF2B5EF4-FFF2-40B4-BE49-F238E27FC236}">
                <a16:creationId xmlns:a16="http://schemas.microsoft.com/office/drawing/2014/main" id="{BFF62CE3-FDF6-7C8E-0555-41206FF01D65}"/>
              </a:ext>
            </a:extLst>
          </p:cNvPr>
          <p:cNvGrpSpPr/>
          <p:nvPr/>
        </p:nvGrpSpPr>
        <p:grpSpPr>
          <a:xfrm>
            <a:off x="6246567" y="5326749"/>
            <a:ext cx="1109759" cy="215444"/>
            <a:chOff x="1403092" y="3660304"/>
            <a:chExt cx="1109759" cy="215444"/>
          </a:xfrm>
        </p:grpSpPr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71D15305-8112-F390-B7B0-348973DB5FDC}"/>
                </a:ext>
              </a:extLst>
            </p:cNvPr>
            <p:cNvSpPr txBox="1"/>
            <p:nvPr/>
          </p:nvSpPr>
          <p:spPr>
            <a:xfrm>
              <a:off x="1616452" y="3660304"/>
              <a:ext cx="896399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Znam je słabo</a:t>
              </a:r>
            </a:p>
          </p:txBody>
        </p:sp>
        <p:sp>
          <p:nvSpPr>
            <p:cNvPr id="64" name="Owal 63">
              <a:extLst>
                <a:ext uri="{FF2B5EF4-FFF2-40B4-BE49-F238E27FC236}">
                  <a16:creationId xmlns:a16="http://schemas.microsoft.com/office/drawing/2014/main" id="{C0B1C343-091D-5A8D-F9AF-EACB54242AEE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9C42F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65" name="Grupa 64">
            <a:extLst>
              <a:ext uri="{FF2B5EF4-FFF2-40B4-BE49-F238E27FC236}">
                <a16:creationId xmlns:a16="http://schemas.microsoft.com/office/drawing/2014/main" id="{62B1D500-9EBF-0BF8-9E4B-33F6D5ACDEC1}"/>
              </a:ext>
            </a:extLst>
          </p:cNvPr>
          <p:cNvGrpSpPr/>
          <p:nvPr/>
        </p:nvGrpSpPr>
        <p:grpSpPr>
          <a:xfrm>
            <a:off x="4467291" y="5336685"/>
            <a:ext cx="1499289" cy="215444"/>
            <a:chOff x="1403092" y="3660304"/>
            <a:chExt cx="1499289" cy="215444"/>
          </a:xfrm>
        </p:grpSpPr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F27F2B6C-EF91-697A-87BE-E7E14C8B1CAC}"/>
                </a:ext>
              </a:extLst>
            </p:cNvPr>
            <p:cNvSpPr txBox="1"/>
            <p:nvPr/>
          </p:nvSpPr>
          <p:spPr>
            <a:xfrm>
              <a:off x="1616452" y="3660304"/>
              <a:ext cx="1285929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 ogóle ich nie znam</a:t>
              </a:r>
            </a:p>
          </p:txBody>
        </p:sp>
        <p:sp>
          <p:nvSpPr>
            <p:cNvPr id="67" name="Owal 66">
              <a:extLst>
                <a:ext uri="{FF2B5EF4-FFF2-40B4-BE49-F238E27FC236}">
                  <a16:creationId xmlns:a16="http://schemas.microsoft.com/office/drawing/2014/main" id="{DD679C4F-11A4-3AF2-AA1A-9DC8349DF530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7AA11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aphicFrame>
        <p:nvGraphicFramePr>
          <p:cNvPr id="70" name="Wykres 69">
            <a:extLst>
              <a:ext uri="{FF2B5EF4-FFF2-40B4-BE49-F238E27FC236}">
                <a16:creationId xmlns:a16="http://schemas.microsoft.com/office/drawing/2014/main" id="{B47EC2E1-1A88-E48D-67C7-B70C642386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7168170"/>
              </p:ext>
            </p:extLst>
          </p:nvPr>
        </p:nvGraphicFramePr>
        <p:xfrm>
          <a:off x="8183186" y="2386422"/>
          <a:ext cx="3074015" cy="433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1" name="pole tekstowe 70">
            <a:extLst>
              <a:ext uri="{FF2B5EF4-FFF2-40B4-BE49-F238E27FC236}">
                <a16:creationId xmlns:a16="http://schemas.microsoft.com/office/drawing/2014/main" id="{61F9801E-DEA6-572D-426D-A7115CC7E2D5}"/>
              </a:ext>
            </a:extLst>
          </p:cNvPr>
          <p:cNvSpPr txBox="1"/>
          <p:nvPr/>
        </p:nvSpPr>
        <p:spPr>
          <a:xfrm>
            <a:off x="8183185" y="1801104"/>
            <a:ext cx="3530169" cy="528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P23. Jakie działania banków byłyby dla Ciebie najbardziej przydatne, żeby zmniejszyć ryzyko oszustw? 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</p:spTree>
    <p:extLst>
      <p:ext uri="{BB962C8B-B14F-4D97-AF65-F5344CB8AC3E}">
        <p14:creationId xmlns:p14="http://schemas.microsoft.com/office/powerpoint/2010/main" val="249871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B61FF-70FA-D638-5F2C-FF71ABAED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Łza 45">
            <a:extLst>
              <a:ext uri="{FF2B5EF4-FFF2-40B4-BE49-F238E27FC236}">
                <a16:creationId xmlns:a16="http://schemas.microsoft.com/office/drawing/2014/main" id="{798AE06B-8093-8C98-9311-75BDFEC2CF4D}"/>
              </a:ext>
            </a:extLst>
          </p:cNvPr>
          <p:cNvSpPr/>
          <p:nvPr/>
        </p:nvSpPr>
        <p:spPr>
          <a:xfrm rot="8132233" flipH="1">
            <a:off x="3329480" y="248270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6" name="Tabela 55">
            <a:extLst>
              <a:ext uri="{FF2B5EF4-FFF2-40B4-BE49-F238E27FC236}">
                <a16:creationId xmlns:a16="http://schemas.microsoft.com/office/drawing/2014/main" id="{8C568299-004A-2DDA-C824-723D9BF61A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314215"/>
              </p:ext>
            </p:extLst>
          </p:nvPr>
        </p:nvGraphicFramePr>
        <p:xfrm flipH="1">
          <a:off x="3276443" y="253272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57%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2DDD0BA5-8B1D-0FED-792C-EA2D7074535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F40772-BA96-4F0B-2912-DF92CD0A9E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5D54CBB5-D025-80AD-DF85-256A609D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A96E0CA7-65D2-B5CA-D576-D42A32BFA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9A54A0A9-A6F9-8DEE-380B-DF15256D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11" name="Titel 17">
            <a:extLst>
              <a:ext uri="{FF2B5EF4-FFF2-40B4-BE49-F238E27FC236}">
                <a16:creationId xmlns:a16="http://schemas.microsoft.com/office/drawing/2014/main" id="{BFD3A0B0-C418-F7F2-303F-EB28DE0F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047115" cy="686977"/>
          </a:xfrm>
        </p:spPr>
        <p:txBody>
          <a:bodyPr vert="horz"/>
          <a:lstStyle/>
          <a:p>
            <a:r>
              <a:rPr lang="pl-PL" sz="1400"/>
              <a:t>Zaufanie do instytucji</a:t>
            </a:r>
          </a:p>
        </p:txBody>
      </p:sp>
      <p:sp>
        <p:nvSpPr>
          <p:cNvPr id="13" name="Textplatzhalter 22">
            <a:extLst>
              <a:ext uri="{FF2B5EF4-FFF2-40B4-BE49-F238E27FC236}">
                <a16:creationId xmlns:a16="http://schemas.microsoft.com/office/drawing/2014/main" id="{5DB71BB6-A88D-5A35-BD36-2A95F812D493}"/>
              </a:ext>
            </a:extLst>
          </p:cNvPr>
          <p:cNvSpPr txBox="1">
            <a:spLocks/>
          </p:cNvSpPr>
          <p:nvPr/>
        </p:nvSpPr>
        <p:spPr>
          <a:xfrm>
            <a:off x="478645" y="775057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 listy instytucji i źródeł komunikacji respondenci najbardziej ufają bankom (57%). Na drugim miejscu znajduje się policja (44%), a dalej – organizacje konsumenckie (32%) oraz media tradycyjne (29%). Najsłabiej wypadły portale społecznościowe (17%), które są postrzegane jako najmniej wiarygodne źródło wiedzy o zagrożeniach czy oszustwach.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F35C0AB-094D-B6CF-B238-BF96ED23010B}"/>
              </a:ext>
            </a:extLst>
          </p:cNvPr>
          <p:cNvSpPr txBox="1"/>
          <p:nvPr/>
        </p:nvSpPr>
        <p:spPr>
          <a:xfrm>
            <a:off x="670506" y="1616360"/>
            <a:ext cx="7589573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P24. Na ile ufasz następującym instytucjom w kontekście ochrony przed oszustwami? 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B0B4D257-A7B3-D9B8-3350-0D3048EC8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643274"/>
              </p:ext>
            </p:extLst>
          </p:nvPr>
        </p:nvGraphicFramePr>
        <p:xfrm>
          <a:off x="3802218" y="2280735"/>
          <a:ext cx="7210373" cy="3455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04155A1-A405-23A5-BFF0-C3AD3C1FD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238532"/>
              </p:ext>
            </p:extLst>
          </p:nvPr>
        </p:nvGraphicFramePr>
        <p:xfrm>
          <a:off x="335280" y="2353886"/>
          <a:ext cx="2719205" cy="3267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9205">
                  <a:extLst>
                    <a:ext uri="{9D8B030D-6E8A-4147-A177-3AD203B41FA5}">
                      <a16:colId xmlns:a16="http://schemas.microsoft.com/office/drawing/2014/main" val="4094521948"/>
                    </a:ext>
                  </a:extLst>
                </a:gridCol>
              </a:tblGrid>
              <a:tr h="65349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Banki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908773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Policja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060102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Organizacje konsumenckie / rzecznicy praw konsumenta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85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Media (TV, radio, portale informacyjne)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823565"/>
                  </a:ext>
                </a:extLst>
              </a:tr>
              <a:tr h="65349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000" b="0" i="0" u="none" strike="noStrike">
                          <a:effectLst/>
                          <a:latin typeface="Montserrat Medium" panose="00000600000000000000" pitchFamily="2" charset="-18"/>
                        </a:rPr>
                        <a:t>Portale społecznościowe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712537"/>
                  </a:ext>
                </a:extLst>
              </a:tr>
            </a:tbl>
          </a:graphicData>
        </a:graphic>
      </p:graphicFrame>
      <p:sp>
        <p:nvSpPr>
          <p:cNvPr id="8" name="Łza 7">
            <a:extLst>
              <a:ext uri="{FF2B5EF4-FFF2-40B4-BE49-F238E27FC236}">
                <a16:creationId xmlns:a16="http://schemas.microsoft.com/office/drawing/2014/main" id="{A37368DA-ABCE-1B13-5244-89BBF4AC0CA5}"/>
              </a:ext>
            </a:extLst>
          </p:cNvPr>
          <p:cNvSpPr/>
          <p:nvPr/>
        </p:nvSpPr>
        <p:spPr>
          <a:xfrm rot="13467767">
            <a:off x="11103134" y="248270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09E14DA9-1945-8A60-8053-8FCE31B75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99208"/>
              </p:ext>
            </p:extLst>
          </p:nvPr>
        </p:nvGraphicFramePr>
        <p:xfrm>
          <a:off x="11029777" y="253272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46ACEF42-6952-4DA1-736A-04F0BAE52D98}"/>
              </a:ext>
            </a:extLst>
          </p:cNvPr>
          <p:cNvSpPr txBox="1"/>
          <p:nvPr/>
        </p:nvSpPr>
        <p:spPr>
          <a:xfrm>
            <a:off x="10921830" y="2029463"/>
            <a:ext cx="684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7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Bottom</a:t>
            </a:r>
            <a:r>
              <a:rPr lang="pl-PL" sz="700">
                <a:solidFill>
                  <a:srgbClr val="F7AA11"/>
                </a:solidFill>
                <a:latin typeface="Montserrat SemiBold" panose="00000700000000000000" pitchFamily="2" charset="-18"/>
              </a:rPr>
              <a:t> 2 </a:t>
            </a:r>
            <a:br>
              <a:rPr lang="pl-PL" sz="700">
                <a:solidFill>
                  <a:srgbClr val="F7AA11"/>
                </a:solidFill>
                <a:latin typeface="Montserrat SemiBold" panose="00000700000000000000" pitchFamily="2" charset="-18"/>
              </a:rPr>
            </a:br>
            <a:r>
              <a:rPr lang="pl-PL" sz="7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Boxes</a:t>
            </a:r>
            <a:endParaRPr lang="pl-PL" sz="700">
              <a:solidFill>
                <a:srgbClr val="F7AA11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4D03A991-0AB8-59B3-937E-153A866A145C}"/>
              </a:ext>
            </a:extLst>
          </p:cNvPr>
          <p:cNvSpPr txBox="1"/>
          <p:nvPr/>
        </p:nvSpPr>
        <p:spPr>
          <a:xfrm flipH="1">
            <a:off x="3148176" y="2029463"/>
            <a:ext cx="6845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700">
                <a:solidFill>
                  <a:srgbClr val="3C6E80"/>
                </a:solidFill>
                <a:latin typeface="Montserrat SemiBold" panose="00000700000000000000" pitchFamily="2" charset="-18"/>
              </a:rPr>
              <a:t>Top 2 </a:t>
            </a:r>
            <a:br>
              <a:rPr lang="pl-PL" sz="700">
                <a:solidFill>
                  <a:srgbClr val="3C6E80"/>
                </a:solidFill>
                <a:latin typeface="Montserrat SemiBold" panose="00000700000000000000" pitchFamily="2" charset="-18"/>
              </a:rPr>
            </a:br>
            <a:r>
              <a:rPr lang="pl-PL" sz="700" err="1">
                <a:solidFill>
                  <a:srgbClr val="3C6E80"/>
                </a:solidFill>
                <a:latin typeface="Montserrat SemiBold" panose="00000700000000000000" pitchFamily="2" charset="-18"/>
              </a:rPr>
              <a:t>Boxes</a:t>
            </a:r>
            <a:endParaRPr lang="pl-PL" sz="700">
              <a:solidFill>
                <a:srgbClr val="3C6E80"/>
              </a:solidFill>
              <a:latin typeface="Montserrat SemiBold" panose="00000700000000000000" pitchFamily="2" charset="-18"/>
            </a:endParaRPr>
          </a:p>
        </p:txBody>
      </p:sp>
      <p:grpSp>
        <p:nvGrpSpPr>
          <p:cNvPr id="79" name="Grupa 78">
            <a:extLst>
              <a:ext uri="{FF2B5EF4-FFF2-40B4-BE49-F238E27FC236}">
                <a16:creationId xmlns:a16="http://schemas.microsoft.com/office/drawing/2014/main" id="{EBB6BC0B-5B41-5EEF-82CD-5645C2132E78}"/>
              </a:ext>
            </a:extLst>
          </p:cNvPr>
          <p:cNvGrpSpPr/>
          <p:nvPr/>
        </p:nvGrpSpPr>
        <p:grpSpPr>
          <a:xfrm>
            <a:off x="4717156" y="5828284"/>
            <a:ext cx="1372652" cy="215444"/>
            <a:chOff x="1403092" y="3660304"/>
            <a:chExt cx="1372652" cy="215444"/>
          </a:xfrm>
        </p:grpSpPr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6182B94C-576D-DD29-BA42-22BD082E2276}"/>
                </a:ext>
              </a:extLst>
            </p:cNvPr>
            <p:cNvSpPr txBox="1"/>
            <p:nvPr/>
          </p:nvSpPr>
          <p:spPr>
            <a:xfrm>
              <a:off x="1616452" y="3660304"/>
              <a:ext cx="1159292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5 - całkowicie ufam</a:t>
              </a:r>
            </a:p>
          </p:txBody>
        </p:sp>
        <p:sp>
          <p:nvSpPr>
            <p:cNvPr id="81" name="Owal 80">
              <a:extLst>
                <a:ext uri="{FF2B5EF4-FFF2-40B4-BE49-F238E27FC236}">
                  <a16:creationId xmlns:a16="http://schemas.microsoft.com/office/drawing/2014/main" id="{653E14BF-7307-2ADB-2A96-1D0A71ED4254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3C6E80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88" name="Grupa 87">
            <a:extLst>
              <a:ext uri="{FF2B5EF4-FFF2-40B4-BE49-F238E27FC236}">
                <a16:creationId xmlns:a16="http://schemas.microsoft.com/office/drawing/2014/main" id="{4C2FE7D2-0F42-4289-9CCC-EED9DE6E27E7}"/>
              </a:ext>
            </a:extLst>
          </p:cNvPr>
          <p:cNvGrpSpPr/>
          <p:nvPr/>
        </p:nvGrpSpPr>
        <p:grpSpPr>
          <a:xfrm>
            <a:off x="6266806" y="5824215"/>
            <a:ext cx="465352" cy="215444"/>
            <a:chOff x="1403092" y="3660304"/>
            <a:chExt cx="465352" cy="215444"/>
          </a:xfrm>
        </p:grpSpPr>
        <p:sp>
          <p:nvSpPr>
            <p:cNvPr id="89" name="pole tekstowe 88">
              <a:extLst>
                <a:ext uri="{FF2B5EF4-FFF2-40B4-BE49-F238E27FC236}">
                  <a16:creationId xmlns:a16="http://schemas.microsoft.com/office/drawing/2014/main" id="{F57021CC-6085-CB9B-F4AE-52EEE274CC3D}"/>
                </a:ext>
              </a:extLst>
            </p:cNvPr>
            <p:cNvSpPr txBox="1"/>
            <p:nvPr/>
          </p:nvSpPr>
          <p:spPr>
            <a:xfrm>
              <a:off x="1616452" y="3660304"/>
              <a:ext cx="251992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</a:p>
          </p:txBody>
        </p:sp>
        <p:sp>
          <p:nvSpPr>
            <p:cNvPr id="90" name="Owal 89">
              <a:extLst>
                <a:ext uri="{FF2B5EF4-FFF2-40B4-BE49-F238E27FC236}">
                  <a16:creationId xmlns:a16="http://schemas.microsoft.com/office/drawing/2014/main" id="{285F4F63-DC6B-8E67-C990-B98BCEFAED1A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0787B5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1" name="Grupa 90">
            <a:extLst>
              <a:ext uri="{FF2B5EF4-FFF2-40B4-BE49-F238E27FC236}">
                <a16:creationId xmlns:a16="http://schemas.microsoft.com/office/drawing/2014/main" id="{58B2C8DC-DD44-F3CA-4FE4-281E4D6162A9}"/>
              </a:ext>
            </a:extLst>
          </p:cNvPr>
          <p:cNvGrpSpPr/>
          <p:nvPr/>
        </p:nvGrpSpPr>
        <p:grpSpPr>
          <a:xfrm>
            <a:off x="7091403" y="5821893"/>
            <a:ext cx="455734" cy="215444"/>
            <a:chOff x="1403092" y="3660304"/>
            <a:chExt cx="455734" cy="215444"/>
          </a:xfrm>
        </p:grpSpPr>
        <p:sp>
          <p:nvSpPr>
            <p:cNvPr id="92" name="pole tekstowe 91">
              <a:extLst>
                <a:ext uri="{FF2B5EF4-FFF2-40B4-BE49-F238E27FC236}">
                  <a16:creationId xmlns:a16="http://schemas.microsoft.com/office/drawing/2014/main" id="{031AF688-0708-165E-25C9-0A301AC4FD1A}"/>
                </a:ext>
              </a:extLst>
            </p:cNvPr>
            <p:cNvSpPr txBox="1"/>
            <p:nvPr/>
          </p:nvSpPr>
          <p:spPr>
            <a:xfrm>
              <a:off x="1616452" y="3660304"/>
              <a:ext cx="242374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</a:t>
              </a:r>
            </a:p>
          </p:txBody>
        </p:sp>
        <p:sp>
          <p:nvSpPr>
            <p:cNvPr id="93" name="Owal 92">
              <a:extLst>
                <a:ext uri="{FF2B5EF4-FFF2-40B4-BE49-F238E27FC236}">
                  <a16:creationId xmlns:a16="http://schemas.microsoft.com/office/drawing/2014/main" id="{B5F23D28-A78C-B12D-33AF-A0854B353FB9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2F2F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4" name="Grupa 93">
            <a:extLst>
              <a:ext uri="{FF2B5EF4-FFF2-40B4-BE49-F238E27FC236}">
                <a16:creationId xmlns:a16="http://schemas.microsoft.com/office/drawing/2014/main" id="{56B3BAAE-BF96-4D37-3604-D7F8632CB098}"/>
              </a:ext>
            </a:extLst>
          </p:cNvPr>
          <p:cNvGrpSpPr/>
          <p:nvPr/>
        </p:nvGrpSpPr>
        <p:grpSpPr>
          <a:xfrm>
            <a:off x="7961620" y="5828284"/>
            <a:ext cx="455734" cy="215444"/>
            <a:chOff x="1403092" y="3660304"/>
            <a:chExt cx="455734" cy="215444"/>
          </a:xfrm>
        </p:grpSpPr>
        <p:sp>
          <p:nvSpPr>
            <p:cNvPr id="95" name="pole tekstowe 94">
              <a:extLst>
                <a:ext uri="{FF2B5EF4-FFF2-40B4-BE49-F238E27FC236}">
                  <a16:creationId xmlns:a16="http://schemas.microsoft.com/office/drawing/2014/main" id="{EFCDE963-273F-9D50-D049-8DE5CB5272B8}"/>
                </a:ext>
              </a:extLst>
            </p:cNvPr>
            <p:cNvSpPr txBox="1"/>
            <p:nvPr/>
          </p:nvSpPr>
          <p:spPr>
            <a:xfrm>
              <a:off x="1616452" y="3660304"/>
              <a:ext cx="242374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</a:p>
          </p:txBody>
        </p:sp>
        <p:sp>
          <p:nvSpPr>
            <p:cNvPr id="96" name="Owal 95">
              <a:extLst>
                <a:ext uri="{FF2B5EF4-FFF2-40B4-BE49-F238E27FC236}">
                  <a16:creationId xmlns:a16="http://schemas.microsoft.com/office/drawing/2014/main" id="{66E26532-2502-562D-951E-E75DF5E3ED29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9C42F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97" name="Grupa 96">
            <a:extLst>
              <a:ext uri="{FF2B5EF4-FFF2-40B4-BE49-F238E27FC236}">
                <a16:creationId xmlns:a16="http://schemas.microsoft.com/office/drawing/2014/main" id="{50FC18AC-404D-950B-1D6E-178C6C752822}"/>
              </a:ext>
            </a:extLst>
          </p:cNvPr>
          <p:cNvGrpSpPr/>
          <p:nvPr/>
        </p:nvGrpSpPr>
        <p:grpSpPr>
          <a:xfrm>
            <a:off x="8714015" y="5828284"/>
            <a:ext cx="1404712" cy="215444"/>
            <a:chOff x="1403092" y="3660304"/>
            <a:chExt cx="1404712" cy="215444"/>
          </a:xfrm>
        </p:grpSpPr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4ABCCD4E-9DFB-4517-E09E-16E5BA5F0608}"/>
                </a:ext>
              </a:extLst>
            </p:cNvPr>
            <p:cNvSpPr txBox="1"/>
            <p:nvPr/>
          </p:nvSpPr>
          <p:spPr>
            <a:xfrm>
              <a:off x="1616452" y="3660304"/>
              <a:ext cx="1191352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1 - w ogóle nie ufam</a:t>
              </a:r>
            </a:p>
          </p:txBody>
        </p:sp>
        <p:sp>
          <p:nvSpPr>
            <p:cNvPr id="99" name="Owal 98">
              <a:extLst>
                <a:ext uri="{FF2B5EF4-FFF2-40B4-BE49-F238E27FC236}">
                  <a16:creationId xmlns:a16="http://schemas.microsoft.com/office/drawing/2014/main" id="{DA5AD50E-08FA-A922-2E2E-6CA2A06618B7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7AA11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sp>
        <p:nvSpPr>
          <p:cNvPr id="36" name="Łza 35">
            <a:extLst>
              <a:ext uri="{FF2B5EF4-FFF2-40B4-BE49-F238E27FC236}">
                <a16:creationId xmlns:a16="http://schemas.microsoft.com/office/drawing/2014/main" id="{08668EF6-9406-B962-EFDE-0AA606C890F4}"/>
              </a:ext>
            </a:extLst>
          </p:cNvPr>
          <p:cNvSpPr/>
          <p:nvPr/>
        </p:nvSpPr>
        <p:spPr>
          <a:xfrm rot="8132233" flipH="1">
            <a:off x="3329480" y="313802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6BD06DEB-BFEF-1799-FD2F-80DAA3D81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892472"/>
              </p:ext>
            </p:extLst>
          </p:nvPr>
        </p:nvGraphicFramePr>
        <p:xfrm flipH="1">
          <a:off x="3276443" y="318804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44%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38" name="Łza 37">
            <a:extLst>
              <a:ext uri="{FF2B5EF4-FFF2-40B4-BE49-F238E27FC236}">
                <a16:creationId xmlns:a16="http://schemas.microsoft.com/office/drawing/2014/main" id="{16997A91-9D28-5682-806E-E5CE090C5B6D}"/>
              </a:ext>
            </a:extLst>
          </p:cNvPr>
          <p:cNvSpPr/>
          <p:nvPr/>
        </p:nvSpPr>
        <p:spPr>
          <a:xfrm rot="13467767">
            <a:off x="11103134" y="313802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80AE8427-EC1A-44A5-2ADC-160FA2FBE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337155"/>
              </p:ext>
            </p:extLst>
          </p:nvPr>
        </p:nvGraphicFramePr>
        <p:xfrm>
          <a:off x="11029777" y="318804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0" name="Łza 39">
            <a:extLst>
              <a:ext uri="{FF2B5EF4-FFF2-40B4-BE49-F238E27FC236}">
                <a16:creationId xmlns:a16="http://schemas.microsoft.com/office/drawing/2014/main" id="{494D69D6-CE91-B172-EC5D-4B99ACD22DEA}"/>
              </a:ext>
            </a:extLst>
          </p:cNvPr>
          <p:cNvSpPr/>
          <p:nvPr/>
        </p:nvSpPr>
        <p:spPr>
          <a:xfrm rot="8132233" flipH="1">
            <a:off x="3329480" y="380858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9AF9CE33-716B-9BB4-226D-2A6ACCECD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027681"/>
              </p:ext>
            </p:extLst>
          </p:nvPr>
        </p:nvGraphicFramePr>
        <p:xfrm flipH="1">
          <a:off x="3276443" y="385860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32%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2" name="Łza 41">
            <a:extLst>
              <a:ext uri="{FF2B5EF4-FFF2-40B4-BE49-F238E27FC236}">
                <a16:creationId xmlns:a16="http://schemas.microsoft.com/office/drawing/2014/main" id="{B57271DE-F0FB-1595-F7F7-F7E7ECFACBED}"/>
              </a:ext>
            </a:extLst>
          </p:cNvPr>
          <p:cNvSpPr/>
          <p:nvPr/>
        </p:nvSpPr>
        <p:spPr>
          <a:xfrm rot="13467767">
            <a:off x="11103134" y="380858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3" name="Tabela 42">
            <a:extLst>
              <a:ext uri="{FF2B5EF4-FFF2-40B4-BE49-F238E27FC236}">
                <a16:creationId xmlns:a16="http://schemas.microsoft.com/office/drawing/2014/main" id="{3761C4FD-E8A2-A6F4-ABF0-39B7F5DF6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992270"/>
              </p:ext>
            </p:extLst>
          </p:nvPr>
        </p:nvGraphicFramePr>
        <p:xfrm>
          <a:off x="11029777" y="385860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24%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4" name="Łza 43">
            <a:extLst>
              <a:ext uri="{FF2B5EF4-FFF2-40B4-BE49-F238E27FC236}">
                <a16:creationId xmlns:a16="http://schemas.microsoft.com/office/drawing/2014/main" id="{B68CAC1B-B096-5140-94D4-8A4FE989973B}"/>
              </a:ext>
            </a:extLst>
          </p:cNvPr>
          <p:cNvSpPr/>
          <p:nvPr/>
        </p:nvSpPr>
        <p:spPr>
          <a:xfrm rot="8132233" flipH="1">
            <a:off x="3329480" y="446390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5" name="Tabela 44">
            <a:extLst>
              <a:ext uri="{FF2B5EF4-FFF2-40B4-BE49-F238E27FC236}">
                <a16:creationId xmlns:a16="http://schemas.microsoft.com/office/drawing/2014/main" id="{A52BC1D8-418D-8BF1-8DF7-6442EE62A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955429"/>
              </p:ext>
            </p:extLst>
          </p:nvPr>
        </p:nvGraphicFramePr>
        <p:xfrm flipH="1">
          <a:off x="3276443" y="451392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7" name="Łza 46">
            <a:extLst>
              <a:ext uri="{FF2B5EF4-FFF2-40B4-BE49-F238E27FC236}">
                <a16:creationId xmlns:a16="http://schemas.microsoft.com/office/drawing/2014/main" id="{70463826-4A35-62AE-73C5-9FDED2A138AD}"/>
              </a:ext>
            </a:extLst>
          </p:cNvPr>
          <p:cNvSpPr/>
          <p:nvPr/>
        </p:nvSpPr>
        <p:spPr>
          <a:xfrm rot="13467767">
            <a:off x="11103134" y="446390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E0669468-C53E-70C1-5FD1-13B2DDF9C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245807"/>
              </p:ext>
            </p:extLst>
          </p:nvPr>
        </p:nvGraphicFramePr>
        <p:xfrm>
          <a:off x="11029777" y="451392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49" name="Łza 48">
            <a:extLst>
              <a:ext uri="{FF2B5EF4-FFF2-40B4-BE49-F238E27FC236}">
                <a16:creationId xmlns:a16="http://schemas.microsoft.com/office/drawing/2014/main" id="{8FC33C90-051D-9879-1C18-19CC2607DDFE}"/>
              </a:ext>
            </a:extLst>
          </p:cNvPr>
          <p:cNvSpPr/>
          <p:nvPr/>
        </p:nvSpPr>
        <p:spPr>
          <a:xfrm rot="8132233" flipH="1">
            <a:off x="3329480" y="514589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0" name="Tabela 49">
            <a:extLst>
              <a:ext uri="{FF2B5EF4-FFF2-40B4-BE49-F238E27FC236}">
                <a16:creationId xmlns:a16="http://schemas.microsoft.com/office/drawing/2014/main" id="{9189CAC4-1A48-C865-53E1-2227FFC6E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863188"/>
              </p:ext>
            </p:extLst>
          </p:nvPr>
        </p:nvGraphicFramePr>
        <p:xfrm flipH="1">
          <a:off x="3276443" y="519591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17%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51" name="Łza 50">
            <a:extLst>
              <a:ext uri="{FF2B5EF4-FFF2-40B4-BE49-F238E27FC236}">
                <a16:creationId xmlns:a16="http://schemas.microsoft.com/office/drawing/2014/main" id="{FC4DAFA9-3987-1A36-658C-67C63D722737}"/>
              </a:ext>
            </a:extLst>
          </p:cNvPr>
          <p:cNvSpPr/>
          <p:nvPr/>
        </p:nvSpPr>
        <p:spPr>
          <a:xfrm rot="13467767">
            <a:off x="11103134" y="5145891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2" name="Tabela 51">
            <a:extLst>
              <a:ext uri="{FF2B5EF4-FFF2-40B4-BE49-F238E27FC236}">
                <a16:creationId xmlns:a16="http://schemas.microsoft.com/office/drawing/2014/main" id="{4AB8C670-126D-F53E-2DD8-F9B581B47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761547"/>
              </p:ext>
            </p:extLst>
          </p:nvPr>
        </p:nvGraphicFramePr>
        <p:xfrm>
          <a:off x="11029777" y="5195917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3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7304C-6A49-77F9-BB8B-3A2E40AC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AD61E04D-DF90-C79F-965D-E0654134C1C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25" imgH="425" progId="TCLayout.ActiveDocument.1">
                  <p:embed/>
                </p:oleObj>
              </mc:Choice>
              <mc:Fallback>
                <p:oleObj name="think-cell Folie" r:id="rId4" imgW="425" imgH="42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61E04D-DF90-C79F-965D-E0654134C1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Datumsplatzhalter 26">
            <a:extLst>
              <a:ext uri="{FF2B5EF4-FFF2-40B4-BE49-F238E27FC236}">
                <a16:creationId xmlns:a16="http://schemas.microsoft.com/office/drawing/2014/main" id="{D65605CA-364A-173B-9421-EBF360208F5B}"/>
              </a:ext>
            </a:extLst>
          </p:cNvPr>
          <p:cNvSpPr txBox="1">
            <a:spLocks/>
          </p:cNvSpPr>
          <p:nvPr/>
        </p:nvSpPr>
        <p:spPr>
          <a:xfrm>
            <a:off x="387937" y="6411427"/>
            <a:ext cx="762683" cy="14401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3B616-4DF8-45AB-9944-33B5E708A8D6}" type="datetime1">
              <a:rPr lang="pl-PL" sz="800">
                <a:solidFill>
                  <a:schemeClr val="bg1"/>
                </a:solidFill>
              </a:rPr>
              <a:pPr/>
              <a:t>08.12.2025</a:t>
            </a:fld>
            <a:endParaRPr lang="pl-PL" sz="800">
              <a:solidFill>
                <a:schemeClr val="bg1"/>
              </a:solidFill>
            </a:endParaRPr>
          </a:p>
        </p:txBody>
      </p:sp>
      <p:sp>
        <p:nvSpPr>
          <p:cNvPr id="19" name="Fußzeilenplatzhalter 27">
            <a:extLst>
              <a:ext uri="{FF2B5EF4-FFF2-40B4-BE49-F238E27FC236}">
                <a16:creationId xmlns:a16="http://schemas.microsoft.com/office/drawing/2014/main" id="{D0C3C97C-3F75-5F89-3B49-5BD7150C56E2}"/>
              </a:ext>
            </a:extLst>
          </p:cNvPr>
          <p:cNvSpPr txBox="1">
            <a:spLocks/>
          </p:cNvSpPr>
          <p:nvPr/>
        </p:nvSpPr>
        <p:spPr>
          <a:xfrm>
            <a:off x="1036479" y="6409861"/>
            <a:ext cx="9072721" cy="19200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>
                <a:solidFill>
                  <a:schemeClr val="bg1"/>
                </a:solidFill>
              </a:rPr>
              <a:t>Świadomość społeczna oraz skala występowania różnych metod oszustw </a:t>
            </a:r>
          </a:p>
        </p:txBody>
      </p:sp>
      <p:sp>
        <p:nvSpPr>
          <p:cNvPr id="7" name="Titel 18">
            <a:extLst>
              <a:ext uri="{FF2B5EF4-FFF2-40B4-BE49-F238E27FC236}">
                <a16:creationId xmlns:a16="http://schemas.microsoft.com/office/drawing/2014/main" id="{146C0182-171D-F6AF-D4B5-32F0685B1EE7}"/>
              </a:ext>
            </a:extLst>
          </p:cNvPr>
          <p:cNvSpPr txBox="1">
            <a:spLocks/>
          </p:cNvSpPr>
          <p:nvPr/>
        </p:nvSpPr>
        <p:spPr>
          <a:xfrm>
            <a:off x="5735952" y="2602481"/>
            <a:ext cx="5531815" cy="1653039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D1D1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j-ea"/>
                <a:cs typeface="+mj-cs"/>
              </a:rPr>
              <a:t>Informacje </a:t>
            </a:r>
            <a:br>
              <a:rPr kumimoji="0" lang="pl-PL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j-ea"/>
                <a:cs typeface="+mj-cs"/>
              </a:rPr>
            </a:br>
            <a:r>
              <a:rPr kumimoji="0" lang="pl-PL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j-ea"/>
                <a:cs typeface="+mj-cs"/>
              </a:rPr>
              <a:t>o respondentach</a:t>
            </a: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41D61ADF-F5FA-7AF6-4C33-460F34B066E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/>
          <a:srcRect l="21153" r="21153"/>
          <a:stretch/>
        </p:blipFill>
        <p:spPr>
          <a:custGeom>
            <a:avLst/>
            <a:gdLst>
              <a:gd name="connsiteX0" fmla="*/ 4918086 w 4918086"/>
              <a:gd name="connsiteY0" fmla="*/ 0 h 5688000"/>
              <a:gd name="connsiteX1" fmla="*/ 4405452 w 4918086"/>
              <a:gd name="connsiteY1" fmla="*/ 5688000 h 5688000"/>
              <a:gd name="connsiteX2" fmla="*/ 175452 w 4918086"/>
              <a:gd name="connsiteY2" fmla="*/ 5688000 h 5688000"/>
              <a:gd name="connsiteX3" fmla="*/ 0 w 4918086"/>
              <a:gd name="connsiteY3" fmla="*/ 5512522 h 5688000"/>
              <a:gd name="connsiteX4" fmla="*/ 0 w 4918086"/>
              <a:gd name="connsiteY4" fmla="*/ 1362659 h 5688000"/>
              <a:gd name="connsiteX5" fmla="*/ 504000 w 4918086"/>
              <a:gd name="connsiteY5" fmla="*/ 1223015 h 5688000"/>
              <a:gd name="connsiteX6" fmla="*/ 504000 w 4918086"/>
              <a:gd name="connsiteY6" fmla="*/ 1944000 h 5688000"/>
              <a:gd name="connsiteX7" fmla="*/ 684000 w 4918086"/>
              <a:gd name="connsiteY7" fmla="*/ 1944000 h 5688000"/>
              <a:gd name="connsiteX8" fmla="*/ 684000 w 4918086"/>
              <a:gd name="connsiteY8" fmla="*/ 1173143 h 56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8086" h="5688000">
                <a:moveTo>
                  <a:pt x="4918086" y="0"/>
                </a:moveTo>
                <a:lnTo>
                  <a:pt x="4405452" y="5688000"/>
                </a:lnTo>
                <a:lnTo>
                  <a:pt x="175452" y="5688000"/>
                </a:lnTo>
                <a:cubicBezTo>
                  <a:pt x="78553" y="5688000"/>
                  <a:pt x="0" y="5609436"/>
                  <a:pt x="0" y="5512522"/>
                </a:cubicBezTo>
                <a:lnTo>
                  <a:pt x="0" y="1362659"/>
                </a:lnTo>
                <a:lnTo>
                  <a:pt x="504000" y="1223015"/>
                </a:lnTo>
                <a:lnTo>
                  <a:pt x="504000" y="1944000"/>
                </a:lnTo>
                <a:lnTo>
                  <a:pt x="684000" y="1944000"/>
                </a:lnTo>
                <a:lnTo>
                  <a:pt x="684000" y="1173143"/>
                </a:lnTo>
                <a:close/>
              </a:path>
            </a:pathLst>
          </a:custGeom>
          <a:pattFill prst="ltHorz">
            <a:fgClr>
              <a:srgbClr val="EFAF1E"/>
            </a:fgClr>
            <a:bgClr>
              <a:srgbClr val="FFFFFF"/>
            </a:bgClr>
          </a:pattFill>
        </p:spPr>
      </p:pic>
    </p:spTree>
    <p:extLst>
      <p:ext uri="{BB962C8B-B14F-4D97-AF65-F5344CB8AC3E}">
        <p14:creationId xmlns:p14="http://schemas.microsoft.com/office/powerpoint/2010/main" val="168976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CEE74-3C74-9A0E-9BF6-60106D4CA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liennummernplatzhalter 24">
            <a:extLst>
              <a:ext uri="{FF2B5EF4-FFF2-40B4-BE49-F238E27FC236}">
                <a16:creationId xmlns:a16="http://schemas.microsoft.com/office/drawing/2014/main" id="{C646B429-EEE0-CF09-C10E-923E97B55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 </a:t>
            </a: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18823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083786C-D5D5-F207-D539-1DBD3110C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/>
              <a:t>Informacje o respondentach 1/3</a:t>
            </a:r>
            <a:br>
              <a:rPr lang="pl-PL" sz="2000"/>
            </a:br>
            <a:endParaRPr lang="pl-PL" sz="2000">
              <a:latin typeface="Montserrat SemiBold" panose="00000700000000000000" pitchFamily="2" charset="-18"/>
            </a:endParaRPr>
          </a:p>
        </p:txBody>
      </p:sp>
      <p:graphicFrame>
        <p:nvGraphicFramePr>
          <p:cNvPr id="14" name="Wykres 24">
            <a:extLst>
              <a:ext uri="{FF2B5EF4-FFF2-40B4-BE49-F238E27FC236}">
                <a16:creationId xmlns:a16="http://schemas.microsoft.com/office/drawing/2014/main" id="{ECF882C6-ABBC-995A-9153-B3258D705C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979645"/>
              </p:ext>
            </p:extLst>
          </p:nvPr>
        </p:nvGraphicFramePr>
        <p:xfrm>
          <a:off x="7005057" y="1750041"/>
          <a:ext cx="2160000" cy="19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Tabela 26">
            <a:extLst>
              <a:ext uri="{FF2B5EF4-FFF2-40B4-BE49-F238E27FC236}">
                <a16:creationId xmlns:a16="http://schemas.microsoft.com/office/drawing/2014/main" id="{5ACCC669-F923-E7A1-68EF-793F90B73C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096836"/>
              </p:ext>
            </p:extLst>
          </p:nvPr>
        </p:nvGraphicFramePr>
        <p:xfrm>
          <a:off x="5421058" y="1822041"/>
          <a:ext cx="1439813" cy="1828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565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16-24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  <a:tr h="36565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25-34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  <a:tr h="36565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35-44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29636"/>
                  </a:ext>
                </a:extLst>
              </a:tr>
              <a:tr h="36565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45-54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97860"/>
                  </a:ext>
                </a:extLst>
              </a:tr>
              <a:tr h="36565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55-70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171132"/>
                  </a:ext>
                </a:extLst>
              </a:tr>
            </a:tbl>
          </a:graphicData>
        </a:graphic>
      </p:graphicFrame>
      <p:sp>
        <p:nvSpPr>
          <p:cNvPr id="19" name="pole tekstowe 2">
            <a:extLst>
              <a:ext uri="{FF2B5EF4-FFF2-40B4-BE49-F238E27FC236}">
                <a16:creationId xmlns:a16="http://schemas.microsoft.com/office/drawing/2014/main" id="{38828763-4076-2576-40C5-2FEDD00BFD7B}"/>
              </a:ext>
            </a:extLst>
          </p:cNvPr>
          <p:cNvSpPr txBox="1"/>
          <p:nvPr/>
        </p:nvSpPr>
        <p:spPr>
          <a:xfrm>
            <a:off x="7005057" y="1606041"/>
            <a:ext cx="1583582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WIEK</a:t>
            </a:r>
          </a:p>
        </p:txBody>
      </p:sp>
      <p:graphicFrame>
        <p:nvGraphicFramePr>
          <p:cNvPr id="20" name="Wykres 24">
            <a:extLst>
              <a:ext uri="{FF2B5EF4-FFF2-40B4-BE49-F238E27FC236}">
                <a16:creationId xmlns:a16="http://schemas.microsoft.com/office/drawing/2014/main" id="{B4E0EA6C-BBA0-8D56-0E66-2E80B6AC1E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177886"/>
              </p:ext>
            </p:extLst>
          </p:nvPr>
        </p:nvGraphicFramePr>
        <p:xfrm>
          <a:off x="6998895" y="4452184"/>
          <a:ext cx="2160000" cy="1496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Tabela 26">
            <a:extLst>
              <a:ext uri="{FF2B5EF4-FFF2-40B4-BE49-F238E27FC236}">
                <a16:creationId xmlns:a16="http://schemas.microsoft.com/office/drawing/2014/main" id="{2EC8E3D4-9143-5AC3-3D07-470AD37D1ADC}"/>
              </a:ext>
            </a:extLst>
          </p:cNvPr>
          <p:cNvGraphicFramePr>
            <a:graphicFrameLocks noGrp="1"/>
          </p:cNvGraphicFramePr>
          <p:nvPr/>
        </p:nvGraphicFramePr>
        <p:xfrm>
          <a:off x="5414896" y="4507366"/>
          <a:ext cx="1439813" cy="1402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467532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Podstawowe lub zasadnicze zawodowe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  <a:tr h="467532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  <a:tr h="467532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Wyższe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29636"/>
                  </a:ext>
                </a:extLst>
              </a:tr>
            </a:tbl>
          </a:graphicData>
        </a:graphic>
      </p:graphicFrame>
      <p:sp>
        <p:nvSpPr>
          <p:cNvPr id="26" name="pole tekstowe 2">
            <a:extLst>
              <a:ext uri="{FF2B5EF4-FFF2-40B4-BE49-F238E27FC236}">
                <a16:creationId xmlns:a16="http://schemas.microsoft.com/office/drawing/2014/main" id="{0C7EB75C-57A4-FC3C-A71D-3177A094D3A1}"/>
              </a:ext>
            </a:extLst>
          </p:cNvPr>
          <p:cNvSpPr txBox="1"/>
          <p:nvPr/>
        </p:nvSpPr>
        <p:spPr>
          <a:xfrm>
            <a:off x="6998895" y="4223173"/>
            <a:ext cx="2160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WYKSZTAŁCENIE</a:t>
            </a:r>
          </a:p>
        </p:txBody>
      </p:sp>
      <p:graphicFrame>
        <p:nvGraphicFramePr>
          <p:cNvPr id="28" name="Wykres 24">
            <a:extLst>
              <a:ext uri="{FF2B5EF4-FFF2-40B4-BE49-F238E27FC236}">
                <a16:creationId xmlns:a16="http://schemas.microsoft.com/office/drawing/2014/main" id="{F573D50D-B724-63D1-58E3-9FB2720103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051534"/>
              </p:ext>
            </p:extLst>
          </p:nvPr>
        </p:nvGraphicFramePr>
        <p:xfrm>
          <a:off x="4344597" y="3321400"/>
          <a:ext cx="216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pole tekstowe 2">
            <a:extLst>
              <a:ext uri="{FF2B5EF4-FFF2-40B4-BE49-F238E27FC236}">
                <a16:creationId xmlns:a16="http://schemas.microsoft.com/office/drawing/2014/main" id="{2B2509C0-2885-587B-9568-51C9E8CFFB7B}"/>
              </a:ext>
            </a:extLst>
          </p:cNvPr>
          <p:cNvSpPr txBox="1"/>
          <p:nvPr/>
        </p:nvSpPr>
        <p:spPr>
          <a:xfrm>
            <a:off x="4344597" y="2991701"/>
            <a:ext cx="2160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WIELKOŚĆ ZAMIESZKIWANEJ MIEJSCOWOŚCI</a:t>
            </a:r>
          </a:p>
        </p:txBody>
      </p:sp>
      <p:graphicFrame>
        <p:nvGraphicFramePr>
          <p:cNvPr id="34" name="Tabela 21">
            <a:extLst>
              <a:ext uri="{FF2B5EF4-FFF2-40B4-BE49-F238E27FC236}">
                <a16:creationId xmlns:a16="http://schemas.microsoft.com/office/drawing/2014/main" id="{A6D88574-D62A-F0ED-4711-CAF4863D7CA0}"/>
              </a:ext>
            </a:extLst>
          </p:cNvPr>
          <p:cNvGraphicFramePr>
            <a:graphicFrameLocks noGrp="1"/>
          </p:cNvGraphicFramePr>
          <p:nvPr/>
        </p:nvGraphicFramePr>
        <p:xfrm>
          <a:off x="1321053" y="3321400"/>
          <a:ext cx="2879544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544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Wieś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do 19 tys.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214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20–49 tys.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43779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50–99 tys.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34229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100–199 tys.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27837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200–499 tys.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 fontAlgn="t"/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Miasto 500 tys. lub więcej mieszkańców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29636"/>
                  </a:ext>
                </a:extLst>
              </a:tr>
            </a:tbl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99C84B29-FFB6-5178-F3D2-B7C938396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057" y="118508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6" name="Wykres 11">
            <a:extLst>
              <a:ext uri="{FF2B5EF4-FFF2-40B4-BE49-F238E27FC236}">
                <a16:creationId xmlns:a16="http://schemas.microsoft.com/office/drawing/2014/main" id="{B03DC3F1-C36F-F3F0-0B78-72C3BDAB94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275086"/>
              </p:ext>
            </p:extLst>
          </p:nvPr>
        </p:nvGraphicFramePr>
        <p:xfrm>
          <a:off x="9252462" y="1325125"/>
          <a:ext cx="1584000" cy="123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052" name="Picture 4">
            <a:extLst>
              <a:ext uri="{FF2B5EF4-FFF2-40B4-BE49-F238E27FC236}">
                <a16:creationId xmlns:a16="http://schemas.microsoft.com/office/drawing/2014/main" id="{BC3495A6-2B54-64B5-9846-1C294EDC4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645" y="1733715"/>
            <a:ext cx="401637" cy="45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pole tekstowe 2">
            <a:extLst>
              <a:ext uri="{FF2B5EF4-FFF2-40B4-BE49-F238E27FC236}">
                <a16:creationId xmlns:a16="http://schemas.microsoft.com/office/drawing/2014/main" id="{58126674-0232-5366-CB1C-50D1FCE29453}"/>
              </a:ext>
            </a:extLst>
          </p:cNvPr>
          <p:cNvSpPr txBox="1"/>
          <p:nvPr/>
        </p:nvSpPr>
        <p:spPr>
          <a:xfrm>
            <a:off x="9324462" y="1120349"/>
            <a:ext cx="1440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PŁEĆ</a:t>
            </a:r>
          </a:p>
        </p:txBody>
      </p:sp>
      <p:graphicFrame>
        <p:nvGraphicFramePr>
          <p:cNvPr id="42" name="Tabela 29">
            <a:extLst>
              <a:ext uri="{FF2B5EF4-FFF2-40B4-BE49-F238E27FC236}">
                <a16:creationId xmlns:a16="http://schemas.microsoft.com/office/drawing/2014/main" id="{43504EA5-C17F-2D35-2F8F-3A67E4A3A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559003"/>
              </p:ext>
            </p:extLst>
          </p:nvPr>
        </p:nvGraphicFramePr>
        <p:xfrm>
          <a:off x="8028650" y="1762737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Kobieta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</a:tbl>
          </a:graphicData>
        </a:graphic>
      </p:graphicFrame>
      <p:graphicFrame>
        <p:nvGraphicFramePr>
          <p:cNvPr id="43" name="Tabela 29">
            <a:extLst>
              <a:ext uri="{FF2B5EF4-FFF2-40B4-BE49-F238E27FC236}">
                <a16:creationId xmlns:a16="http://schemas.microsoft.com/office/drawing/2014/main" id="{19522E0A-24CB-F709-4135-22210274B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50882"/>
              </p:ext>
            </p:extLst>
          </p:nvPr>
        </p:nvGraphicFramePr>
        <p:xfrm>
          <a:off x="10620463" y="1762737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Mężczyzna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pSp>
        <p:nvGrpSpPr>
          <p:cNvPr id="8" name="Grafika 6">
            <a:extLst>
              <a:ext uri="{FF2B5EF4-FFF2-40B4-BE49-F238E27FC236}">
                <a16:creationId xmlns:a16="http://schemas.microsoft.com/office/drawing/2014/main" id="{36B1B51F-EC6A-471E-F4FF-2E176D7EBB89}"/>
              </a:ext>
            </a:extLst>
          </p:cNvPr>
          <p:cNvGrpSpPr>
            <a:grpSpLocks noChangeAspect="1"/>
          </p:cNvGrpSpPr>
          <p:nvPr/>
        </p:nvGrpSpPr>
        <p:grpSpPr>
          <a:xfrm>
            <a:off x="6998896" y="3895417"/>
            <a:ext cx="448615" cy="288000"/>
            <a:chOff x="6069209" y="3420900"/>
            <a:chExt cx="467307" cy="300000"/>
          </a:xfrm>
          <a:noFill/>
        </p:grpSpPr>
        <p:sp>
          <p:nvSpPr>
            <p:cNvPr id="10" name="Dowolny kształt 9">
              <a:extLst>
                <a:ext uri="{FF2B5EF4-FFF2-40B4-BE49-F238E27FC236}">
                  <a16:creationId xmlns:a16="http://schemas.microsoft.com/office/drawing/2014/main" id="{A10A93C2-7B2F-7673-0FEF-564C32D0638F}"/>
                </a:ext>
              </a:extLst>
            </p:cNvPr>
            <p:cNvSpPr/>
            <p:nvPr/>
          </p:nvSpPr>
          <p:spPr>
            <a:xfrm>
              <a:off x="6186348" y="3533299"/>
              <a:ext cx="233446" cy="187600"/>
            </a:xfrm>
            <a:custGeom>
              <a:avLst/>
              <a:gdLst>
                <a:gd name="connsiteX0" fmla="*/ 233446 w 233446"/>
                <a:gd name="connsiteY0" fmla="*/ 0 h 187600"/>
                <a:gd name="connsiteX1" fmla="*/ 233446 w 233446"/>
                <a:gd name="connsiteY1" fmla="*/ 150000 h 187600"/>
                <a:gd name="connsiteX2" fmla="*/ 116723 w 233446"/>
                <a:gd name="connsiteY2" fmla="*/ 187600 h 187600"/>
                <a:gd name="connsiteX3" fmla="*/ 0 w 233446"/>
                <a:gd name="connsiteY3" fmla="*/ 150000 h 187600"/>
                <a:gd name="connsiteX4" fmla="*/ 0 w 233446"/>
                <a:gd name="connsiteY4" fmla="*/ 0 h 18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446" h="187600">
                  <a:moveTo>
                    <a:pt x="233446" y="0"/>
                  </a:moveTo>
                  <a:lnTo>
                    <a:pt x="233446" y="150000"/>
                  </a:lnTo>
                  <a:lnTo>
                    <a:pt x="116723" y="187600"/>
                  </a:lnTo>
                  <a:lnTo>
                    <a:pt x="0" y="15000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  <p:sp>
          <p:nvSpPr>
            <p:cNvPr id="11" name="Dowolny kształt 10">
              <a:extLst>
                <a:ext uri="{FF2B5EF4-FFF2-40B4-BE49-F238E27FC236}">
                  <a16:creationId xmlns:a16="http://schemas.microsoft.com/office/drawing/2014/main" id="{7F52BD4D-529D-062E-AA87-E6E71FC2F525}"/>
                </a:ext>
              </a:extLst>
            </p:cNvPr>
            <p:cNvSpPr/>
            <p:nvPr/>
          </p:nvSpPr>
          <p:spPr>
            <a:xfrm>
              <a:off x="6069209" y="3420900"/>
              <a:ext cx="467307" cy="150000"/>
            </a:xfrm>
            <a:custGeom>
              <a:avLst/>
              <a:gdLst>
                <a:gd name="connsiteX0" fmla="*/ 467308 w 467307"/>
                <a:gd name="connsiteY0" fmla="*/ 74800 h 150000"/>
                <a:gd name="connsiteX1" fmla="*/ 233862 w 467307"/>
                <a:gd name="connsiteY1" fmla="*/ 0 h 150000"/>
                <a:gd name="connsiteX2" fmla="*/ 0 w 467307"/>
                <a:gd name="connsiteY2" fmla="*/ 74800 h 150000"/>
                <a:gd name="connsiteX3" fmla="*/ 233446 w 467307"/>
                <a:gd name="connsiteY3" fmla="*/ 150000 h 150000"/>
                <a:gd name="connsiteX4" fmla="*/ 466892 w 467307"/>
                <a:gd name="connsiteY4" fmla="*/ 74800 h 150000"/>
                <a:gd name="connsiteX5" fmla="*/ 466892 w 467307"/>
                <a:gd name="connsiteY5" fmla="*/ 74800 h 15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307" h="150000">
                  <a:moveTo>
                    <a:pt x="467308" y="74800"/>
                  </a:moveTo>
                  <a:lnTo>
                    <a:pt x="233862" y="0"/>
                  </a:lnTo>
                  <a:lnTo>
                    <a:pt x="0" y="74800"/>
                  </a:lnTo>
                  <a:lnTo>
                    <a:pt x="233446" y="150000"/>
                  </a:lnTo>
                  <a:lnTo>
                    <a:pt x="466892" y="74800"/>
                  </a:lnTo>
                  <a:lnTo>
                    <a:pt x="466892" y="74800"/>
                  </a:ln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  <p:sp>
          <p:nvSpPr>
            <p:cNvPr id="12" name="Dowolny kształt 11">
              <a:extLst>
                <a:ext uri="{FF2B5EF4-FFF2-40B4-BE49-F238E27FC236}">
                  <a16:creationId xmlns:a16="http://schemas.microsoft.com/office/drawing/2014/main" id="{B2C1EED9-191C-E53C-933A-1AAF25EC851A}"/>
                </a:ext>
              </a:extLst>
            </p:cNvPr>
            <p:cNvSpPr/>
            <p:nvPr/>
          </p:nvSpPr>
          <p:spPr>
            <a:xfrm>
              <a:off x="6069209" y="3495699"/>
              <a:ext cx="41538" cy="126800"/>
            </a:xfrm>
            <a:custGeom>
              <a:avLst/>
              <a:gdLst>
                <a:gd name="connsiteX0" fmla="*/ 0 w 41538"/>
                <a:gd name="connsiteY0" fmla="*/ 0 h 126800"/>
                <a:gd name="connsiteX1" fmla="*/ 0 w 41538"/>
                <a:gd name="connsiteY1" fmla="*/ 126800 h 12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538" h="126800">
                  <a:moveTo>
                    <a:pt x="0" y="0"/>
                  </a:moveTo>
                  <a:lnTo>
                    <a:pt x="0" y="12680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  <p:pic>
        <p:nvPicPr>
          <p:cNvPr id="21" name="Grafika 20">
            <a:extLst>
              <a:ext uri="{FF2B5EF4-FFF2-40B4-BE49-F238E27FC236}">
                <a16:creationId xmlns:a16="http://schemas.microsoft.com/office/drawing/2014/main" id="{435350AB-22EA-B606-56F1-94F4910485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44597" y="2235701"/>
            <a:ext cx="432000" cy="432000"/>
          </a:xfrm>
          <a:prstGeom prst="rect">
            <a:avLst/>
          </a:prstGeom>
        </p:spPr>
      </p:pic>
      <p:grpSp>
        <p:nvGrpSpPr>
          <p:cNvPr id="59" name="Grupa 58">
            <a:extLst>
              <a:ext uri="{FF2B5EF4-FFF2-40B4-BE49-F238E27FC236}">
                <a16:creationId xmlns:a16="http://schemas.microsoft.com/office/drawing/2014/main" id="{C26EF1BD-837E-379B-4409-34A7C70E048F}"/>
              </a:ext>
            </a:extLst>
          </p:cNvPr>
          <p:cNvGrpSpPr/>
          <p:nvPr/>
        </p:nvGrpSpPr>
        <p:grpSpPr>
          <a:xfrm>
            <a:off x="8810913" y="3029793"/>
            <a:ext cx="3074730" cy="2442031"/>
            <a:chOff x="6733794" y="3067344"/>
            <a:chExt cx="4093979" cy="3251546"/>
          </a:xfrm>
        </p:grpSpPr>
        <p:grpSp>
          <p:nvGrpSpPr>
            <p:cNvPr id="16" name="Grupa 15">
              <a:extLst>
                <a:ext uri="{FF2B5EF4-FFF2-40B4-BE49-F238E27FC236}">
                  <a16:creationId xmlns:a16="http://schemas.microsoft.com/office/drawing/2014/main" id="{824ADF89-0E2E-2608-C2FE-3DFB30E4B0B8}"/>
                </a:ext>
              </a:extLst>
            </p:cNvPr>
            <p:cNvGrpSpPr/>
            <p:nvPr/>
          </p:nvGrpSpPr>
          <p:grpSpPr>
            <a:xfrm>
              <a:off x="9578896" y="3341792"/>
              <a:ext cx="1150064" cy="2977098"/>
              <a:chOff x="9839960" y="3611880"/>
              <a:chExt cx="1117600" cy="2893060"/>
            </a:xfrm>
            <a:solidFill>
              <a:srgbClr val="60A500"/>
            </a:solidFill>
          </p:grpSpPr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D13B8855-2C57-6F9D-563E-DBC89A691501}"/>
                  </a:ext>
                </a:extLst>
              </p:cNvPr>
              <p:cNvSpPr/>
              <p:nvPr/>
            </p:nvSpPr>
            <p:spPr>
              <a:xfrm>
                <a:off x="10007600" y="3611880"/>
                <a:ext cx="863600" cy="1158240"/>
              </a:xfrm>
              <a:custGeom>
                <a:avLst/>
                <a:gdLst>
                  <a:gd name="connsiteX0" fmla="*/ 0 w 863600"/>
                  <a:gd name="connsiteY0" fmla="*/ 508000 h 1158240"/>
                  <a:gd name="connsiteX1" fmla="*/ 137160 w 863600"/>
                  <a:gd name="connsiteY1" fmla="*/ 502920 h 1158240"/>
                  <a:gd name="connsiteX2" fmla="*/ 396240 w 863600"/>
                  <a:gd name="connsiteY2" fmla="*/ 345440 h 1158240"/>
                  <a:gd name="connsiteX3" fmla="*/ 406400 w 863600"/>
                  <a:gd name="connsiteY3" fmla="*/ 264160 h 1158240"/>
                  <a:gd name="connsiteX4" fmla="*/ 304800 w 863600"/>
                  <a:gd name="connsiteY4" fmla="*/ 127000 h 1158240"/>
                  <a:gd name="connsiteX5" fmla="*/ 391160 w 863600"/>
                  <a:gd name="connsiteY5" fmla="*/ 66040 h 1158240"/>
                  <a:gd name="connsiteX6" fmla="*/ 441960 w 863600"/>
                  <a:gd name="connsiteY6" fmla="*/ 0 h 1158240"/>
                  <a:gd name="connsiteX7" fmla="*/ 548640 w 863600"/>
                  <a:gd name="connsiteY7" fmla="*/ 76200 h 1158240"/>
                  <a:gd name="connsiteX8" fmla="*/ 690880 w 863600"/>
                  <a:gd name="connsiteY8" fmla="*/ 127000 h 1158240"/>
                  <a:gd name="connsiteX9" fmla="*/ 706120 w 863600"/>
                  <a:gd name="connsiteY9" fmla="*/ 223520 h 1158240"/>
                  <a:gd name="connsiteX10" fmla="*/ 706120 w 863600"/>
                  <a:gd name="connsiteY10" fmla="*/ 223520 h 1158240"/>
                  <a:gd name="connsiteX11" fmla="*/ 731520 w 863600"/>
                  <a:gd name="connsiteY11" fmla="*/ 411480 h 1158240"/>
                  <a:gd name="connsiteX12" fmla="*/ 843280 w 863600"/>
                  <a:gd name="connsiteY12" fmla="*/ 695960 h 1158240"/>
                  <a:gd name="connsiteX13" fmla="*/ 863600 w 863600"/>
                  <a:gd name="connsiteY13" fmla="*/ 817880 h 1158240"/>
                  <a:gd name="connsiteX14" fmla="*/ 853440 w 863600"/>
                  <a:gd name="connsiteY14" fmla="*/ 949960 h 1158240"/>
                  <a:gd name="connsiteX15" fmla="*/ 665480 w 863600"/>
                  <a:gd name="connsiteY15" fmla="*/ 1000760 h 1158240"/>
                  <a:gd name="connsiteX16" fmla="*/ 604520 w 863600"/>
                  <a:gd name="connsiteY16" fmla="*/ 1092200 h 1158240"/>
                  <a:gd name="connsiteX17" fmla="*/ 574040 w 863600"/>
                  <a:gd name="connsiteY17" fmla="*/ 1158240 h 1158240"/>
                  <a:gd name="connsiteX18" fmla="*/ 502920 w 863600"/>
                  <a:gd name="connsiteY18" fmla="*/ 1122680 h 1158240"/>
                  <a:gd name="connsiteX19" fmla="*/ 462280 w 863600"/>
                  <a:gd name="connsiteY19" fmla="*/ 1102360 h 1158240"/>
                  <a:gd name="connsiteX20" fmla="*/ 381000 w 863600"/>
                  <a:gd name="connsiteY20" fmla="*/ 1112520 h 1158240"/>
                  <a:gd name="connsiteX21" fmla="*/ 304800 w 863600"/>
                  <a:gd name="connsiteY21" fmla="*/ 1066800 h 1158240"/>
                  <a:gd name="connsiteX22" fmla="*/ 294640 w 863600"/>
                  <a:gd name="connsiteY22" fmla="*/ 960120 h 1158240"/>
                  <a:gd name="connsiteX23" fmla="*/ 304800 w 863600"/>
                  <a:gd name="connsiteY23" fmla="*/ 873760 h 1158240"/>
                  <a:gd name="connsiteX24" fmla="*/ 228600 w 863600"/>
                  <a:gd name="connsiteY24" fmla="*/ 899160 h 1158240"/>
                  <a:gd name="connsiteX25" fmla="*/ 228600 w 863600"/>
                  <a:gd name="connsiteY25" fmla="*/ 848360 h 1158240"/>
                  <a:gd name="connsiteX26" fmla="*/ 167640 w 863600"/>
                  <a:gd name="connsiteY26" fmla="*/ 822960 h 1158240"/>
                  <a:gd name="connsiteX27" fmla="*/ 127000 w 863600"/>
                  <a:gd name="connsiteY27" fmla="*/ 767080 h 1158240"/>
                  <a:gd name="connsiteX28" fmla="*/ 106680 w 863600"/>
                  <a:gd name="connsiteY28" fmla="*/ 721360 h 1158240"/>
                  <a:gd name="connsiteX29" fmla="*/ 40640 w 863600"/>
                  <a:gd name="connsiteY29" fmla="*/ 690880 h 1158240"/>
                  <a:gd name="connsiteX30" fmla="*/ 0 w 863600"/>
                  <a:gd name="connsiteY30" fmla="*/ 604520 h 1158240"/>
                  <a:gd name="connsiteX31" fmla="*/ 30480 w 863600"/>
                  <a:gd name="connsiteY31" fmla="*/ 548640 h 1158240"/>
                  <a:gd name="connsiteX32" fmla="*/ 0 w 863600"/>
                  <a:gd name="connsiteY32" fmla="*/ 508000 h 1158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63600" h="1158240">
                    <a:moveTo>
                      <a:pt x="0" y="508000"/>
                    </a:moveTo>
                    <a:lnTo>
                      <a:pt x="137160" y="502920"/>
                    </a:lnTo>
                    <a:lnTo>
                      <a:pt x="396240" y="345440"/>
                    </a:lnTo>
                    <a:lnTo>
                      <a:pt x="406400" y="264160"/>
                    </a:lnTo>
                    <a:lnTo>
                      <a:pt x="304800" y="127000"/>
                    </a:lnTo>
                    <a:lnTo>
                      <a:pt x="391160" y="66040"/>
                    </a:lnTo>
                    <a:lnTo>
                      <a:pt x="441960" y="0"/>
                    </a:lnTo>
                    <a:lnTo>
                      <a:pt x="548640" y="76200"/>
                    </a:lnTo>
                    <a:lnTo>
                      <a:pt x="690880" y="127000"/>
                    </a:lnTo>
                    <a:lnTo>
                      <a:pt x="706120" y="223520"/>
                    </a:lnTo>
                    <a:lnTo>
                      <a:pt x="706120" y="223520"/>
                    </a:lnTo>
                    <a:lnTo>
                      <a:pt x="731520" y="411480"/>
                    </a:lnTo>
                    <a:lnTo>
                      <a:pt x="843280" y="695960"/>
                    </a:lnTo>
                    <a:lnTo>
                      <a:pt x="863600" y="817880"/>
                    </a:lnTo>
                    <a:lnTo>
                      <a:pt x="853440" y="949960"/>
                    </a:lnTo>
                    <a:lnTo>
                      <a:pt x="665480" y="1000760"/>
                    </a:lnTo>
                    <a:lnTo>
                      <a:pt x="604520" y="1092200"/>
                    </a:lnTo>
                    <a:lnTo>
                      <a:pt x="574040" y="1158240"/>
                    </a:lnTo>
                    <a:lnTo>
                      <a:pt x="502920" y="1122680"/>
                    </a:lnTo>
                    <a:lnTo>
                      <a:pt x="462280" y="1102360"/>
                    </a:lnTo>
                    <a:lnTo>
                      <a:pt x="381000" y="1112520"/>
                    </a:lnTo>
                    <a:lnTo>
                      <a:pt x="304800" y="1066800"/>
                    </a:lnTo>
                    <a:lnTo>
                      <a:pt x="294640" y="960120"/>
                    </a:lnTo>
                    <a:lnTo>
                      <a:pt x="304800" y="873760"/>
                    </a:lnTo>
                    <a:lnTo>
                      <a:pt x="228600" y="899160"/>
                    </a:lnTo>
                    <a:lnTo>
                      <a:pt x="228600" y="848360"/>
                    </a:lnTo>
                    <a:lnTo>
                      <a:pt x="167640" y="822960"/>
                    </a:lnTo>
                    <a:lnTo>
                      <a:pt x="127000" y="767080"/>
                    </a:lnTo>
                    <a:lnTo>
                      <a:pt x="106680" y="721360"/>
                    </a:lnTo>
                    <a:lnTo>
                      <a:pt x="40640" y="690880"/>
                    </a:lnTo>
                    <a:lnTo>
                      <a:pt x="0" y="604520"/>
                    </a:lnTo>
                    <a:lnTo>
                      <a:pt x="30480" y="548640"/>
                    </a:lnTo>
                    <a:lnTo>
                      <a:pt x="0" y="508000"/>
                    </a:lnTo>
                    <a:close/>
                  </a:path>
                </a:pathLst>
              </a:custGeom>
              <a:solidFill>
                <a:srgbClr val="82B3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22" name="Dowolny kształt: kształt 21">
                <a:extLst>
                  <a:ext uri="{FF2B5EF4-FFF2-40B4-BE49-F238E27FC236}">
                    <a16:creationId xmlns:a16="http://schemas.microsoft.com/office/drawing/2014/main" id="{2698EEE1-69E9-FC5A-3E40-3E44A4C7A0B6}"/>
                  </a:ext>
                </a:extLst>
              </p:cNvPr>
              <p:cNvSpPr/>
              <p:nvPr/>
            </p:nvSpPr>
            <p:spPr>
              <a:xfrm>
                <a:off x="10005060" y="4803140"/>
                <a:ext cx="952500" cy="1043940"/>
              </a:xfrm>
              <a:custGeom>
                <a:avLst/>
                <a:gdLst>
                  <a:gd name="connsiteX0" fmla="*/ 596900 w 952500"/>
                  <a:gd name="connsiteY0" fmla="*/ 0 h 1043940"/>
                  <a:gd name="connsiteX1" fmla="*/ 746760 w 952500"/>
                  <a:gd name="connsiteY1" fmla="*/ 58420 h 1043940"/>
                  <a:gd name="connsiteX2" fmla="*/ 764540 w 952500"/>
                  <a:gd name="connsiteY2" fmla="*/ 121920 h 1043940"/>
                  <a:gd name="connsiteX3" fmla="*/ 744220 w 952500"/>
                  <a:gd name="connsiteY3" fmla="*/ 213360 h 1043940"/>
                  <a:gd name="connsiteX4" fmla="*/ 698500 w 952500"/>
                  <a:gd name="connsiteY4" fmla="*/ 243840 h 1043940"/>
                  <a:gd name="connsiteX5" fmla="*/ 716280 w 952500"/>
                  <a:gd name="connsiteY5" fmla="*/ 345440 h 1043940"/>
                  <a:gd name="connsiteX6" fmla="*/ 774700 w 952500"/>
                  <a:gd name="connsiteY6" fmla="*/ 406400 h 1043940"/>
                  <a:gd name="connsiteX7" fmla="*/ 754380 w 952500"/>
                  <a:gd name="connsiteY7" fmla="*/ 482600 h 1043940"/>
                  <a:gd name="connsiteX8" fmla="*/ 825500 w 952500"/>
                  <a:gd name="connsiteY8" fmla="*/ 558800 h 1043940"/>
                  <a:gd name="connsiteX9" fmla="*/ 881380 w 952500"/>
                  <a:gd name="connsiteY9" fmla="*/ 668020 h 1043940"/>
                  <a:gd name="connsiteX10" fmla="*/ 952500 w 952500"/>
                  <a:gd name="connsiteY10" fmla="*/ 721360 h 1043940"/>
                  <a:gd name="connsiteX11" fmla="*/ 922020 w 952500"/>
                  <a:gd name="connsiteY11" fmla="*/ 741680 h 1043940"/>
                  <a:gd name="connsiteX12" fmla="*/ 878840 w 952500"/>
                  <a:gd name="connsiteY12" fmla="*/ 741680 h 1043940"/>
                  <a:gd name="connsiteX13" fmla="*/ 916940 w 952500"/>
                  <a:gd name="connsiteY13" fmla="*/ 838200 h 1043940"/>
                  <a:gd name="connsiteX14" fmla="*/ 904240 w 952500"/>
                  <a:gd name="connsiteY14" fmla="*/ 957580 h 1043940"/>
                  <a:gd name="connsiteX15" fmla="*/ 855980 w 952500"/>
                  <a:gd name="connsiteY15" fmla="*/ 982980 h 1043940"/>
                  <a:gd name="connsiteX16" fmla="*/ 797560 w 952500"/>
                  <a:gd name="connsiteY16" fmla="*/ 962660 h 1043940"/>
                  <a:gd name="connsiteX17" fmla="*/ 762000 w 952500"/>
                  <a:gd name="connsiteY17" fmla="*/ 998220 h 1043940"/>
                  <a:gd name="connsiteX18" fmla="*/ 706120 w 952500"/>
                  <a:gd name="connsiteY18" fmla="*/ 1043940 h 1043940"/>
                  <a:gd name="connsiteX19" fmla="*/ 660400 w 952500"/>
                  <a:gd name="connsiteY19" fmla="*/ 1028700 h 1043940"/>
                  <a:gd name="connsiteX20" fmla="*/ 627380 w 952500"/>
                  <a:gd name="connsiteY20" fmla="*/ 970280 h 1043940"/>
                  <a:gd name="connsiteX21" fmla="*/ 601980 w 952500"/>
                  <a:gd name="connsiteY21" fmla="*/ 980440 h 1043940"/>
                  <a:gd name="connsiteX22" fmla="*/ 566420 w 952500"/>
                  <a:gd name="connsiteY22" fmla="*/ 967740 h 1043940"/>
                  <a:gd name="connsiteX23" fmla="*/ 515620 w 952500"/>
                  <a:gd name="connsiteY23" fmla="*/ 1021080 h 1043940"/>
                  <a:gd name="connsiteX24" fmla="*/ 363220 w 952500"/>
                  <a:gd name="connsiteY24" fmla="*/ 1021080 h 1043940"/>
                  <a:gd name="connsiteX25" fmla="*/ 391160 w 952500"/>
                  <a:gd name="connsiteY25" fmla="*/ 980440 h 1043940"/>
                  <a:gd name="connsiteX26" fmla="*/ 365760 w 952500"/>
                  <a:gd name="connsiteY26" fmla="*/ 980440 h 1043940"/>
                  <a:gd name="connsiteX27" fmla="*/ 299720 w 952500"/>
                  <a:gd name="connsiteY27" fmla="*/ 980440 h 1043940"/>
                  <a:gd name="connsiteX28" fmla="*/ 274320 w 952500"/>
                  <a:gd name="connsiteY28" fmla="*/ 939800 h 1043940"/>
                  <a:gd name="connsiteX29" fmla="*/ 332740 w 952500"/>
                  <a:gd name="connsiteY29" fmla="*/ 896620 h 1043940"/>
                  <a:gd name="connsiteX30" fmla="*/ 304800 w 952500"/>
                  <a:gd name="connsiteY30" fmla="*/ 878840 h 1043940"/>
                  <a:gd name="connsiteX31" fmla="*/ 228600 w 952500"/>
                  <a:gd name="connsiteY31" fmla="*/ 845820 h 1043940"/>
                  <a:gd name="connsiteX32" fmla="*/ 198120 w 952500"/>
                  <a:gd name="connsiteY32" fmla="*/ 838200 h 1043940"/>
                  <a:gd name="connsiteX33" fmla="*/ 213360 w 952500"/>
                  <a:gd name="connsiteY33" fmla="*/ 782320 h 1043940"/>
                  <a:gd name="connsiteX34" fmla="*/ 190500 w 952500"/>
                  <a:gd name="connsiteY34" fmla="*/ 756920 h 1043940"/>
                  <a:gd name="connsiteX35" fmla="*/ 137160 w 952500"/>
                  <a:gd name="connsiteY35" fmla="*/ 756920 h 1043940"/>
                  <a:gd name="connsiteX36" fmla="*/ 99060 w 952500"/>
                  <a:gd name="connsiteY36" fmla="*/ 777240 h 1043940"/>
                  <a:gd name="connsiteX37" fmla="*/ 83820 w 952500"/>
                  <a:gd name="connsiteY37" fmla="*/ 723900 h 1043940"/>
                  <a:gd name="connsiteX38" fmla="*/ 53340 w 952500"/>
                  <a:gd name="connsiteY38" fmla="*/ 617220 h 1043940"/>
                  <a:gd name="connsiteX39" fmla="*/ 58420 w 952500"/>
                  <a:gd name="connsiteY39" fmla="*/ 541020 h 1043940"/>
                  <a:gd name="connsiteX40" fmla="*/ 66040 w 952500"/>
                  <a:gd name="connsiteY40" fmla="*/ 487680 h 1043940"/>
                  <a:gd name="connsiteX41" fmla="*/ 66040 w 952500"/>
                  <a:gd name="connsiteY41" fmla="*/ 406400 h 1043940"/>
                  <a:gd name="connsiteX42" fmla="*/ 43180 w 952500"/>
                  <a:gd name="connsiteY42" fmla="*/ 350520 h 1043940"/>
                  <a:gd name="connsiteX43" fmla="*/ 0 w 952500"/>
                  <a:gd name="connsiteY43" fmla="*/ 317500 h 1043940"/>
                  <a:gd name="connsiteX44" fmla="*/ 15240 w 952500"/>
                  <a:gd name="connsiteY44" fmla="*/ 261620 h 1043940"/>
                  <a:gd name="connsiteX45" fmla="*/ 83820 w 952500"/>
                  <a:gd name="connsiteY45" fmla="*/ 274320 h 1043940"/>
                  <a:gd name="connsiteX46" fmla="*/ 86360 w 952500"/>
                  <a:gd name="connsiteY46" fmla="*/ 220980 h 1043940"/>
                  <a:gd name="connsiteX47" fmla="*/ 73660 w 952500"/>
                  <a:gd name="connsiteY47" fmla="*/ 180340 h 1043940"/>
                  <a:gd name="connsiteX48" fmla="*/ 96520 w 952500"/>
                  <a:gd name="connsiteY48" fmla="*/ 149860 h 1043940"/>
                  <a:gd name="connsiteX49" fmla="*/ 78740 w 952500"/>
                  <a:gd name="connsiteY49" fmla="*/ 121920 h 1043940"/>
                  <a:gd name="connsiteX50" fmla="*/ 198120 w 952500"/>
                  <a:gd name="connsiteY50" fmla="*/ 99060 h 1043940"/>
                  <a:gd name="connsiteX51" fmla="*/ 289560 w 952500"/>
                  <a:gd name="connsiteY51" fmla="*/ 93980 h 1043940"/>
                  <a:gd name="connsiteX52" fmla="*/ 317500 w 952500"/>
                  <a:gd name="connsiteY52" fmla="*/ 60960 h 1043940"/>
                  <a:gd name="connsiteX53" fmla="*/ 378460 w 952500"/>
                  <a:gd name="connsiteY53" fmla="*/ 88900 h 1043940"/>
                  <a:gd name="connsiteX54" fmla="*/ 383540 w 952500"/>
                  <a:gd name="connsiteY54" fmla="*/ 35560 h 1043940"/>
                  <a:gd name="connsiteX55" fmla="*/ 403860 w 952500"/>
                  <a:gd name="connsiteY55" fmla="*/ 48260 h 1043940"/>
                  <a:gd name="connsiteX56" fmla="*/ 477520 w 952500"/>
                  <a:gd name="connsiteY56" fmla="*/ 73660 h 1043940"/>
                  <a:gd name="connsiteX57" fmla="*/ 505460 w 952500"/>
                  <a:gd name="connsiteY57" fmla="*/ 27940 h 1043940"/>
                  <a:gd name="connsiteX58" fmla="*/ 596900 w 952500"/>
                  <a:gd name="connsiteY58" fmla="*/ 0 h 104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952500" h="1043940">
                    <a:moveTo>
                      <a:pt x="596900" y="0"/>
                    </a:moveTo>
                    <a:lnTo>
                      <a:pt x="746760" y="58420"/>
                    </a:lnTo>
                    <a:lnTo>
                      <a:pt x="764540" y="121920"/>
                    </a:lnTo>
                    <a:lnTo>
                      <a:pt x="744220" y="213360"/>
                    </a:lnTo>
                    <a:lnTo>
                      <a:pt x="698500" y="243840"/>
                    </a:lnTo>
                    <a:lnTo>
                      <a:pt x="716280" y="345440"/>
                    </a:lnTo>
                    <a:lnTo>
                      <a:pt x="774700" y="406400"/>
                    </a:lnTo>
                    <a:lnTo>
                      <a:pt x="754380" y="482600"/>
                    </a:lnTo>
                    <a:lnTo>
                      <a:pt x="825500" y="558800"/>
                    </a:lnTo>
                    <a:lnTo>
                      <a:pt x="881380" y="668020"/>
                    </a:lnTo>
                    <a:lnTo>
                      <a:pt x="952500" y="721360"/>
                    </a:lnTo>
                    <a:lnTo>
                      <a:pt x="922020" y="741680"/>
                    </a:lnTo>
                    <a:lnTo>
                      <a:pt x="878840" y="741680"/>
                    </a:lnTo>
                    <a:lnTo>
                      <a:pt x="916940" y="838200"/>
                    </a:lnTo>
                    <a:lnTo>
                      <a:pt x="904240" y="957580"/>
                    </a:lnTo>
                    <a:lnTo>
                      <a:pt x="855980" y="982980"/>
                    </a:lnTo>
                    <a:lnTo>
                      <a:pt x="797560" y="962660"/>
                    </a:lnTo>
                    <a:lnTo>
                      <a:pt x="762000" y="998220"/>
                    </a:lnTo>
                    <a:lnTo>
                      <a:pt x="706120" y="1043940"/>
                    </a:lnTo>
                    <a:lnTo>
                      <a:pt x="660400" y="1028700"/>
                    </a:lnTo>
                    <a:lnTo>
                      <a:pt x="627380" y="970280"/>
                    </a:lnTo>
                    <a:lnTo>
                      <a:pt x="601980" y="980440"/>
                    </a:lnTo>
                    <a:lnTo>
                      <a:pt x="566420" y="967740"/>
                    </a:lnTo>
                    <a:lnTo>
                      <a:pt x="515620" y="1021080"/>
                    </a:lnTo>
                    <a:lnTo>
                      <a:pt x="363220" y="1021080"/>
                    </a:lnTo>
                    <a:lnTo>
                      <a:pt x="391160" y="980440"/>
                    </a:lnTo>
                    <a:lnTo>
                      <a:pt x="365760" y="980440"/>
                    </a:lnTo>
                    <a:lnTo>
                      <a:pt x="299720" y="980440"/>
                    </a:lnTo>
                    <a:lnTo>
                      <a:pt x="274320" y="939800"/>
                    </a:lnTo>
                    <a:lnTo>
                      <a:pt x="332740" y="896620"/>
                    </a:lnTo>
                    <a:lnTo>
                      <a:pt x="304800" y="878840"/>
                    </a:lnTo>
                    <a:lnTo>
                      <a:pt x="228600" y="845820"/>
                    </a:lnTo>
                    <a:lnTo>
                      <a:pt x="198120" y="838200"/>
                    </a:lnTo>
                    <a:lnTo>
                      <a:pt x="213360" y="782320"/>
                    </a:lnTo>
                    <a:lnTo>
                      <a:pt x="190500" y="756920"/>
                    </a:lnTo>
                    <a:lnTo>
                      <a:pt x="137160" y="756920"/>
                    </a:lnTo>
                    <a:lnTo>
                      <a:pt x="99060" y="777240"/>
                    </a:lnTo>
                    <a:lnTo>
                      <a:pt x="83820" y="723900"/>
                    </a:lnTo>
                    <a:lnTo>
                      <a:pt x="53340" y="617220"/>
                    </a:lnTo>
                    <a:lnTo>
                      <a:pt x="58420" y="541020"/>
                    </a:lnTo>
                    <a:lnTo>
                      <a:pt x="66040" y="487680"/>
                    </a:lnTo>
                    <a:lnTo>
                      <a:pt x="66040" y="406400"/>
                    </a:lnTo>
                    <a:lnTo>
                      <a:pt x="43180" y="350520"/>
                    </a:lnTo>
                    <a:lnTo>
                      <a:pt x="0" y="317500"/>
                    </a:lnTo>
                    <a:lnTo>
                      <a:pt x="15240" y="261620"/>
                    </a:lnTo>
                    <a:lnTo>
                      <a:pt x="83820" y="274320"/>
                    </a:lnTo>
                    <a:lnTo>
                      <a:pt x="86360" y="220980"/>
                    </a:lnTo>
                    <a:lnTo>
                      <a:pt x="73660" y="180340"/>
                    </a:lnTo>
                    <a:lnTo>
                      <a:pt x="96520" y="149860"/>
                    </a:lnTo>
                    <a:lnTo>
                      <a:pt x="78740" y="121920"/>
                    </a:lnTo>
                    <a:lnTo>
                      <a:pt x="198120" y="99060"/>
                    </a:lnTo>
                    <a:lnTo>
                      <a:pt x="289560" y="93980"/>
                    </a:lnTo>
                    <a:lnTo>
                      <a:pt x="317500" y="60960"/>
                    </a:lnTo>
                    <a:lnTo>
                      <a:pt x="378460" y="88900"/>
                    </a:lnTo>
                    <a:lnTo>
                      <a:pt x="383540" y="35560"/>
                    </a:lnTo>
                    <a:lnTo>
                      <a:pt x="403860" y="48260"/>
                    </a:lnTo>
                    <a:lnTo>
                      <a:pt x="477520" y="73660"/>
                    </a:lnTo>
                    <a:lnTo>
                      <a:pt x="505460" y="2794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82B3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23" name="Dowolny kształt: kształt 22">
                <a:extLst>
                  <a:ext uri="{FF2B5EF4-FFF2-40B4-BE49-F238E27FC236}">
                    <a16:creationId xmlns:a16="http://schemas.microsoft.com/office/drawing/2014/main" id="{DFEE85B0-6FB7-718F-E4EC-667999F39B91}"/>
                  </a:ext>
                </a:extLst>
              </p:cNvPr>
              <p:cNvSpPr/>
              <p:nvPr/>
            </p:nvSpPr>
            <p:spPr>
              <a:xfrm>
                <a:off x="9839960" y="5603240"/>
                <a:ext cx="838200" cy="901700"/>
              </a:xfrm>
              <a:custGeom>
                <a:avLst/>
                <a:gdLst>
                  <a:gd name="connsiteX0" fmla="*/ 233680 w 838200"/>
                  <a:gd name="connsiteY0" fmla="*/ 15240 h 901700"/>
                  <a:gd name="connsiteX1" fmla="*/ 307340 w 838200"/>
                  <a:gd name="connsiteY1" fmla="*/ 0 h 901700"/>
                  <a:gd name="connsiteX2" fmla="*/ 327660 w 838200"/>
                  <a:gd name="connsiteY2" fmla="*/ 10160 h 901700"/>
                  <a:gd name="connsiteX3" fmla="*/ 304800 w 838200"/>
                  <a:gd name="connsiteY3" fmla="*/ 48260 h 901700"/>
                  <a:gd name="connsiteX4" fmla="*/ 342900 w 838200"/>
                  <a:gd name="connsiteY4" fmla="*/ 73660 h 901700"/>
                  <a:gd name="connsiteX5" fmla="*/ 426720 w 838200"/>
                  <a:gd name="connsiteY5" fmla="*/ 101600 h 901700"/>
                  <a:gd name="connsiteX6" fmla="*/ 378460 w 838200"/>
                  <a:gd name="connsiteY6" fmla="*/ 134620 h 901700"/>
                  <a:gd name="connsiteX7" fmla="*/ 439420 w 838200"/>
                  <a:gd name="connsiteY7" fmla="*/ 205740 h 901700"/>
                  <a:gd name="connsiteX8" fmla="*/ 452120 w 838200"/>
                  <a:gd name="connsiteY8" fmla="*/ 218440 h 901700"/>
                  <a:gd name="connsiteX9" fmla="*/ 487680 w 838200"/>
                  <a:gd name="connsiteY9" fmla="*/ 218440 h 901700"/>
                  <a:gd name="connsiteX10" fmla="*/ 477520 w 838200"/>
                  <a:gd name="connsiteY10" fmla="*/ 259080 h 901700"/>
                  <a:gd name="connsiteX11" fmla="*/ 713740 w 838200"/>
                  <a:gd name="connsiteY11" fmla="*/ 256540 h 901700"/>
                  <a:gd name="connsiteX12" fmla="*/ 741680 w 838200"/>
                  <a:gd name="connsiteY12" fmla="*/ 208280 h 901700"/>
                  <a:gd name="connsiteX13" fmla="*/ 764540 w 838200"/>
                  <a:gd name="connsiteY13" fmla="*/ 233680 h 901700"/>
                  <a:gd name="connsiteX14" fmla="*/ 777240 w 838200"/>
                  <a:gd name="connsiteY14" fmla="*/ 210820 h 901700"/>
                  <a:gd name="connsiteX15" fmla="*/ 792480 w 838200"/>
                  <a:gd name="connsiteY15" fmla="*/ 259080 h 901700"/>
                  <a:gd name="connsiteX16" fmla="*/ 838200 w 838200"/>
                  <a:gd name="connsiteY16" fmla="*/ 269240 h 901700"/>
                  <a:gd name="connsiteX17" fmla="*/ 756920 w 838200"/>
                  <a:gd name="connsiteY17" fmla="*/ 370840 h 901700"/>
                  <a:gd name="connsiteX18" fmla="*/ 718820 w 838200"/>
                  <a:gd name="connsiteY18" fmla="*/ 406400 h 901700"/>
                  <a:gd name="connsiteX19" fmla="*/ 632460 w 838200"/>
                  <a:gd name="connsiteY19" fmla="*/ 505460 h 901700"/>
                  <a:gd name="connsiteX20" fmla="*/ 604520 w 838200"/>
                  <a:gd name="connsiteY20" fmla="*/ 556260 h 901700"/>
                  <a:gd name="connsiteX21" fmla="*/ 551180 w 838200"/>
                  <a:gd name="connsiteY21" fmla="*/ 624840 h 901700"/>
                  <a:gd name="connsiteX22" fmla="*/ 571500 w 838200"/>
                  <a:gd name="connsiteY22" fmla="*/ 708660 h 901700"/>
                  <a:gd name="connsiteX23" fmla="*/ 571500 w 838200"/>
                  <a:gd name="connsiteY23" fmla="*/ 800100 h 901700"/>
                  <a:gd name="connsiteX24" fmla="*/ 589280 w 838200"/>
                  <a:gd name="connsiteY24" fmla="*/ 835660 h 901700"/>
                  <a:gd name="connsiteX25" fmla="*/ 629920 w 838200"/>
                  <a:gd name="connsiteY25" fmla="*/ 901700 h 901700"/>
                  <a:gd name="connsiteX26" fmla="*/ 548640 w 838200"/>
                  <a:gd name="connsiteY26" fmla="*/ 891540 h 901700"/>
                  <a:gd name="connsiteX27" fmla="*/ 505460 w 838200"/>
                  <a:gd name="connsiteY27" fmla="*/ 871220 h 901700"/>
                  <a:gd name="connsiteX28" fmla="*/ 447040 w 838200"/>
                  <a:gd name="connsiteY28" fmla="*/ 873760 h 901700"/>
                  <a:gd name="connsiteX29" fmla="*/ 398780 w 838200"/>
                  <a:gd name="connsiteY29" fmla="*/ 830580 h 901700"/>
                  <a:gd name="connsiteX30" fmla="*/ 322580 w 838200"/>
                  <a:gd name="connsiteY30" fmla="*/ 802640 h 901700"/>
                  <a:gd name="connsiteX31" fmla="*/ 289560 w 838200"/>
                  <a:gd name="connsiteY31" fmla="*/ 749300 h 901700"/>
                  <a:gd name="connsiteX32" fmla="*/ 236220 w 838200"/>
                  <a:gd name="connsiteY32" fmla="*/ 718820 h 901700"/>
                  <a:gd name="connsiteX33" fmla="*/ 210820 w 838200"/>
                  <a:gd name="connsiteY33" fmla="*/ 731520 h 901700"/>
                  <a:gd name="connsiteX34" fmla="*/ 152400 w 838200"/>
                  <a:gd name="connsiteY34" fmla="*/ 688340 h 901700"/>
                  <a:gd name="connsiteX35" fmla="*/ 93980 w 838200"/>
                  <a:gd name="connsiteY35" fmla="*/ 695960 h 901700"/>
                  <a:gd name="connsiteX36" fmla="*/ 76200 w 838200"/>
                  <a:gd name="connsiteY36" fmla="*/ 675640 h 901700"/>
                  <a:gd name="connsiteX37" fmla="*/ 88900 w 838200"/>
                  <a:gd name="connsiteY37" fmla="*/ 614680 h 901700"/>
                  <a:gd name="connsiteX38" fmla="*/ 58420 w 838200"/>
                  <a:gd name="connsiteY38" fmla="*/ 523240 h 901700"/>
                  <a:gd name="connsiteX39" fmla="*/ 50800 w 838200"/>
                  <a:gd name="connsiteY39" fmla="*/ 469900 h 901700"/>
                  <a:gd name="connsiteX40" fmla="*/ 45720 w 838200"/>
                  <a:gd name="connsiteY40" fmla="*/ 421640 h 901700"/>
                  <a:gd name="connsiteX41" fmla="*/ 2540 w 838200"/>
                  <a:gd name="connsiteY41" fmla="*/ 360680 h 901700"/>
                  <a:gd name="connsiteX42" fmla="*/ 0 w 838200"/>
                  <a:gd name="connsiteY42" fmla="*/ 266700 h 901700"/>
                  <a:gd name="connsiteX43" fmla="*/ 33020 w 838200"/>
                  <a:gd name="connsiteY43" fmla="*/ 175260 h 901700"/>
                  <a:gd name="connsiteX44" fmla="*/ 78740 w 838200"/>
                  <a:gd name="connsiteY44" fmla="*/ 154940 h 901700"/>
                  <a:gd name="connsiteX45" fmla="*/ 165100 w 838200"/>
                  <a:gd name="connsiteY45" fmla="*/ 99060 h 901700"/>
                  <a:gd name="connsiteX46" fmla="*/ 233680 w 838200"/>
                  <a:gd name="connsiteY46" fmla="*/ 15240 h 90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838200" h="901700">
                    <a:moveTo>
                      <a:pt x="233680" y="15240"/>
                    </a:moveTo>
                    <a:lnTo>
                      <a:pt x="307340" y="0"/>
                    </a:lnTo>
                    <a:lnTo>
                      <a:pt x="327660" y="10160"/>
                    </a:lnTo>
                    <a:lnTo>
                      <a:pt x="304800" y="48260"/>
                    </a:lnTo>
                    <a:lnTo>
                      <a:pt x="342900" y="73660"/>
                    </a:lnTo>
                    <a:lnTo>
                      <a:pt x="426720" y="101600"/>
                    </a:lnTo>
                    <a:lnTo>
                      <a:pt x="378460" y="134620"/>
                    </a:lnTo>
                    <a:lnTo>
                      <a:pt x="439420" y="205740"/>
                    </a:lnTo>
                    <a:lnTo>
                      <a:pt x="452120" y="218440"/>
                    </a:lnTo>
                    <a:lnTo>
                      <a:pt x="487680" y="218440"/>
                    </a:lnTo>
                    <a:lnTo>
                      <a:pt x="477520" y="259080"/>
                    </a:lnTo>
                    <a:lnTo>
                      <a:pt x="713740" y="256540"/>
                    </a:lnTo>
                    <a:lnTo>
                      <a:pt x="741680" y="208280"/>
                    </a:lnTo>
                    <a:lnTo>
                      <a:pt x="764540" y="233680"/>
                    </a:lnTo>
                    <a:lnTo>
                      <a:pt x="777240" y="210820"/>
                    </a:lnTo>
                    <a:lnTo>
                      <a:pt x="792480" y="259080"/>
                    </a:lnTo>
                    <a:lnTo>
                      <a:pt x="838200" y="269240"/>
                    </a:lnTo>
                    <a:lnTo>
                      <a:pt x="756920" y="370840"/>
                    </a:lnTo>
                    <a:lnTo>
                      <a:pt x="718820" y="406400"/>
                    </a:lnTo>
                    <a:lnTo>
                      <a:pt x="632460" y="505460"/>
                    </a:lnTo>
                    <a:lnTo>
                      <a:pt x="604520" y="556260"/>
                    </a:lnTo>
                    <a:lnTo>
                      <a:pt x="551180" y="624840"/>
                    </a:lnTo>
                    <a:lnTo>
                      <a:pt x="571500" y="708660"/>
                    </a:lnTo>
                    <a:lnTo>
                      <a:pt x="571500" y="800100"/>
                    </a:lnTo>
                    <a:lnTo>
                      <a:pt x="589280" y="835660"/>
                    </a:lnTo>
                    <a:lnTo>
                      <a:pt x="629920" y="901700"/>
                    </a:lnTo>
                    <a:lnTo>
                      <a:pt x="548640" y="891540"/>
                    </a:lnTo>
                    <a:lnTo>
                      <a:pt x="505460" y="871220"/>
                    </a:lnTo>
                    <a:lnTo>
                      <a:pt x="447040" y="873760"/>
                    </a:lnTo>
                    <a:lnTo>
                      <a:pt x="398780" y="830580"/>
                    </a:lnTo>
                    <a:lnTo>
                      <a:pt x="322580" y="802640"/>
                    </a:lnTo>
                    <a:lnTo>
                      <a:pt x="289560" y="749300"/>
                    </a:lnTo>
                    <a:lnTo>
                      <a:pt x="236220" y="718820"/>
                    </a:lnTo>
                    <a:lnTo>
                      <a:pt x="210820" y="731520"/>
                    </a:lnTo>
                    <a:lnTo>
                      <a:pt x="152400" y="688340"/>
                    </a:lnTo>
                    <a:lnTo>
                      <a:pt x="93980" y="695960"/>
                    </a:lnTo>
                    <a:lnTo>
                      <a:pt x="76200" y="675640"/>
                    </a:lnTo>
                    <a:lnTo>
                      <a:pt x="88900" y="614680"/>
                    </a:lnTo>
                    <a:lnTo>
                      <a:pt x="58420" y="523240"/>
                    </a:lnTo>
                    <a:lnTo>
                      <a:pt x="50800" y="469900"/>
                    </a:lnTo>
                    <a:lnTo>
                      <a:pt x="45720" y="421640"/>
                    </a:lnTo>
                    <a:lnTo>
                      <a:pt x="2540" y="360680"/>
                    </a:lnTo>
                    <a:cubicBezTo>
                      <a:pt x="1693" y="329353"/>
                      <a:pt x="847" y="298027"/>
                      <a:pt x="0" y="266700"/>
                    </a:cubicBezTo>
                    <a:lnTo>
                      <a:pt x="33020" y="175260"/>
                    </a:lnTo>
                    <a:lnTo>
                      <a:pt x="78740" y="154940"/>
                    </a:lnTo>
                    <a:lnTo>
                      <a:pt x="165100" y="99060"/>
                    </a:lnTo>
                    <a:lnTo>
                      <a:pt x="233680" y="15240"/>
                    </a:lnTo>
                    <a:close/>
                  </a:path>
                </a:pathLst>
              </a:custGeom>
              <a:solidFill>
                <a:srgbClr val="82B3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8A7D7D36-8906-863A-2964-5A340DE2E0AF}"/>
                </a:ext>
              </a:extLst>
            </p:cNvPr>
            <p:cNvSpPr/>
            <p:nvPr/>
          </p:nvSpPr>
          <p:spPr>
            <a:xfrm>
              <a:off x="8799988" y="3859321"/>
              <a:ext cx="1489856" cy="1278140"/>
            </a:xfrm>
            <a:custGeom>
              <a:avLst/>
              <a:gdLst>
                <a:gd name="connsiteX0" fmla="*/ 868680 w 1447800"/>
                <a:gd name="connsiteY0" fmla="*/ 0 h 1242060"/>
                <a:gd name="connsiteX1" fmla="*/ 896620 w 1447800"/>
                <a:gd name="connsiteY1" fmla="*/ 48260 h 1242060"/>
                <a:gd name="connsiteX2" fmla="*/ 873760 w 1447800"/>
                <a:gd name="connsiteY2" fmla="*/ 101600 h 1242060"/>
                <a:gd name="connsiteX3" fmla="*/ 924560 w 1447800"/>
                <a:gd name="connsiteY3" fmla="*/ 205740 h 1242060"/>
                <a:gd name="connsiteX4" fmla="*/ 975360 w 1447800"/>
                <a:gd name="connsiteY4" fmla="*/ 238760 h 1242060"/>
                <a:gd name="connsiteX5" fmla="*/ 1016000 w 1447800"/>
                <a:gd name="connsiteY5" fmla="*/ 269240 h 1242060"/>
                <a:gd name="connsiteX6" fmla="*/ 1043940 w 1447800"/>
                <a:gd name="connsiteY6" fmla="*/ 335280 h 1242060"/>
                <a:gd name="connsiteX7" fmla="*/ 1102360 w 1447800"/>
                <a:gd name="connsiteY7" fmla="*/ 358140 h 1242060"/>
                <a:gd name="connsiteX8" fmla="*/ 1115060 w 1447800"/>
                <a:gd name="connsiteY8" fmla="*/ 424180 h 1242060"/>
                <a:gd name="connsiteX9" fmla="*/ 1143000 w 1447800"/>
                <a:gd name="connsiteY9" fmla="*/ 441960 h 1242060"/>
                <a:gd name="connsiteX10" fmla="*/ 1181100 w 1447800"/>
                <a:gd name="connsiteY10" fmla="*/ 431800 h 1242060"/>
                <a:gd name="connsiteX11" fmla="*/ 1178560 w 1447800"/>
                <a:gd name="connsiteY11" fmla="*/ 510540 h 1242060"/>
                <a:gd name="connsiteX12" fmla="*/ 1198880 w 1447800"/>
                <a:gd name="connsiteY12" fmla="*/ 576580 h 1242060"/>
                <a:gd name="connsiteX13" fmla="*/ 1214120 w 1447800"/>
                <a:gd name="connsiteY13" fmla="*/ 609600 h 1242060"/>
                <a:gd name="connsiteX14" fmla="*/ 1280160 w 1447800"/>
                <a:gd name="connsiteY14" fmla="*/ 642620 h 1242060"/>
                <a:gd name="connsiteX15" fmla="*/ 1384300 w 1447800"/>
                <a:gd name="connsiteY15" fmla="*/ 640080 h 1242060"/>
                <a:gd name="connsiteX16" fmla="*/ 1447800 w 1447800"/>
                <a:gd name="connsiteY16" fmla="*/ 662940 h 1242060"/>
                <a:gd name="connsiteX17" fmla="*/ 1389380 w 1447800"/>
                <a:gd name="connsiteY17" fmla="*/ 695960 h 1242060"/>
                <a:gd name="connsiteX18" fmla="*/ 1379220 w 1447800"/>
                <a:gd name="connsiteY18" fmla="*/ 718820 h 1242060"/>
                <a:gd name="connsiteX19" fmla="*/ 1290320 w 1447800"/>
                <a:gd name="connsiteY19" fmla="*/ 688340 h 1242060"/>
                <a:gd name="connsiteX20" fmla="*/ 1275080 w 1447800"/>
                <a:gd name="connsiteY20" fmla="*/ 726440 h 1242060"/>
                <a:gd name="connsiteX21" fmla="*/ 1226820 w 1447800"/>
                <a:gd name="connsiteY21" fmla="*/ 706120 h 1242060"/>
                <a:gd name="connsiteX22" fmla="*/ 1191260 w 1447800"/>
                <a:gd name="connsiteY22" fmla="*/ 751840 h 1242060"/>
                <a:gd name="connsiteX23" fmla="*/ 1099820 w 1447800"/>
                <a:gd name="connsiteY23" fmla="*/ 746760 h 1242060"/>
                <a:gd name="connsiteX24" fmla="*/ 952500 w 1447800"/>
                <a:gd name="connsiteY24" fmla="*/ 784860 h 1242060"/>
                <a:gd name="connsiteX25" fmla="*/ 972820 w 1447800"/>
                <a:gd name="connsiteY25" fmla="*/ 833120 h 1242060"/>
                <a:gd name="connsiteX26" fmla="*/ 952500 w 1447800"/>
                <a:gd name="connsiteY26" fmla="*/ 866140 h 1242060"/>
                <a:gd name="connsiteX27" fmla="*/ 967740 w 1447800"/>
                <a:gd name="connsiteY27" fmla="*/ 911860 h 1242060"/>
                <a:gd name="connsiteX28" fmla="*/ 916940 w 1447800"/>
                <a:gd name="connsiteY28" fmla="*/ 906780 h 1242060"/>
                <a:gd name="connsiteX29" fmla="*/ 881380 w 1447800"/>
                <a:gd name="connsiteY29" fmla="*/ 1010920 h 1242060"/>
                <a:gd name="connsiteX30" fmla="*/ 904240 w 1447800"/>
                <a:gd name="connsiteY30" fmla="*/ 1046480 h 1242060"/>
                <a:gd name="connsiteX31" fmla="*/ 937260 w 1447800"/>
                <a:gd name="connsiteY31" fmla="*/ 1082040 h 1242060"/>
                <a:gd name="connsiteX32" fmla="*/ 947420 w 1447800"/>
                <a:gd name="connsiteY32" fmla="*/ 1188720 h 1242060"/>
                <a:gd name="connsiteX33" fmla="*/ 932180 w 1447800"/>
                <a:gd name="connsiteY33" fmla="*/ 1219200 h 1242060"/>
                <a:gd name="connsiteX34" fmla="*/ 883920 w 1447800"/>
                <a:gd name="connsiteY34" fmla="*/ 1242060 h 1242060"/>
                <a:gd name="connsiteX35" fmla="*/ 795020 w 1447800"/>
                <a:gd name="connsiteY35" fmla="*/ 1229360 h 1242060"/>
                <a:gd name="connsiteX36" fmla="*/ 797560 w 1447800"/>
                <a:gd name="connsiteY36" fmla="*/ 1191260 h 1242060"/>
                <a:gd name="connsiteX37" fmla="*/ 736600 w 1447800"/>
                <a:gd name="connsiteY37" fmla="*/ 1143000 h 1242060"/>
                <a:gd name="connsiteX38" fmla="*/ 716280 w 1447800"/>
                <a:gd name="connsiteY38" fmla="*/ 1130300 h 1242060"/>
                <a:gd name="connsiteX39" fmla="*/ 624840 w 1447800"/>
                <a:gd name="connsiteY39" fmla="*/ 1165860 h 1242060"/>
                <a:gd name="connsiteX40" fmla="*/ 594360 w 1447800"/>
                <a:gd name="connsiteY40" fmla="*/ 1140460 h 1242060"/>
                <a:gd name="connsiteX41" fmla="*/ 556260 w 1447800"/>
                <a:gd name="connsiteY41" fmla="*/ 1143000 h 1242060"/>
                <a:gd name="connsiteX42" fmla="*/ 510540 w 1447800"/>
                <a:gd name="connsiteY42" fmla="*/ 1071880 h 1242060"/>
                <a:gd name="connsiteX43" fmla="*/ 472440 w 1447800"/>
                <a:gd name="connsiteY43" fmla="*/ 1087120 h 1242060"/>
                <a:gd name="connsiteX44" fmla="*/ 429260 w 1447800"/>
                <a:gd name="connsiteY44" fmla="*/ 1026160 h 1242060"/>
                <a:gd name="connsiteX45" fmla="*/ 436880 w 1447800"/>
                <a:gd name="connsiteY45" fmla="*/ 985520 h 1242060"/>
                <a:gd name="connsiteX46" fmla="*/ 510540 w 1447800"/>
                <a:gd name="connsiteY46" fmla="*/ 988060 h 1242060"/>
                <a:gd name="connsiteX47" fmla="*/ 500380 w 1447800"/>
                <a:gd name="connsiteY47" fmla="*/ 944880 h 1242060"/>
                <a:gd name="connsiteX48" fmla="*/ 497840 w 1447800"/>
                <a:gd name="connsiteY48" fmla="*/ 891540 h 1242060"/>
                <a:gd name="connsiteX49" fmla="*/ 462280 w 1447800"/>
                <a:gd name="connsiteY49" fmla="*/ 871220 h 1242060"/>
                <a:gd name="connsiteX50" fmla="*/ 388620 w 1447800"/>
                <a:gd name="connsiteY50" fmla="*/ 873760 h 1242060"/>
                <a:gd name="connsiteX51" fmla="*/ 340360 w 1447800"/>
                <a:gd name="connsiteY51" fmla="*/ 802640 h 1242060"/>
                <a:gd name="connsiteX52" fmla="*/ 358140 w 1447800"/>
                <a:gd name="connsiteY52" fmla="*/ 759460 h 1242060"/>
                <a:gd name="connsiteX53" fmla="*/ 294640 w 1447800"/>
                <a:gd name="connsiteY53" fmla="*/ 728980 h 1242060"/>
                <a:gd name="connsiteX54" fmla="*/ 294640 w 1447800"/>
                <a:gd name="connsiteY54" fmla="*/ 680720 h 1242060"/>
                <a:gd name="connsiteX55" fmla="*/ 218440 w 1447800"/>
                <a:gd name="connsiteY55" fmla="*/ 640080 h 1242060"/>
                <a:gd name="connsiteX56" fmla="*/ 134620 w 1447800"/>
                <a:gd name="connsiteY56" fmla="*/ 680720 h 1242060"/>
                <a:gd name="connsiteX57" fmla="*/ 0 w 1447800"/>
                <a:gd name="connsiteY57" fmla="*/ 609600 h 1242060"/>
                <a:gd name="connsiteX58" fmla="*/ 12700 w 1447800"/>
                <a:gd name="connsiteY58" fmla="*/ 556260 h 1242060"/>
                <a:gd name="connsiteX59" fmla="*/ 40640 w 1447800"/>
                <a:gd name="connsiteY59" fmla="*/ 528320 h 1242060"/>
                <a:gd name="connsiteX60" fmla="*/ 35560 w 1447800"/>
                <a:gd name="connsiteY60" fmla="*/ 454660 h 1242060"/>
                <a:gd name="connsiteX61" fmla="*/ 60960 w 1447800"/>
                <a:gd name="connsiteY61" fmla="*/ 419100 h 1242060"/>
                <a:gd name="connsiteX62" fmla="*/ 45720 w 1447800"/>
                <a:gd name="connsiteY62" fmla="*/ 337820 h 1242060"/>
                <a:gd name="connsiteX63" fmla="*/ 81280 w 1447800"/>
                <a:gd name="connsiteY63" fmla="*/ 284480 h 1242060"/>
                <a:gd name="connsiteX64" fmla="*/ 142240 w 1447800"/>
                <a:gd name="connsiteY64" fmla="*/ 284480 h 1242060"/>
                <a:gd name="connsiteX65" fmla="*/ 132080 w 1447800"/>
                <a:gd name="connsiteY65" fmla="*/ 195580 h 1242060"/>
                <a:gd name="connsiteX66" fmla="*/ 248920 w 1447800"/>
                <a:gd name="connsiteY66" fmla="*/ 142240 h 1242060"/>
                <a:gd name="connsiteX67" fmla="*/ 279400 w 1447800"/>
                <a:gd name="connsiteY67" fmla="*/ 175260 h 1242060"/>
                <a:gd name="connsiteX68" fmla="*/ 368300 w 1447800"/>
                <a:gd name="connsiteY68" fmla="*/ 177800 h 1242060"/>
                <a:gd name="connsiteX69" fmla="*/ 459740 w 1447800"/>
                <a:gd name="connsiteY69" fmla="*/ 137160 h 1242060"/>
                <a:gd name="connsiteX70" fmla="*/ 586740 w 1447800"/>
                <a:gd name="connsiteY70" fmla="*/ 91440 h 1242060"/>
                <a:gd name="connsiteX71" fmla="*/ 660400 w 1447800"/>
                <a:gd name="connsiteY71" fmla="*/ 50800 h 1242060"/>
                <a:gd name="connsiteX72" fmla="*/ 777240 w 1447800"/>
                <a:gd name="connsiteY72" fmla="*/ 50800 h 1242060"/>
                <a:gd name="connsiteX73" fmla="*/ 868680 w 1447800"/>
                <a:gd name="connsiteY73" fmla="*/ 0 h 124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47800" h="1242060">
                  <a:moveTo>
                    <a:pt x="868680" y="0"/>
                  </a:moveTo>
                  <a:lnTo>
                    <a:pt x="896620" y="48260"/>
                  </a:lnTo>
                  <a:lnTo>
                    <a:pt x="873760" y="101600"/>
                  </a:lnTo>
                  <a:lnTo>
                    <a:pt x="924560" y="205740"/>
                  </a:lnTo>
                  <a:lnTo>
                    <a:pt x="975360" y="238760"/>
                  </a:lnTo>
                  <a:lnTo>
                    <a:pt x="1016000" y="269240"/>
                  </a:lnTo>
                  <a:lnTo>
                    <a:pt x="1043940" y="335280"/>
                  </a:lnTo>
                  <a:lnTo>
                    <a:pt x="1102360" y="358140"/>
                  </a:lnTo>
                  <a:lnTo>
                    <a:pt x="1115060" y="424180"/>
                  </a:lnTo>
                  <a:lnTo>
                    <a:pt x="1143000" y="441960"/>
                  </a:lnTo>
                  <a:lnTo>
                    <a:pt x="1181100" y="431800"/>
                  </a:lnTo>
                  <a:cubicBezTo>
                    <a:pt x="1180253" y="458047"/>
                    <a:pt x="1179407" y="484293"/>
                    <a:pt x="1178560" y="510540"/>
                  </a:cubicBezTo>
                  <a:lnTo>
                    <a:pt x="1198880" y="576580"/>
                  </a:lnTo>
                  <a:lnTo>
                    <a:pt x="1214120" y="609600"/>
                  </a:lnTo>
                  <a:lnTo>
                    <a:pt x="1280160" y="642620"/>
                  </a:lnTo>
                  <a:lnTo>
                    <a:pt x="1384300" y="640080"/>
                  </a:lnTo>
                  <a:lnTo>
                    <a:pt x="1447800" y="662940"/>
                  </a:lnTo>
                  <a:lnTo>
                    <a:pt x="1389380" y="695960"/>
                  </a:lnTo>
                  <a:lnTo>
                    <a:pt x="1379220" y="718820"/>
                  </a:lnTo>
                  <a:lnTo>
                    <a:pt x="1290320" y="688340"/>
                  </a:lnTo>
                  <a:lnTo>
                    <a:pt x="1275080" y="726440"/>
                  </a:lnTo>
                  <a:lnTo>
                    <a:pt x="1226820" y="706120"/>
                  </a:lnTo>
                  <a:lnTo>
                    <a:pt x="1191260" y="751840"/>
                  </a:lnTo>
                  <a:lnTo>
                    <a:pt x="1099820" y="746760"/>
                  </a:lnTo>
                  <a:lnTo>
                    <a:pt x="952500" y="784860"/>
                  </a:lnTo>
                  <a:lnTo>
                    <a:pt x="972820" y="833120"/>
                  </a:lnTo>
                  <a:lnTo>
                    <a:pt x="952500" y="866140"/>
                  </a:lnTo>
                  <a:lnTo>
                    <a:pt x="967740" y="911860"/>
                  </a:lnTo>
                  <a:lnTo>
                    <a:pt x="916940" y="906780"/>
                  </a:lnTo>
                  <a:lnTo>
                    <a:pt x="881380" y="1010920"/>
                  </a:lnTo>
                  <a:lnTo>
                    <a:pt x="904240" y="1046480"/>
                  </a:lnTo>
                  <a:lnTo>
                    <a:pt x="937260" y="1082040"/>
                  </a:lnTo>
                  <a:lnTo>
                    <a:pt x="947420" y="1188720"/>
                  </a:lnTo>
                  <a:lnTo>
                    <a:pt x="932180" y="1219200"/>
                  </a:lnTo>
                  <a:lnTo>
                    <a:pt x="883920" y="1242060"/>
                  </a:lnTo>
                  <a:lnTo>
                    <a:pt x="795020" y="1229360"/>
                  </a:lnTo>
                  <a:lnTo>
                    <a:pt x="797560" y="1191260"/>
                  </a:lnTo>
                  <a:lnTo>
                    <a:pt x="736600" y="1143000"/>
                  </a:lnTo>
                  <a:lnTo>
                    <a:pt x="716280" y="1130300"/>
                  </a:lnTo>
                  <a:lnTo>
                    <a:pt x="624840" y="1165860"/>
                  </a:lnTo>
                  <a:lnTo>
                    <a:pt x="594360" y="1140460"/>
                  </a:lnTo>
                  <a:lnTo>
                    <a:pt x="556260" y="1143000"/>
                  </a:lnTo>
                  <a:lnTo>
                    <a:pt x="510540" y="1071880"/>
                  </a:lnTo>
                  <a:lnTo>
                    <a:pt x="472440" y="1087120"/>
                  </a:lnTo>
                  <a:lnTo>
                    <a:pt x="429260" y="1026160"/>
                  </a:lnTo>
                  <a:lnTo>
                    <a:pt x="436880" y="985520"/>
                  </a:lnTo>
                  <a:lnTo>
                    <a:pt x="510540" y="988060"/>
                  </a:lnTo>
                  <a:lnTo>
                    <a:pt x="500380" y="944880"/>
                  </a:lnTo>
                  <a:lnTo>
                    <a:pt x="497840" y="891540"/>
                  </a:lnTo>
                  <a:lnTo>
                    <a:pt x="462280" y="871220"/>
                  </a:lnTo>
                  <a:lnTo>
                    <a:pt x="388620" y="873760"/>
                  </a:lnTo>
                  <a:lnTo>
                    <a:pt x="340360" y="802640"/>
                  </a:lnTo>
                  <a:lnTo>
                    <a:pt x="358140" y="759460"/>
                  </a:lnTo>
                  <a:lnTo>
                    <a:pt x="294640" y="728980"/>
                  </a:lnTo>
                  <a:lnTo>
                    <a:pt x="294640" y="680720"/>
                  </a:lnTo>
                  <a:lnTo>
                    <a:pt x="218440" y="640080"/>
                  </a:lnTo>
                  <a:lnTo>
                    <a:pt x="134620" y="680720"/>
                  </a:lnTo>
                  <a:lnTo>
                    <a:pt x="0" y="609600"/>
                  </a:lnTo>
                  <a:lnTo>
                    <a:pt x="12700" y="556260"/>
                  </a:lnTo>
                  <a:lnTo>
                    <a:pt x="40640" y="528320"/>
                  </a:lnTo>
                  <a:lnTo>
                    <a:pt x="35560" y="454660"/>
                  </a:lnTo>
                  <a:lnTo>
                    <a:pt x="60960" y="419100"/>
                  </a:lnTo>
                  <a:lnTo>
                    <a:pt x="45720" y="337820"/>
                  </a:lnTo>
                  <a:lnTo>
                    <a:pt x="81280" y="284480"/>
                  </a:lnTo>
                  <a:lnTo>
                    <a:pt x="142240" y="284480"/>
                  </a:lnTo>
                  <a:lnTo>
                    <a:pt x="132080" y="195580"/>
                  </a:lnTo>
                  <a:lnTo>
                    <a:pt x="248920" y="142240"/>
                  </a:lnTo>
                  <a:lnTo>
                    <a:pt x="279400" y="175260"/>
                  </a:lnTo>
                  <a:lnTo>
                    <a:pt x="368300" y="177800"/>
                  </a:lnTo>
                  <a:lnTo>
                    <a:pt x="459740" y="137160"/>
                  </a:lnTo>
                  <a:lnTo>
                    <a:pt x="586740" y="91440"/>
                  </a:lnTo>
                  <a:lnTo>
                    <a:pt x="660400" y="50800"/>
                  </a:lnTo>
                  <a:lnTo>
                    <a:pt x="777240" y="50800"/>
                  </a:lnTo>
                  <a:lnTo>
                    <a:pt x="868680" y="0"/>
                  </a:lnTo>
                  <a:close/>
                </a:path>
              </a:pathLst>
            </a:custGeom>
            <a:solidFill>
              <a:srgbClr val="3C6E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  <p:grpSp>
          <p:nvGrpSpPr>
            <p:cNvPr id="29" name="Grupa 28">
              <a:extLst>
                <a:ext uri="{FF2B5EF4-FFF2-40B4-BE49-F238E27FC236}">
                  <a16:creationId xmlns:a16="http://schemas.microsoft.com/office/drawing/2014/main" id="{6ABFE427-27A7-8DBC-BEC2-2B7924F43948}"/>
                </a:ext>
              </a:extLst>
            </p:cNvPr>
            <p:cNvGrpSpPr/>
            <p:nvPr/>
          </p:nvGrpSpPr>
          <p:grpSpPr>
            <a:xfrm>
              <a:off x="8296183" y="4519954"/>
              <a:ext cx="1507499" cy="1121968"/>
              <a:chOff x="8593455" y="4756785"/>
              <a:chExt cx="1464945" cy="1090297"/>
            </a:xfrm>
            <a:solidFill>
              <a:srgbClr val="F29424"/>
            </a:solidFill>
          </p:grpSpPr>
          <p:sp>
            <p:nvSpPr>
              <p:cNvPr id="30" name="Dowolny kształt: kształt 29">
                <a:extLst>
                  <a:ext uri="{FF2B5EF4-FFF2-40B4-BE49-F238E27FC236}">
                    <a16:creationId xmlns:a16="http://schemas.microsoft.com/office/drawing/2014/main" id="{057CA707-A865-0ABC-FD5E-3E63C3CB6B71}"/>
                  </a:ext>
                </a:extLst>
              </p:cNvPr>
              <p:cNvSpPr/>
              <p:nvPr/>
            </p:nvSpPr>
            <p:spPr>
              <a:xfrm>
                <a:off x="9281160" y="5227321"/>
                <a:ext cx="777240" cy="619761"/>
              </a:xfrm>
              <a:custGeom>
                <a:avLst/>
                <a:gdLst>
                  <a:gd name="connsiteX0" fmla="*/ 45720 w 777240"/>
                  <a:gd name="connsiteY0" fmla="*/ 157480 h 619760"/>
                  <a:gd name="connsiteX1" fmla="*/ 104140 w 777240"/>
                  <a:gd name="connsiteY1" fmla="*/ 190500 h 619760"/>
                  <a:gd name="connsiteX2" fmla="*/ 121920 w 777240"/>
                  <a:gd name="connsiteY2" fmla="*/ 147320 h 619760"/>
                  <a:gd name="connsiteX3" fmla="*/ 111760 w 777240"/>
                  <a:gd name="connsiteY3" fmla="*/ 99060 h 619760"/>
                  <a:gd name="connsiteX4" fmla="*/ 195580 w 777240"/>
                  <a:gd name="connsiteY4" fmla="*/ 83820 h 619760"/>
                  <a:gd name="connsiteX5" fmla="*/ 246380 w 777240"/>
                  <a:gd name="connsiteY5" fmla="*/ 22860 h 619760"/>
                  <a:gd name="connsiteX6" fmla="*/ 294640 w 777240"/>
                  <a:gd name="connsiteY6" fmla="*/ 0 h 619760"/>
                  <a:gd name="connsiteX7" fmla="*/ 335280 w 777240"/>
                  <a:gd name="connsiteY7" fmla="*/ 66040 h 619760"/>
                  <a:gd name="connsiteX8" fmla="*/ 383540 w 777240"/>
                  <a:gd name="connsiteY8" fmla="*/ 73660 h 619760"/>
                  <a:gd name="connsiteX9" fmla="*/ 424180 w 777240"/>
                  <a:gd name="connsiteY9" fmla="*/ 96520 h 619760"/>
                  <a:gd name="connsiteX10" fmla="*/ 515620 w 777240"/>
                  <a:gd name="connsiteY10" fmla="*/ 71120 h 619760"/>
                  <a:gd name="connsiteX11" fmla="*/ 546100 w 777240"/>
                  <a:gd name="connsiteY11" fmla="*/ 116840 h 619760"/>
                  <a:gd name="connsiteX12" fmla="*/ 533400 w 777240"/>
                  <a:gd name="connsiteY12" fmla="*/ 149860 h 619760"/>
                  <a:gd name="connsiteX13" fmla="*/ 640080 w 777240"/>
                  <a:gd name="connsiteY13" fmla="*/ 167640 h 619760"/>
                  <a:gd name="connsiteX14" fmla="*/ 688340 w 777240"/>
                  <a:gd name="connsiteY14" fmla="*/ 162560 h 619760"/>
                  <a:gd name="connsiteX15" fmla="*/ 734060 w 777240"/>
                  <a:gd name="connsiteY15" fmla="*/ 154940 h 619760"/>
                  <a:gd name="connsiteX16" fmla="*/ 741680 w 777240"/>
                  <a:gd name="connsiteY16" fmla="*/ 236220 h 619760"/>
                  <a:gd name="connsiteX17" fmla="*/ 777240 w 777240"/>
                  <a:gd name="connsiteY17" fmla="*/ 340360 h 619760"/>
                  <a:gd name="connsiteX18" fmla="*/ 718820 w 777240"/>
                  <a:gd name="connsiteY18" fmla="*/ 403860 h 619760"/>
                  <a:gd name="connsiteX19" fmla="*/ 678180 w 777240"/>
                  <a:gd name="connsiteY19" fmla="*/ 464820 h 619760"/>
                  <a:gd name="connsiteX20" fmla="*/ 568960 w 777240"/>
                  <a:gd name="connsiteY20" fmla="*/ 513080 h 619760"/>
                  <a:gd name="connsiteX21" fmla="*/ 495300 w 777240"/>
                  <a:gd name="connsiteY21" fmla="*/ 530860 h 619760"/>
                  <a:gd name="connsiteX22" fmla="*/ 401320 w 777240"/>
                  <a:gd name="connsiteY22" fmla="*/ 563880 h 619760"/>
                  <a:gd name="connsiteX23" fmla="*/ 353060 w 777240"/>
                  <a:gd name="connsiteY23" fmla="*/ 594360 h 619760"/>
                  <a:gd name="connsiteX24" fmla="*/ 325120 w 777240"/>
                  <a:gd name="connsiteY24" fmla="*/ 619760 h 619760"/>
                  <a:gd name="connsiteX25" fmla="*/ 297180 w 777240"/>
                  <a:gd name="connsiteY25" fmla="*/ 617220 h 619760"/>
                  <a:gd name="connsiteX26" fmla="*/ 271780 w 777240"/>
                  <a:gd name="connsiteY26" fmla="*/ 591820 h 619760"/>
                  <a:gd name="connsiteX27" fmla="*/ 294640 w 777240"/>
                  <a:gd name="connsiteY27" fmla="*/ 553720 h 619760"/>
                  <a:gd name="connsiteX28" fmla="*/ 223520 w 777240"/>
                  <a:gd name="connsiteY28" fmla="*/ 462280 h 619760"/>
                  <a:gd name="connsiteX29" fmla="*/ 162560 w 777240"/>
                  <a:gd name="connsiteY29" fmla="*/ 462280 h 619760"/>
                  <a:gd name="connsiteX30" fmla="*/ 121920 w 777240"/>
                  <a:gd name="connsiteY30" fmla="*/ 447040 h 619760"/>
                  <a:gd name="connsiteX31" fmla="*/ 81280 w 777240"/>
                  <a:gd name="connsiteY31" fmla="*/ 452120 h 619760"/>
                  <a:gd name="connsiteX32" fmla="*/ 22860 w 777240"/>
                  <a:gd name="connsiteY32" fmla="*/ 429260 h 619760"/>
                  <a:gd name="connsiteX33" fmla="*/ 38100 w 777240"/>
                  <a:gd name="connsiteY33" fmla="*/ 358140 h 619760"/>
                  <a:gd name="connsiteX34" fmla="*/ 0 w 777240"/>
                  <a:gd name="connsiteY34" fmla="*/ 330200 h 619760"/>
                  <a:gd name="connsiteX35" fmla="*/ 45720 w 777240"/>
                  <a:gd name="connsiteY35" fmla="*/ 274320 h 619760"/>
                  <a:gd name="connsiteX36" fmla="*/ 20320 w 777240"/>
                  <a:gd name="connsiteY36" fmla="*/ 241300 h 619760"/>
                  <a:gd name="connsiteX37" fmla="*/ 45720 w 777240"/>
                  <a:gd name="connsiteY37" fmla="*/ 157480 h 61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240" h="619760">
                    <a:moveTo>
                      <a:pt x="45720" y="157480"/>
                    </a:moveTo>
                    <a:lnTo>
                      <a:pt x="104140" y="190500"/>
                    </a:lnTo>
                    <a:lnTo>
                      <a:pt x="121920" y="147320"/>
                    </a:lnTo>
                    <a:lnTo>
                      <a:pt x="111760" y="99060"/>
                    </a:lnTo>
                    <a:lnTo>
                      <a:pt x="195580" y="83820"/>
                    </a:lnTo>
                    <a:lnTo>
                      <a:pt x="246380" y="22860"/>
                    </a:lnTo>
                    <a:lnTo>
                      <a:pt x="294640" y="0"/>
                    </a:lnTo>
                    <a:lnTo>
                      <a:pt x="335280" y="66040"/>
                    </a:lnTo>
                    <a:lnTo>
                      <a:pt x="383540" y="73660"/>
                    </a:lnTo>
                    <a:lnTo>
                      <a:pt x="424180" y="96520"/>
                    </a:lnTo>
                    <a:lnTo>
                      <a:pt x="515620" y="71120"/>
                    </a:lnTo>
                    <a:lnTo>
                      <a:pt x="546100" y="116840"/>
                    </a:lnTo>
                    <a:lnTo>
                      <a:pt x="533400" y="149860"/>
                    </a:lnTo>
                    <a:lnTo>
                      <a:pt x="640080" y="167640"/>
                    </a:lnTo>
                    <a:lnTo>
                      <a:pt x="688340" y="162560"/>
                    </a:lnTo>
                    <a:lnTo>
                      <a:pt x="734060" y="154940"/>
                    </a:lnTo>
                    <a:lnTo>
                      <a:pt x="741680" y="236220"/>
                    </a:lnTo>
                    <a:lnTo>
                      <a:pt x="777240" y="340360"/>
                    </a:lnTo>
                    <a:lnTo>
                      <a:pt x="718820" y="403860"/>
                    </a:lnTo>
                    <a:lnTo>
                      <a:pt x="678180" y="464820"/>
                    </a:lnTo>
                    <a:lnTo>
                      <a:pt x="568960" y="513080"/>
                    </a:lnTo>
                    <a:lnTo>
                      <a:pt x="495300" y="530860"/>
                    </a:lnTo>
                    <a:lnTo>
                      <a:pt x="401320" y="563880"/>
                    </a:lnTo>
                    <a:lnTo>
                      <a:pt x="353060" y="594360"/>
                    </a:lnTo>
                    <a:lnTo>
                      <a:pt x="325120" y="619760"/>
                    </a:lnTo>
                    <a:lnTo>
                      <a:pt x="297180" y="617220"/>
                    </a:lnTo>
                    <a:lnTo>
                      <a:pt x="271780" y="591820"/>
                    </a:lnTo>
                    <a:lnTo>
                      <a:pt x="294640" y="553720"/>
                    </a:lnTo>
                    <a:lnTo>
                      <a:pt x="223520" y="462280"/>
                    </a:lnTo>
                    <a:lnTo>
                      <a:pt x="162560" y="462280"/>
                    </a:lnTo>
                    <a:lnTo>
                      <a:pt x="121920" y="447040"/>
                    </a:lnTo>
                    <a:lnTo>
                      <a:pt x="81280" y="452120"/>
                    </a:lnTo>
                    <a:lnTo>
                      <a:pt x="22860" y="429260"/>
                    </a:lnTo>
                    <a:lnTo>
                      <a:pt x="38100" y="358140"/>
                    </a:lnTo>
                    <a:lnTo>
                      <a:pt x="0" y="330200"/>
                    </a:lnTo>
                    <a:lnTo>
                      <a:pt x="45720" y="274320"/>
                    </a:lnTo>
                    <a:lnTo>
                      <a:pt x="20320" y="241300"/>
                    </a:lnTo>
                    <a:lnTo>
                      <a:pt x="45720" y="157480"/>
                    </a:lnTo>
                    <a:close/>
                  </a:path>
                </a:pathLst>
              </a:custGeom>
              <a:solidFill>
                <a:srgbClr val="CDE1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31" name="Dowolny kształt: kształt 30">
                <a:extLst>
                  <a:ext uri="{FF2B5EF4-FFF2-40B4-BE49-F238E27FC236}">
                    <a16:creationId xmlns:a16="http://schemas.microsoft.com/office/drawing/2014/main" id="{83F76839-6FA5-A63D-BFF6-A56B625B74CF}"/>
                  </a:ext>
                </a:extLst>
              </p:cNvPr>
              <p:cNvSpPr/>
              <p:nvPr/>
            </p:nvSpPr>
            <p:spPr>
              <a:xfrm>
                <a:off x="8593455" y="4756785"/>
                <a:ext cx="950595" cy="802005"/>
              </a:xfrm>
              <a:custGeom>
                <a:avLst/>
                <a:gdLst>
                  <a:gd name="connsiteX0" fmla="*/ 474345 w 950595"/>
                  <a:gd name="connsiteY0" fmla="*/ 0 h 802005"/>
                  <a:gd name="connsiteX1" fmla="*/ 617220 w 950595"/>
                  <a:gd name="connsiteY1" fmla="*/ 78105 h 802005"/>
                  <a:gd name="connsiteX2" fmla="*/ 672465 w 950595"/>
                  <a:gd name="connsiteY2" fmla="*/ 72390 h 802005"/>
                  <a:gd name="connsiteX3" fmla="*/ 706755 w 950595"/>
                  <a:gd name="connsiteY3" fmla="*/ 38100 h 802005"/>
                  <a:gd name="connsiteX4" fmla="*/ 746760 w 950595"/>
                  <a:gd name="connsiteY4" fmla="*/ 64770 h 802005"/>
                  <a:gd name="connsiteX5" fmla="*/ 756285 w 950595"/>
                  <a:gd name="connsiteY5" fmla="*/ 108585 h 802005"/>
                  <a:gd name="connsiteX6" fmla="*/ 798195 w 950595"/>
                  <a:gd name="connsiteY6" fmla="*/ 140970 h 802005"/>
                  <a:gd name="connsiteX7" fmla="*/ 796290 w 950595"/>
                  <a:gd name="connsiteY7" fmla="*/ 194310 h 802005"/>
                  <a:gd name="connsiteX8" fmla="*/ 842010 w 950595"/>
                  <a:gd name="connsiteY8" fmla="*/ 253365 h 802005"/>
                  <a:gd name="connsiteX9" fmla="*/ 861060 w 950595"/>
                  <a:gd name="connsiteY9" fmla="*/ 272415 h 802005"/>
                  <a:gd name="connsiteX10" fmla="*/ 933450 w 950595"/>
                  <a:gd name="connsiteY10" fmla="*/ 266700 h 802005"/>
                  <a:gd name="connsiteX11" fmla="*/ 950595 w 950595"/>
                  <a:gd name="connsiteY11" fmla="*/ 276225 h 802005"/>
                  <a:gd name="connsiteX12" fmla="*/ 941070 w 950595"/>
                  <a:gd name="connsiteY12" fmla="*/ 312420 h 802005"/>
                  <a:gd name="connsiteX13" fmla="*/ 876300 w 950595"/>
                  <a:gd name="connsiteY13" fmla="*/ 320040 h 802005"/>
                  <a:gd name="connsiteX14" fmla="*/ 878205 w 950595"/>
                  <a:gd name="connsiteY14" fmla="*/ 382905 h 802005"/>
                  <a:gd name="connsiteX15" fmla="*/ 912495 w 950595"/>
                  <a:gd name="connsiteY15" fmla="*/ 457200 h 802005"/>
                  <a:gd name="connsiteX16" fmla="*/ 847725 w 950595"/>
                  <a:gd name="connsiteY16" fmla="*/ 525780 h 802005"/>
                  <a:gd name="connsiteX17" fmla="*/ 758190 w 950595"/>
                  <a:gd name="connsiteY17" fmla="*/ 546735 h 802005"/>
                  <a:gd name="connsiteX18" fmla="*/ 758190 w 950595"/>
                  <a:gd name="connsiteY18" fmla="*/ 590550 h 802005"/>
                  <a:gd name="connsiteX19" fmla="*/ 721995 w 950595"/>
                  <a:gd name="connsiteY19" fmla="*/ 573405 h 802005"/>
                  <a:gd name="connsiteX20" fmla="*/ 678180 w 950595"/>
                  <a:gd name="connsiteY20" fmla="*/ 693420 h 802005"/>
                  <a:gd name="connsiteX21" fmla="*/ 672465 w 950595"/>
                  <a:gd name="connsiteY21" fmla="*/ 727710 h 802005"/>
                  <a:gd name="connsiteX22" fmla="*/ 678180 w 950595"/>
                  <a:gd name="connsiteY22" fmla="*/ 756285 h 802005"/>
                  <a:gd name="connsiteX23" fmla="*/ 622935 w 950595"/>
                  <a:gd name="connsiteY23" fmla="*/ 802005 h 802005"/>
                  <a:gd name="connsiteX24" fmla="*/ 588645 w 950595"/>
                  <a:gd name="connsiteY24" fmla="*/ 794385 h 802005"/>
                  <a:gd name="connsiteX25" fmla="*/ 561975 w 950595"/>
                  <a:gd name="connsiteY25" fmla="*/ 775335 h 802005"/>
                  <a:gd name="connsiteX26" fmla="*/ 514350 w 950595"/>
                  <a:gd name="connsiteY26" fmla="*/ 796290 h 802005"/>
                  <a:gd name="connsiteX27" fmla="*/ 514350 w 950595"/>
                  <a:gd name="connsiteY27" fmla="*/ 752475 h 802005"/>
                  <a:gd name="connsiteX28" fmla="*/ 461010 w 950595"/>
                  <a:gd name="connsiteY28" fmla="*/ 704850 h 802005"/>
                  <a:gd name="connsiteX29" fmla="*/ 434340 w 950595"/>
                  <a:gd name="connsiteY29" fmla="*/ 739140 h 802005"/>
                  <a:gd name="connsiteX30" fmla="*/ 413385 w 950595"/>
                  <a:gd name="connsiteY30" fmla="*/ 727710 h 802005"/>
                  <a:gd name="connsiteX31" fmla="*/ 369570 w 950595"/>
                  <a:gd name="connsiteY31" fmla="*/ 712470 h 802005"/>
                  <a:gd name="connsiteX32" fmla="*/ 337185 w 950595"/>
                  <a:gd name="connsiteY32" fmla="*/ 680085 h 802005"/>
                  <a:gd name="connsiteX33" fmla="*/ 287655 w 950595"/>
                  <a:gd name="connsiteY33" fmla="*/ 687705 h 802005"/>
                  <a:gd name="connsiteX34" fmla="*/ 194310 w 950595"/>
                  <a:gd name="connsiteY34" fmla="*/ 678180 h 802005"/>
                  <a:gd name="connsiteX35" fmla="*/ 180975 w 950595"/>
                  <a:gd name="connsiteY35" fmla="*/ 647700 h 802005"/>
                  <a:gd name="connsiteX36" fmla="*/ 118110 w 950595"/>
                  <a:gd name="connsiteY36" fmla="*/ 657225 h 802005"/>
                  <a:gd name="connsiteX37" fmla="*/ 30480 w 950595"/>
                  <a:gd name="connsiteY37" fmla="*/ 613410 h 802005"/>
                  <a:gd name="connsiteX38" fmla="*/ 24765 w 950595"/>
                  <a:gd name="connsiteY38" fmla="*/ 561975 h 802005"/>
                  <a:gd name="connsiteX39" fmla="*/ 0 w 950595"/>
                  <a:gd name="connsiteY39" fmla="*/ 497205 h 802005"/>
                  <a:gd name="connsiteX40" fmla="*/ 49530 w 950595"/>
                  <a:gd name="connsiteY40" fmla="*/ 480060 h 802005"/>
                  <a:gd name="connsiteX41" fmla="*/ 59055 w 950595"/>
                  <a:gd name="connsiteY41" fmla="*/ 457200 h 802005"/>
                  <a:gd name="connsiteX42" fmla="*/ 93345 w 950595"/>
                  <a:gd name="connsiteY42" fmla="*/ 476250 h 802005"/>
                  <a:gd name="connsiteX43" fmla="*/ 120015 w 950595"/>
                  <a:gd name="connsiteY43" fmla="*/ 438150 h 802005"/>
                  <a:gd name="connsiteX44" fmla="*/ 102870 w 950595"/>
                  <a:gd name="connsiteY44" fmla="*/ 352425 h 802005"/>
                  <a:gd name="connsiteX45" fmla="*/ 146685 w 950595"/>
                  <a:gd name="connsiteY45" fmla="*/ 281940 h 802005"/>
                  <a:gd name="connsiteX46" fmla="*/ 160020 w 950595"/>
                  <a:gd name="connsiteY46" fmla="*/ 247650 h 802005"/>
                  <a:gd name="connsiteX47" fmla="*/ 215265 w 950595"/>
                  <a:gd name="connsiteY47" fmla="*/ 251460 h 802005"/>
                  <a:gd name="connsiteX48" fmla="*/ 266700 w 950595"/>
                  <a:gd name="connsiteY48" fmla="*/ 196215 h 802005"/>
                  <a:gd name="connsiteX49" fmla="*/ 247650 w 950595"/>
                  <a:gd name="connsiteY49" fmla="*/ 146685 h 802005"/>
                  <a:gd name="connsiteX50" fmla="*/ 255270 w 950595"/>
                  <a:gd name="connsiteY50" fmla="*/ 108585 h 802005"/>
                  <a:gd name="connsiteX51" fmla="*/ 297180 w 950595"/>
                  <a:gd name="connsiteY51" fmla="*/ 118110 h 802005"/>
                  <a:gd name="connsiteX52" fmla="*/ 344805 w 950595"/>
                  <a:gd name="connsiteY52" fmla="*/ 106680 h 802005"/>
                  <a:gd name="connsiteX53" fmla="*/ 327660 w 950595"/>
                  <a:gd name="connsiteY53" fmla="*/ 57150 h 802005"/>
                  <a:gd name="connsiteX54" fmla="*/ 379095 w 950595"/>
                  <a:gd name="connsiteY54" fmla="*/ 49530 h 802005"/>
                  <a:gd name="connsiteX55" fmla="*/ 400050 w 950595"/>
                  <a:gd name="connsiteY55" fmla="*/ 28575 h 802005"/>
                  <a:gd name="connsiteX56" fmla="*/ 436245 w 950595"/>
                  <a:gd name="connsiteY56" fmla="*/ 43815 h 802005"/>
                  <a:gd name="connsiteX57" fmla="*/ 474345 w 950595"/>
                  <a:gd name="connsiteY57" fmla="*/ 0 h 802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950595" h="802005">
                    <a:moveTo>
                      <a:pt x="474345" y="0"/>
                    </a:moveTo>
                    <a:lnTo>
                      <a:pt x="617220" y="78105"/>
                    </a:lnTo>
                    <a:lnTo>
                      <a:pt x="672465" y="72390"/>
                    </a:lnTo>
                    <a:lnTo>
                      <a:pt x="706755" y="38100"/>
                    </a:lnTo>
                    <a:lnTo>
                      <a:pt x="746760" y="64770"/>
                    </a:lnTo>
                    <a:lnTo>
                      <a:pt x="756285" y="108585"/>
                    </a:lnTo>
                    <a:lnTo>
                      <a:pt x="798195" y="140970"/>
                    </a:lnTo>
                    <a:lnTo>
                      <a:pt x="796290" y="194310"/>
                    </a:lnTo>
                    <a:lnTo>
                      <a:pt x="842010" y="253365"/>
                    </a:lnTo>
                    <a:lnTo>
                      <a:pt x="861060" y="272415"/>
                    </a:lnTo>
                    <a:lnTo>
                      <a:pt x="933450" y="266700"/>
                    </a:lnTo>
                    <a:lnTo>
                      <a:pt x="950595" y="276225"/>
                    </a:lnTo>
                    <a:lnTo>
                      <a:pt x="941070" y="312420"/>
                    </a:lnTo>
                    <a:lnTo>
                      <a:pt x="876300" y="320040"/>
                    </a:lnTo>
                    <a:lnTo>
                      <a:pt x="878205" y="382905"/>
                    </a:lnTo>
                    <a:lnTo>
                      <a:pt x="912495" y="457200"/>
                    </a:lnTo>
                    <a:lnTo>
                      <a:pt x="847725" y="525780"/>
                    </a:lnTo>
                    <a:lnTo>
                      <a:pt x="758190" y="546735"/>
                    </a:lnTo>
                    <a:lnTo>
                      <a:pt x="758190" y="590550"/>
                    </a:lnTo>
                    <a:lnTo>
                      <a:pt x="721995" y="573405"/>
                    </a:lnTo>
                    <a:lnTo>
                      <a:pt x="678180" y="693420"/>
                    </a:lnTo>
                    <a:lnTo>
                      <a:pt x="672465" y="727710"/>
                    </a:lnTo>
                    <a:lnTo>
                      <a:pt x="678180" y="756285"/>
                    </a:lnTo>
                    <a:lnTo>
                      <a:pt x="622935" y="802005"/>
                    </a:lnTo>
                    <a:lnTo>
                      <a:pt x="588645" y="794385"/>
                    </a:lnTo>
                    <a:lnTo>
                      <a:pt x="561975" y="775335"/>
                    </a:lnTo>
                    <a:lnTo>
                      <a:pt x="514350" y="796290"/>
                    </a:lnTo>
                    <a:lnTo>
                      <a:pt x="514350" y="752475"/>
                    </a:lnTo>
                    <a:lnTo>
                      <a:pt x="461010" y="704850"/>
                    </a:lnTo>
                    <a:lnTo>
                      <a:pt x="434340" y="739140"/>
                    </a:lnTo>
                    <a:lnTo>
                      <a:pt x="413385" y="727710"/>
                    </a:lnTo>
                    <a:lnTo>
                      <a:pt x="369570" y="712470"/>
                    </a:lnTo>
                    <a:lnTo>
                      <a:pt x="337185" y="680085"/>
                    </a:lnTo>
                    <a:lnTo>
                      <a:pt x="287655" y="687705"/>
                    </a:lnTo>
                    <a:lnTo>
                      <a:pt x="194310" y="678180"/>
                    </a:lnTo>
                    <a:lnTo>
                      <a:pt x="180975" y="647700"/>
                    </a:lnTo>
                    <a:lnTo>
                      <a:pt x="118110" y="657225"/>
                    </a:lnTo>
                    <a:lnTo>
                      <a:pt x="30480" y="613410"/>
                    </a:lnTo>
                    <a:lnTo>
                      <a:pt x="24765" y="561975"/>
                    </a:lnTo>
                    <a:lnTo>
                      <a:pt x="0" y="497205"/>
                    </a:lnTo>
                    <a:lnTo>
                      <a:pt x="49530" y="480060"/>
                    </a:lnTo>
                    <a:lnTo>
                      <a:pt x="59055" y="457200"/>
                    </a:lnTo>
                    <a:lnTo>
                      <a:pt x="93345" y="476250"/>
                    </a:lnTo>
                    <a:lnTo>
                      <a:pt x="120015" y="438150"/>
                    </a:lnTo>
                    <a:lnTo>
                      <a:pt x="102870" y="352425"/>
                    </a:lnTo>
                    <a:lnTo>
                      <a:pt x="146685" y="281940"/>
                    </a:lnTo>
                    <a:lnTo>
                      <a:pt x="160020" y="247650"/>
                    </a:lnTo>
                    <a:lnTo>
                      <a:pt x="215265" y="251460"/>
                    </a:lnTo>
                    <a:lnTo>
                      <a:pt x="266700" y="196215"/>
                    </a:lnTo>
                    <a:lnTo>
                      <a:pt x="247650" y="146685"/>
                    </a:lnTo>
                    <a:lnTo>
                      <a:pt x="255270" y="108585"/>
                    </a:lnTo>
                    <a:lnTo>
                      <a:pt x="297180" y="118110"/>
                    </a:lnTo>
                    <a:lnTo>
                      <a:pt x="344805" y="106680"/>
                    </a:lnTo>
                    <a:lnTo>
                      <a:pt x="327660" y="57150"/>
                    </a:lnTo>
                    <a:lnTo>
                      <a:pt x="379095" y="49530"/>
                    </a:lnTo>
                    <a:lnTo>
                      <a:pt x="400050" y="28575"/>
                    </a:lnTo>
                    <a:lnTo>
                      <a:pt x="436245" y="43815"/>
                    </a:lnTo>
                    <a:lnTo>
                      <a:pt x="474345" y="0"/>
                    </a:lnTo>
                    <a:close/>
                  </a:path>
                </a:pathLst>
              </a:custGeom>
              <a:solidFill>
                <a:srgbClr val="CDE1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FA176B81-4F13-42D1-BB31-1EE8A4C6EA1F}"/>
                </a:ext>
              </a:extLst>
            </p:cNvPr>
            <p:cNvGrpSpPr/>
            <p:nvPr/>
          </p:nvGrpSpPr>
          <p:grpSpPr>
            <a:xfrm>
              <a:off x="8264164" y="5268149"/>
              <a:ext cx="1355246" cy="976901"/>
              <a:chOff x="8562340" y="5483860"/>
              <a:chExt cx="1316990" cy="949325"/>
            </a:xfrm>
            <a:solidFill>
              <a:srgbClr val="E9E6D7"/>
            </a:solidFill>
          </p:grpSpPr>
          <p:sp>
            <p:nvSpPr>
              <p:cNvPr id="35" name="Dowolny kształt: kształt 34">
                <a:extLst>
                  <a:ext uri="{FF2B5EF4-FFF2-40B4-BE49-F238E27FC236}">
                    <a16:creationId xmlns:a16="http://schemas.microsoft.com/office/drawing/2014/main" id="{62843A7B-7FD8-D7AF-CC08-0C2B9B4C8F09}"/>
                  </a:ext>
                </a:extLst>
              </p:cNvPr>
              <p:cNvSpPr/>
              <p:nvPr/>
            </p:nvSpPr>
            <p:spPr>
              <a:xfrm>
                <a:off x="9046845" y="5711190"/>
                <a:ext cx="832485" cy="721995"/>
              </a:xfrm>
              <a:custGeom>
                <a:avLst/>
                <a:gdLst>
                  <a:gd name="connsiteX0" fmla="*/ 763905 w 832485"/>
                  <a:gd name="connsiteY0" fmla="*/ 87630 h 721995"/>
                  <a:gd name="connsiteX1" fmla="*/ 741045 w 832485"/>
                  <a:gd name="connsiteY1" fmla="*/ 146685 h 721995"/>
                  <a:gd name="connsiteX2" fmla="*/ 746760 w 832485"/>
                  <a:gd name="connsiteY2" fmla="*/ 260985 h 721995"/>
                  <a:gd name="connsiteX3" fmla="*/ 786765 w 832485"/>
                  <a:gd name="connsiteY3" fmla="*/ 335280 h 721995"/>
                  <a:gd name="connsiteX4" fmla="*/ 800100 w 832485"/>
                  <a:gd name="connsiteY4" fmla="*/ 411480 h 721995"/>
                  <a:gd name="connsiteX5" fmla="*/ 832485 w 832485"/>
                  <a:gd name="connsiteY5" fmla="*/ 480060 h 721995"/>
                  <a:gd name="connsiteX6" fmla="*/ 828675 w 832485"/>
                  <a:gd name="connsiteY6" fmla="*/ 550545 h 721995"/>
                  <a:gd name="connsiteX7" fmla="*/ 832485 w 832485"/>
                  <a:gd name="connsiteY7" fmla="*/ 579120 h 721995"/>
                  <a:gd name="connsiteX8" fmla="*/ 782955 w 832485"/>
                  <a:gd name="connsiteY8" fmla="*/ 575310 h 721995"/>
                  <a:gd name="connsiteX9" fmla="*/ 762000 w 832485"/>
                  <a:gd name="connsiteY9" fmla="*/ 596265 h 721995"/>
                  <a:gd name="connsiteX10" fmla="*/ 739140 w 832485"/>
                  <a:gd name="connsiteY10" fmla="*/ 581025 h 721995"/>
                  <a:gd name="connsiteX11" fmla="*/ 741045 w 832485"/>
                  <a:gd name="connsiteY11" fmla="*/ 628650 h 721995"/>
                  <a:gd name="connsiteX12" fmla="*/ 680085 w 832485"/>
                  <a:gd name="connsiteY12" fmla="*/ 659130 h 721995"/>
                  <a:gd name="connsiteX13" fmla="*/ 619125 w 832485"/>
                  <a:gd name="connsiteY13" fmla="*/ 617220 h 721995"/>
                  <a:gd name="connsiteX14" fmla="*/ 611505 w 832485"/>
                  <a:gd name="connsiteY14" fmla="*/ 596265 h 721995"/>
                  <a:gd name="connsiteX15" fmla="*/ 560070 w 832485"/>
                  <a:gd name="connsiteY15" fmla="*/ 603885 h 721995"/>
                  <a:gd name="connsiteX16" fmla="*/ 516255 w 832485"/>
                  <a:gd name="connsiteY16" fmla="*/ 586740 h 721995"/>
                  <a:gd name="connsiteX17" fmla="*/ 462915 w 832485"/>
                  <a:gd name="connsiteY17" fmla="*/ 598170 h 721995"/>
                  <a:gd name="connsiteX18" fmla="*/ 464820 w 832485"/>
                  <a:gd name="connsiteY18" fmla="*/ 621030 h 721995"/>
                  <a:gd name="connsiteX19" fmla="*/ 411480 w 832485"/>
                  <a:gd name="connsiteY19" fmla="*/ 626745 h 721995"/>
                  <a:gd name="connsiteX20" fmla="*/ 384810 w 832485"/>
                  <a:gd name="connsiteY20" fmla="*/ 689610 h 721995"/>
                  <a:gd name="connsiteX21" fmla="*/ 377190 w 832485"/>
                  <a:gd name="connsiteY21" fmla="*/ 721995 h 721995"/>
                  <a:gd name="connsiteX22" fmla="*/ 323850 w 832485"/>
                  <a:gd name="connsiteY22" fmla="*/ 687705 h 721995"/>
                  <a:gd name="connsiteX23" fmla="*/ 259080 w 832485"/>
                  <a:gd name="connsiteY23" fmla="*/ 712470 h 721995"/>
                  <a:gd name="connsiteX24" fmla="*/ 251460 w 832485"/>
                  <a:gd name="connsiteY24" fmla="*/ 681990 h 721995"/>
                  <a:gd name="connsiteX25" fmla="*/ 255270 w 832485"/>
                  <a:gd name="connsiteY25" fmla="*/ 600075 h 721995"/>
                  <a:gd name="connsiteX26" fmla="*/ 203835 w 832485"/>
                  <a:gd name="connsiteY26" fmla="*/ 600075 h 721995"/>
                  <a:gd name="connsiteX27" fmla="*/ 192405 w 832485"/>
                  <a:gd name="connsiteY27" fmla="*/ 560070 h 721995"/>
                  <a:gd name="connsiteX28" fmla="*/ 150495 w 832485"/>
                  <a:gd name="connsiteY28" fmla="*/ 501015 h 721995"/>
                  <a:gd name="connsiteX29" fmla="*/ 144780 w 832485"/>
                  <a:gd name="connsiteY29" fmla="*/ 466725 h 721995"/>
                  <a:gd name="connsiteX30" fmla="*/ 123825 w 832485"/>
                  <a:gd name="connsiteY30" fmla="*/ 440055 h 721995"/>
                  <a:gd name="connsiteX31" fmla="*/ 131445 w 832485"/>
                  <a:gd name="connsiteY31" fmla="*/ 398145 h 721995"/>
                  <a:gd name="connsiteX32" fmla="*/ 85725 w 832485"/>
                  <a:gd name="connsiteY32" fmla="*/ 375285 h 721995"/>
                  <a:gd name="connsiteX33" fmla="*/ 57150 w 832485"/>
                  <a:gd name="connsiteY33" fmla="*/ 318135 h 721995"/>
                  <a:gd name="connsiteX34" fmla="*/ 34290 w 832485"/>
                  <a:gd name="connsiteY34" fmla="*/ 302895 h 721995"/>
                  <a:gd name="connsiteX35" fmla="*/ 19050 w 832485"/>
                  <a:gd name="connsiteY35" fmla="*/ 308610 h 721995"/>
                  <a:gd name="connsiteX36" fmla="*/ 0 w 832485"/>
                  <a:gd name="connsiteY36" fmla="*/ 297180 h 721995"/>
                  <a:gd name="connsiteX37" fmla="*/ 38100 w 832485"/>
                  <a:gd name="connsiteY37" fmla="*/ 228600 h 721995"/>
                  <a:gd name="connsiteX38" fmla="*/ 80010 w 832485"/>
                  <a:gd name="connsiteY38" fmla="*/ 209550 h 721995"/>
                  <a:gd name="connsiteX39" fmla="*/ 100965 w 832485"/>
                  <a:gd name="connsiteY39" fmla="*/ 175260 h 721995"/>
                  <a:gd name="connsiteX40" fmla="*/ 135255 w 832485"/>
                  <a:gd name="connsiteY40" fmla="*/ 160020 h 721995"/>
                  <a:gd name="connsiteX41" fmla="*/ 89535 w 832485"/>
                  <a:gd name="connsiteY41" fmla="*/ 127635 h 721995"/>
                  <a:gd name="connsiteX42" fmla="*/ 146685 w 832485"/>
                  <a:gd name="connsiteY42" fmla="*/ 93345 h 721995"/>
                  <a:gd name="connsiteX43" fmla="*/ 169545 w 832485"/>
                  <a:gd name="connsiteY43" fmla="*/ 72390 h 721995"/>
                  <a:gd name="connsiteX44" fmla="*/ 169545 w 832485"/>
                  <a:gd name="connsiteY44" fmla="*/ 47625 h 721995"/>
                  <a:gd name="connsiteX45" fmla="*/ 219075 w 832485"/>
                  <a:gd name="connsiteY45" fmla="*/ 53340 h 721995"/>
                  <a:gd name="connsiteX46" fmla="*/ 247650 w 832485"/>
                  <a:gd name="connsiteY46" fmla="*/ 32385 h 721995"/>
                  <a:gd name="connsiteX47" fmla="*/ 312420 w 832485"/>
                  <a:gd name="connsiteY47" fmla="*/ 32385 h 721995"/>
                  <a:gd name="connsiteX48" fmla="*/ 346710 w 832485"/>
                  <a:gd name="connsiteY48" fmla="*/ 0 h 721995"/>
                  <a:gd name="connsiteX49" fmla="*/ 409575 w 832485"/>
                  <a:gd name="connsiteY49" fmla="*/ 19050 h 721995"/>
                  <a:gd name="connsiteX50" fmla="*/ 438150 w 832485"/>
                  <a:gd name="connsiteY50" fmla="*/ 15240 h 721995"/>
                  <a:gd name="connsiteX51" fmla="*/ 476250 w 832485"/>
                  <a:gd name="connsiteY51" fmla="*/ 74295 h 721995"/>
                  <a:gd name="connsiteX52" fmla="*/ 451485 w 832485"/>
                  <a:gd name="connsiteY52" fmla="*/ 106680 h 721995"/>
                  <a:gd name="connsiteX53" fmla="*/ 501015 w 832485"/>
                  <a:gd name="connsiteY53" fmla="*/ 148590 h 721995"/>
                  <a:gd name="connsiteX54" fmla="*/ 502920 w 832485"/>
                  <a:gd name="connsiteY54" fmla="*/ 180975 h 721995"/>
                  <a:gd name="connsiteX55" fmla="*/ 588645 w 832485"/>
                  <a:gd name="connsiteY55" fmla="*/ 167640 h 721995"/>
                  <a:gd name="connsiteX56" fmla="*/ 636270 w 832485"/>
                  <a:gd name="connsiteY56" fmla="*/ 123825 h 721995"/>
                  <a:gd name="connsiteX57" fmla="*/ 763905 w 832485"/>
                  <a:gd name="connsiteY57" fmla="*/ 87630 h 721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32485" h="721995">
                    <a:moveTo>
                      <a:pt x="763905" y="87630"/>
                    </a:moveTo>
                    <a:lnTo>
                      <a:pt x="741045" y="146685"/>
                    </a:lnTo>
                    <a:lnTo>
                      <a:pt x="746760" y="260985"/>
                    </a:lnTo>
                    <a:lnTo>
                      <a:pt x="786765" y="335280"/>
                    </a:lnTo>
                    <a:lnTo>
                      <a:pt x="800100" y="411480"/>
                    </a:lnTo>
                    <a:lnTo>
                      <a:pt x="832485" y="480060"/>
                    </a:lnTo>
                    <a:lnTo>
                      <a:pt x="828675" y="550545"/>
                    </a:lnTo>
                    <a:lnTo>
                      <a:pt x="832485" y="579120"/>
                    </a:lnTo>
                    <a:lnTo>
                      <a:pt x="782955" y="575310"/>
                    </a:lnTo>
                    <a:lnTo>
                      <a:pt x="762000" y="596265"/>
                    </a:lnTo>
                    <a:lnTo>
                      <a:pt x="739140" y="581025"/>
                    </a:lnTo>
                    <a:lnTo>
                      <a:pt x="741045" y="628650"/>
                    </a:lnTo>
                    <a:lnTo>
                      <a:pt x="680085" y="659130"/>
                    </a:lnTo>
                    <a:lnTo>
                      <a:pt x="619125" y="617220"/>
                    </a:lnTo>
                    <a:lnTo>
                      <a:pt x="611505" y="596265"/>
                    </a:lnTo>
                    <a:lnTo>
                      <a:pt x="560070" y="603885"/>
                    </a:lnTo>
                    <a:lnTo>
                      <a:pt x="516255" y="586740"/>
                    </a:lnTo>
                    <a:lnTo>
                      <a:pt x="462915" y="598170"/>
                    </a:lnTo>
                    <a:lnTo>
                      <a:pt x="464820" y="621030"/>
                    </a:lnTo>
                    <a:lnTo>
                      <a:pt x="411480" y="626745"/>
                    </a:lnTo>
                    <a:lnTo>
                      <a:pt x="384810" y="689610"/>
                    </a:lnTo>
                    <a:lnTo>
                      <a:pt x="377190" y="721995"/>
                    </a:lnTo>
                    <a:lnTo>
                      <a:pt x="323850" y="687705"/>
                    </a:lnTo>
                    <a:lnTo>
                      <a:pt x="259080" y="712470"/>
                    </a:lnTo>
                    <a:lnTo>
                      <a:pt x="251460" y="681990"/>
                    </a:lnTo>
                    <a:lnTo>
                      <a:pt x="255270" y="600075"/>
                    </a:lnTo>
                    <a:lnTo>
                      <a:pt x="203835" y="600075"/>
                    </a:lnTo>
                    <a:lnTo>
                      <a:pt x="192405" y="560070"/>
                    </a:lnTo>
                    <a:lnTo>
                      <a:pt x="150495" y="501015"/>
                    </a:lnTo>
                    <a:lnTo>
                      <a:pt x="144780" y="466725"/>
                    </a:lnTo>
                    <a:lnTo>
                      <a:pt x="123825" y="440055"/>
                    </a:lnTo>
                    <a:lnTo>
                      <a:pt x="131445" y="398145"/>
                    </a:lnTo>
                    <a:lnTo>
                      <a:pt x="85725" y="375285"/>
                    </a:lnTo>
                    <a:lnTo>
                      <a:pt x="57150" y="318135"/>
                    </a:lnTo>
                    <a:lnTo>
                      <a:pt x="34290" y="302895"/>
                    </a:lnTo>
                    <a:lnTo>
                      <a:pt x="19050" y="308610"/>
                    </a:lnTo>
                    <a:lnTo>
                      <a:pt x="0" y="297180"/>
                    </a:lnTo>
                    <a:lnTo>
                      <a:pt x="38100" y="228600"/>
                    </a:lnTo>
                    <a:lnTo>
                      <a:pt x="80010" y="209550"/>
                    </a:lnTo>
                    <a:lnTo>
                      <a:pt x="100965" y="175260"/>
                    </a:lnTo>
                    <a:lnTo>
                      <a:pt x="135255" y="160020"/>
                    </a:lnTo>
                    <a:lnTo>
                      <a:pt x="89535" y="127635"/>
                    </a:lnTo>
                    <a:lnTo>
                      <a:pt x="146685" y="93345"/>
                    </a:lnTo>
                    <a:lnTo>
                      <a:pt x="169545" y="72390"/>
                    </a:lnTo>
                    <a:lnTo>
                      <a:pt x="169545" y="47625"/>
                    </a:lnTo>
                    <a:lnTo>
                      <a:pt x="219075" y="53340"/>
                    </a:lnTo>
                    <a:lnTo>
                      <a:pt x="247650" y="32385"/>
                    </a:lnTo>
                    <a:lnTo>
                      <a:pt x="312420" y="32385"/>
                    </a:lnTo>
                    <a:lnTo>
                      <a:pt x="346710" y="0"/>
                    </a:lnTo>
                    <a:lnTo>
                      <a:pt x="409575" y="19050"/>
                    </a:lnTo>
                    <a:lnTo>
                      <a:pt x="438150" y="15240"/>
                    </a:lnTo>
                    <a:lnTo>
                      <a:pt x="476250" y="74295"/>
                    </a:lnTo>
                    <a:lnTo>
                      <a:pt x="451485" y="106680"/>
                    </a:lnTo>
                    <a:lnTo>
                      <a:pt x="501015" y="148590"/>
                    </a:lnTo>
                    <a:lnTo>
                      <a:pt x="502920" y="180975"/>
                    </a:lnTo>
                    <a:lnTo>
                      <a:pt x="588645" y="167640"/>
                    </a:lnTo>
                    <a:lnTo>
                      <a:pt x="636270" y="123825"/>
                    </a:lnTo>
                    <a:lnTo>
                      <a:pt x="763905" y="87630"/>
                    </a:lnTo>
                    <a:close/>
                  </a:path>
                </a:pathLst>
              </a:custGeom>
              <a:solidFill>
                <a:srgbClr val="2A7E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37" name="Dowolny kształt: kształt 36">
                <a:extLst>
                  <a:ext uri="{FF2B5EF4-FFF2-40B4-BE49-F238E27FC236}">
                    <a16:creationId xmlns:a16="http://schemas.microsoft.com/office/drawing/2014/main" id="{5FDBB849-EFA5-BC3C-4EC7-3ECBE286EBB8}"/>
                  </a:ext>
                </a:extLst>
              </p:cNvPr>
              <p:cNvSpPr/>
              <p:nvPr/>
            </p:nvSpPr>
            <p:spPr>
              <a:xfrm>
                <a:off x="8562340" y="5483860"/>
                <a:ext cx="718820" cy="894080"/>
              </a:xfrm>
              <a:custGeom>
                <a:avLst/>
                <a:gdLst>
                  <a:gd name="connsiteX0" fmla="*/ 261620 w 718820"/>
                  <a:gd name="connsiteY0" fmla="*/ 5080 h 894080"/>
                  <a:gd name="connsiteX1" fmla="*/ 355600 w 718820"/>
                  <a:gd name="connsiteY1" fmla="*/ 0 h 894080"/>
                  <a:gd name="connsiteX2" fmla="*/ 403860 w 718820"/>
                  <a:gd name="connsiteY2" fmla="*/ 35560 h 894080"/>
                  <a:gd name="connsiteX3" fmla="*/ 464820 w 718820"/>
                  <a:gd name="connsiteY3" fmla="*/ 48260 h 894080"/>
                  <a:gd name="connsiteX4" fmla="*/ 497840 w 718820"/>
                  <a:gd name="connsiteY4" fmla="*/ 48260 h 894080"/>
                  <a:gd name="connsiteX5" fmla="*/ 500380 w 718820"/>
                  <a:gd name="connsiteY5" fmla="*/ 88900 h 894080"/>
                  <a:gd name="connsiteX6" fmla="*/ 538480 w 718820"/>
                  <a:gd name="connsiteY6" fmla="*/ 119380 h 894080"/>
                  <a:gd name="connsiteX7" fmla="*/ 589280 w 718820"/>
                  <a:gd name="connsiteY7" fmla="*/ 101600 h 894080"/>
                  <a:gd name="connsiteX8" fmla="*/ 665480 w 718820"/>
                  <a:gd name="connsiteY8" fmla="*/ 109220 h 894080"/>
                  <a:gd name="connsiteX9" fmla="*/ 701040 w 718820"/>
                  <a:gd name="connsiteY9" fmla="*/ 124460 h 894080"/>
                  <a:gd name="connsiteX10" fmla="*/ 698500 w 718820"/>
                  <a:gd name="connsiteY10" fmla="*/ 160020 h 894080"/>
                  <a:gd name="connsiteX11" fmla="*/ 718820 w 718820"/>
                  <a:gd name="connsiteY11" fmla="*/ 190500 h 894080"/>
                  <a:gd name="connsiteX12" fmla="*/ 706120 w 718820"/>
                  <a:gd name="connsiteY12" fmla="*/ 223520 h 894080"/>
                  <a:gd name="connsiteX13" fmla="*/ 673100 w 718820"/>
                  <a:gd name="connsiteY13" fmla="*/ 228600 h 894080"/>
                  <a:gd name="connsiteX14" fmla="*/ 624840 w 718820"/>
                  <a:gd name="connsiteY14" fmla="*/ 228600 h 894080"/>
                  <a:gd name="connsiteX15" fmla="*/ 612140 w 718820"/>
                  <a:gd name="connsiteY15" fmla="*/ 284480 h 894080"/>
                  <a:gd name="connsiteX16" fmla="*/ 546100 w 718820"/>
                  <a:gd name="connsiteY16" fmla="*/ 320040 h 894080"/>
                  <a:gd name="connsiteX17" fmla="*/ 535940 w 718820"/>
                  <a:gd name="connsiteY17" fmla="*/ 350520 h 894080"/>
                  <a:gd name="connsiteX18" fmla="*/ 543560 w 718820"/>
                  <a:gd name="connsiteY18" fmla="*/ 378460 h 894080"/>
                  <a:gd name="connsiteX19" fmla="*/ 533400 w 718820"/>
                  <a:gd name="connsiteY19" fmla="*/ 406400 h 894080"/>
                  <a:gd name="connsiteX20" fmla="*/ 505460 w 718820"/>
                  <a:gd name="connsiteY20" fmla="*/ 424180 h 894080"/>
                  <a:gd name="connsiteX21" fmla="*/ 469900 w 718820"/>
                  <a:gd name="connsiteY21" fmla="*/ 454660 h 894080"/>
                  <a:gd name="connsiteX22" fmla="*/ 454660 w 718820"/>
                  <a:gd name="connsiteY22" fmla="*/ 497840 h 894080"/>
                  <a:gd name="connsiteX23" fmla="*/ 447040 w 718820"/>
                  <a:gd name="connsiteY23" fmla="*/ 553720 h 894080"/>
                  <a:gd name="connsiteX24" fmla="*/ 492760 w 718820"/>
                  <a:gd name="connsiteY24" fmla="*/ 568960 h 894080"/>
                  <a:gd name="connsiteX25" fmla="*/ 530860 w 718820"/>
                  <a:gd name="connsiteY25" fmla="*/ 614680 h 894080"/>
                  <a:gd name="connsiteX26" fmla="*/ 576580 w 718820"/>
                  <a:gd name="connsiteY26" fmla="*/ 657860 h 894080"/>
                  <a:gd name="connsiteX27" fmla="*/ 586740 w 718820"/>
                  <a:gd name="connsiteY27" fmla="*/ 701040 h 894080"/>
                  <a:gd name="connsiteX28" fmla="*/ 617220 w 718820"/>
                  <a:gd name="connsiteY28" fmla="*/ 741680 h 894080"/>
                  <a:gd name="connsiteX29" fmla="*/ 581660 w 718820"/>
                  <a:gd name="connsiteY29" fmla="*/ 787400 h 894080"/>
                  <a:gd name="connsiteX30" fmla="*/ 505460 w 718820"/>
                  <a:gd name="connsiteY30" fmla="*/ 812800 h 894080"/>
                  <a:gd name="connsiteX31" fmla="*/ 472440 w 718820"/>
                  <a:gd name="connsiteY31" fmla="*/ 853440 h 894080"/>
                  <a:gd name="connsiteX32" fmla="*/ 419100 w 718820"/>
                  <a:gd name="connsiteY32" fmla="*/ 894080 h 894080"/>
                  <a:gd name="connsiteX33" fmla="*/ 353060 w 718820"/>
                  <a:gd name="connsiteY33" fmla="*/ 858520 h 894080"/>
                  <a:gd name="connsiteX34" fmla="*/ 345440 w 718820"/>
                  <a:gd name="connsiteY34" fmla="*/ 800100 h 894080"/>
                  <a:gd name="connsiteX35" fmla="*/ 294640 w 718820"/>
                  <a:gd name="connsiteY35" fmla="*/ 754380 h 894080"/>
                  <a:gd name="connsiteX36" fmla="*/ 276860 w 718820"/>
                  <a:gd name="connsiteY36" fmla="*/ 706120 h 894080"/>
                  <a:gd name="connsiteX37" fmla="*/ 231140 w 718820"/>
                  <a:gd name="connsiteY37" fmla="*/ 685800 h 894080"/>
                  <a:gd name="connsiteX38" fmla="*/ 208280 w 718820"/>
                  <a:gd name="connsiteY38" fmla="*/ 601980 h 894080"/>
                  <a:gd name="connsiteX39" fmla="*/ 124460 w 718820"/>
                  <a:gd name="connsiteY39" fmla="*/ 579120 h 894080"/>
                  <a:gd name="connsiteX40" fmla="*/ 38100 w 718820"/>
                  <a:gd name="connsiteY40" fmla="*/ 543560 h 894080"/>
                  <a:gd name="connsiteX41" fmla="*/ 0 w 718820"/>
                  <a:gd name="connsiteY41" fmla="*/ 525780 h 894080"/>
                  <a:gd name="connsiteX42" fmla="*/ 22860 w 718820"/>
                  <a:gd name="connsiteY42" fmla="*/ 452120 h 894080"/>
                  <a:gd name="connsiteX43" fmla="*/ 86360 w 718820"/>
                  <a:gd name="connsiteY43" fmla="*/ 431800 h 894080"/>
                  <a:gd name="connsiteX44" fmla="*/ 162560 w 718820"/>
                  <a:gd name="connsiteY44" fmla="*/ 396240 h 894080"/>
                  <a:gd name="connsiteX45" fmla="*/ 162560 w 718820"/>
                  <a:gd name="connsiteY45" fmla="*/ 337820 h 894080"/>
                  <a:gd name="connsiteX46" fmla="*/ 160020 w 718820"/>
                  <a:gd name="connsiteY46" fmla="*/ 266700 h 894080"/>
                  <a:gd name="connsiteX47" fmla="*/ 213360 w 718820"/>
                  <a:gd name="connsiteY47" fmla="*/ 246380 h 894080"/>
                  <a:gd name="connsiteX48" fmla="*/ 256540 w 718820"/>
                  <a:gd name="connsiteY48" fmla="*/ 251460 h 894080"/>
                  <a:gd name="connsiteX49" fmla="*/ 236220 w 718820"/>
                  <a:gd name="connsiteY49" fmla="*/ 182880 h 894080"/>
                  <a:gd name="connsiteX50" fmla="*/ 205740 w 718820"/>
                  <a:gd name="connsiteY50" fmla="*/ 162560 h 894080"/>
                  <a:gd name="connsiteX51" fmla="*/ 231140 w 718820"/>
                  <a:gd name="connsiteY51" fmla="*/ 121920 h 894080"/>
                  <a:gd name="connsiteX52" fmla="*/ 226060 w 718820"/>
                  <a:gd name="connsiteY52" fmla="*/ 76200 h 894080"/>
                  <a:gd name="connsiteX53" fmla="*/ 261620 w 718820"/>
                  <a:gd name="connsiteY53" fmla="*/ 5080 h 8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718820" h="894080">
                    <a:moveTo>
                      <a:pt x="261620" y="5080"/>
                    </a:moveTo>
                    <a:lnTo>
                      <a:pt x="355600" y="0"/>
                    </a:lnTo>
                    <a:lnTo>
                      <a:pt x="403860" y="35560"/>
                    </a:lnTo>
                    <a:lnTo>
                      <a:pt x="464820" y="48260"/>
                    </a:lnTo>
                    <a:lnTo>
                      <a:pt x="497840" y="48260"/>
                    </a:lnTo>
                    <a:lnTo>
                      <a:pt x="500380" y="88900"/>
                    </a:lnTo>
                    <a:lnTo>
                      <a:pt x="538480" y="119380"/>
                    </a:lnTo>
                    <a:lnTo>
                      <a:pt x="589280" y="101600"/>
                    </a:lnTo>
                    <a:lnTo>
                      <a:pt x="665480" y="109220"/>
                    </a:lnTo>
                    <a:lnTo>
                      <a:pt x="701040" y="124460"/>
                    </a:lnTo>
                    <a:lnTo>
                      <a:pt x="698500" y="160020"/>
                    </a:lnTo>
                    <a:lnTo>
                      <a:pt x="718820" y="190500"/>
                    </a:lnTo>
                    <a:lnTo>
                      <a:pt x="706120" y="223520"/>
                    </a:lnTo>
                    <a:lnTo>
                      <a:pt x="673100" y="228600"/>
                    </a:lnTo>
                    <a:lnTo>
                      <a:pt x="624840" y="228600"/>
                    </a:lnTo>
                    <a:lnTo>
                      <a:pt x="612140" y="284480"/>
                    </a:lnTo>
                    <a:lnTo>
                      <a:pt x="546100" y="320040"/>
                    </a:lnTo>
                    <a:lnTo>
                      <a:pt x="535940" y="350520"/>
                    </a:lnTo>
                    <a:lnTo>
                      <a:pt x="543560" y="378460"/>
                    </a:lnTo>
                    <a:lnTo>
                      <a:pt x="533400" y="406400"/>
                    </a:lnTo>
                    <a:lnTo>
                      <a:pt x="505460" y="424180"/>
                    </a:lnTo>
                    <a:lnTo>
                      <a:pt x="469900" y="454660"/>
                    </a:lnTo>
                    <a:lnTo>
                      <a:pt x="454660" y="497840"/>
                    </a:lnTo>
                    <a:lnTo>
                      <a:pt x="447040" y="553720"/>
                    </a:lnTo>
                    <a:lnTo>
                      <a:pt x="492760" y="568960"/>
                    </a:lnTo>
                    <a:lnTo>
                      <a:pt x="530860" y="614680"/>
                    </a:lnTo>
                    <a:lnTo>
                      <a:pt x="576580" y="657860"/>
                    </a:lnTo>
                    <a:lnTo>
                      <a:pt x="586740" y="701040"/>
                    </a:lnTo>
                    <a:lnTo>
                      <a:pt x="617220" y="741680"/>
                    </a:lnTo>
                    <a:lnTo>
                      <a:pt x="581660" y="787400"/>
                    </a:lnTo>
                    <a:lnTo>
                      <a:pt x="505460" y="812800"/>
                    </a:lnTo>
                    <a:lnTo>
                      <a:pt x="472440" y="853440"/>
                    </a:lnTo>
                    <a:lnTo>
                      <a:pt x="419100" y="894080"/>
                    </a:lnTo>
                    <a:lnTo>
                      <a:pt x="353060" y="858520"/>
                    </a:lnTo>
                    <a:lnTo>
                      <a:pt x="345440" y="800100"/>
                    </a:lnTo>
                    <a:lnTo>
                      <a:pt x="294640" y="754380"/>
                    </a:lnTo>
                    <a:lnTo>
                      <a:pt x="276860" y="706120"/>
                    </a:lnTo>
                    <a:lnTo>
                      <a:pt x="231140" y="685800"/>
                    </a:lnTo>
                    <a:lnTo>
                      <a:pt x="208280" y="601980"/>
                    </a:lnTo>
                    <a:lnTo>
                      <a:pt x="124460" y="579120"/>
                    </a:lnTo>
                    <a:lnTo>
                      <a:pt x="38100" y="543560"/>
                    </a:lnTo>
                    <a:lnTo>
                      <a:pt x="0" y="525780"/>
                    </a:lnTo>
                    <a:lnTo>
                      <a:pt x="22860" y="452120"/>
                    </a:lnTo>
                    <a:lnTo>
                      <a:pt x="86360" y="431800"/>
                    </a:lnTo>
                    <a:lnTo>
                      <a:pt x="162560" y="396240"/>
                    </a:lnTo>
                    <a:lnTo>
                      <a:pt x="162560" y="337820"/>
                    </a:lnTo>
                    <a:cubicBezTo>
                      <a:pt x="161713" y="314113"/>
                      <a:pt x="160867" y="290407"/>
                      <a:pt x="160020" y="266700"/>
                    </a:cubicBezTo>
                    <a:lnTo>
                      <a:pt x="213360" y="246380"/>
                    </a:lnTo>
                    <a:lnTo>
                      <a:pt x="256540" y="251460"/>
                    </a:lnTo>
                    <a:lnTo>
                      <a:pt x="236220" y="182880"/>
                    </a:lnTo>
                    <a:lnTo>
                      <a:pt x="205740" y="162560"/>
                    </a:lnTo>
                    <a:lnTo>
                      <a:pt x="231140" y="121920"/>
                    </a:lnTo>
                    <a:lnTo>
                      <a:pt x="226060" y="76200"/>
                    </a:lnTo>
                    <a:lnTo>
                      <a:pt x="261620" y="5080"/>
                    </a:lnTo>
                    <a:close/>
                  </a:path>
                </a:pathLst>
              </a:custGeom>
              <a:solidFill>
                <a:srgbClr val="2A7E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A2ABF5E9-04F4-123F-B12A-FAFDB26C8981}"/>
                </a:ext>
              </a:extLst>
            </p:cNvPr>
            <p:cNvGrpSpPr/>
            <p:nvPr/>
          </p:nvGrpSpPr>
          <p:grpSpPr>
            <a:xfrm>
              <a:off x="7014775" y="4795055"/>
              <a:ext cx="1475481" cy="1048127"/>
              <a:chOff x="7348220" y="5024120"/>
              <a:chExt cx="1433830" cy="1018540"/>
            </a:xfrm>
            <a:solidFill>
              <a:srgbClr val="FF2929"/>
            </a:solidFill>
          </p:grpSpPr>
          <p:sp>
            <p:nvSpPr>
              <p:cNvPr id="40" name="Dowolny kształt: kształt 39">
                <a:extLst>
                  <a:ext uri="{FF2B5EF4-FFF2-40B4-BE49-F238E27FC236}">
                    <a16:creationId xmlns:a16="http://schemas.microsoft.com/office/drawing/2014/main" id="{4F8E70B9-6625-B258-AD6D-5D3E0F81F604}"/>
                  </a:ext>
                </a:extLst>
              </p:cNvPr>
              <p:cNvSpPr/>
              <p:nvPr/>
            </p:nvSpPr>
            <p:spPr>
              <a:xfrm>
                <a:off x="8147685" y="5364480"/>
                <a:ext cx="634365" cy="678180"/>
              </a:xfrm>
              <a:custGeom>
                <a:avLst/>
                <a:gdLst>
                  <a:gd name="connsiteX0" fmla="*/ 461010 w 634365"/>
                  <a:gd name="connsiteY0" fmla="*/ 36195 h 678180"/>
                  <a:gd name="connsiteX1" fmla="*/ 548640 w 634365"/>
                  <a:gd name="connsiteY1" fmla="*/ 76200 h 678180"/>
                  <a:gd name="connsiteX2" fmla="*/ 607695 w 634365"/>
                  <a:gd name="connsiteY2" fmla="*/ 81915 h 678180"/>
                  <a:gd name="connsiteX3" fmla="*/ 634365 w 634365"/>
                  <a:gd name="connsiteY3" fmla="*/ 112395 h 678180"/>
                  <a:gd name="connsiteX4" fmla="*/ 634365 w 634365"/>
                  <a:gd name="connsiteY4" fmla="*/ 112395 h 678180"/>
                  <a:gd name="connsiteX5" fmla="*/ 601980 w 634365"/>
                  <a:gd name="connsiteY5" fmla="*/ 188595 h 678180"/>
                  <a:gd name="connsiteX6" fmla="*/ 607695 w 634365"/>
                  <a:gd name="connsiteY6" fmla="*/ 222885 h 678180"/>
                  <a:gd name="connsiteX7" fmla="*/ 573405 w 634365"/>
                  <a:gd name="connsiteY7" fmla="*/ 259080 h 678180"/>
                  <a:gd name="connsiteX8" fmla="*/ 581025 w 634365"/>
                  <a:gd name="connsiteY8" fmla="*/ 302895 h 678180"/>
                  <a:gd name="connsiteX9" fmla="*/ 611505 w 634365"/>
                  <a:gd name="connsiteY9" fmla="*/ 331470 h 678180"/>
                  <a:gd name="connsiteX10" fmla="*/ 546735 w 634365"/>
                  <a:gd name="connsiteY10" fmla="*/ 350520 h 678180"/>
                  <a:gd name="connsiteX11" fmla="*/ 539115 w 634365"/>
                  <a:gd name="connsiteY11" fmla="*/ 390525 h 678180"/>
                  <a:gd name="connsiteX12" fmla="*/ 539115 w 634365"/>
                  <a:gd name="connsiteY12" fmla="*/ 464820 h 678180"/>
                  <a:gd name="connsiteX13" fmla="*/ 535305 w 634365"/>
                  <a:gd name="connsiteY13" fmla="*/ 501015 h 678180"/>
                  <a:gd name="connsiteX14" fmla="*/ 422910 w 634365"/>
                  <a:gd name="connsiteY14" fmla="*/ 541020 h 678180"/>
                  <a:gd name="connsiteX15" fmla="*/ 401955 w 634365"/>
                  <a:gd name="connsiteY15" fmla="*/ 558165 h 678180"/>
                  <a:gd name="connsiteX16" fmla="*/ 382905 w 634365"/>
                  <a:gd name="connsiteY16" fmla="*/ 617220 h 678180"/>
                  <a:gd name="connsiteX17" fmla="*/ 377190 w 634365"/>
                  <a:gd name="connsiteY17" fmla="*/ 668655 h 678180"/>
                  <a:gd name="connsiteX18" fmla="*/ 346710 w 634365"/>
                  <a:gd name="connsiteY18" fmla="*/ 678180 h 678180"/>
                  <a:gd name="connsiteX19" fmla="*/ 297180 w 634365"/>
                  <a:gd name="connsiteY19" fmla="*/ 664845 h 678180"/>
                  <a:gd name="connsiteX20" fmla="*/ 281940 w 634365"/>
                  <a:gd name="connsiteY20" fmla="*/ 632460 h 678180"/>
                  <a:gd name="connsiteX21" fmla="*/ 226695 w 634365"/>
                  <a:gd name="connsiteY21" fmla="*/ 588645 h 678180"/>
                  <a:gd name="connsiteX22" fmla="*/ 268605 w 634365"/>
                  <a:gd name="connsiteY22" fmla="*/ 563880 h 678180"/>
                  <a:gd name="connsiteX23" fmla="*/ 302895 w 634365"/>
                  <a:gd name="connsiteY23" fmla="*/ 556260 h 678180"/>
                  <a:gd name="connsiteX24" fmla="*/ 299085 w 634365"/>
                  <a:gd name="connsiteY24" fmla="*/ 506730 h 678180"/>
                  <a:gd name="connsiteX25" fmla="*/ 270510 w 634365"/>
                  <a:gd name="connsiteY25" fmla="*/ 491490 h 678180"/>
                  <a:gd name="connsiteX26" fmla="*/ 240030 w 634365"/>
                  <a:gd name="connsiteY26" fmla="*/ 514350 h 678180"/>
                  <a:gd name="connsiteX27" fmla="*/ 207645 w 634365"/>
                  <a:gd name="connsiteY27" fmla="*/ 514350 h 678180"/>
                  <a:gd name="connsiteX28" fmla="*/ 180975 w 634365"/>
                  <a:gd name="connsiteY28" fmla="*/ 531495 h 678180"/>
                  <a:gd name="connsiteX29" fmla="*/ 160020 w 634365"/>
                  <a:gd name="connsiteY29" fmla="*/ 514350 h 678180"/>
                  <a:gd name="connsiteX30" fmla="*/ 99060 w 634365"/>
                  <a:gd name="connsiteY30" fmla="*/ 464820 h 678180"/>
                  <a:gd name="connsiteX31" fmla="*/ 5715 w 634365"/>
                  <a:gd name="connsiteY31" fmla="*/ 434340 h 678180"/>
                  <a:gd name="connsiteX32" fmla="*/ 0 w 634365"/>
                  <a:gd name="connsiteY32" fmla="*/ 407670 h 678180"/>
                  <a:gd name="connsiteX33" fmla="*/ 28575 w 634365"/>
                  <a:gd name="connsiteY33" fmla="*/ 379095 h 678180"/>
                  <a:gd name="connsiteX34" fmla="*/ 62865 w 634365"/>
                  <a:gd name="connsiteY34" fmla="*/ 400050 h 678180"/>
                  <a:gd name="connsiteX35" fmla="*/ 78105 w 634365"/>
                  <a:gd name="connsiteY35" fmla="*/ 335280 h 678180"/>
                  <a:gd name="connsiteX36" fmla="*/ 118110 w 634365"/>
                  <a:gd name="connsiteY36" fmla="*/ 314325 h 678180"/>
                  <a:gd name="connsiteX37" fmla="*/ 146685 w 634365"/>
                  <a:gd name="connsiteY37" fmla="*/ 291465 h 678180"/>
                  <a:gd name="connsiteX38" fmla="*/ 131445 w 634365"/>
                  <a:gd name="connsiteY38" fmla="*/ 230505 h 678180"/>
                  <a:gd name="connsiteX39" fmla="*/ 169545 w 634365"/>
                  <a:gd name="connsiteY39" fmla="*/ 196215 h 678180"/>
                  <a:gd name="connsiteX40" fmla="*/ 249555 w 634365"/>
                  <a:gd name="connsiteY40" fmla="*/ 91440 h 678180"/>
                  <a:gd name="connsiteX41" fmla="*/ 238125 w 634365"/>
                  <a:gd name="connsiteY41" fmla="*/ 49530 h 678180"/>
                  <a:gd name="connsiteX42" fmla="*/ 253365 w 634365"/>
                  <a:gd name="connsiteY42" fmla="*/ 13335 h 678180"/>
                  <a:gd name="connsiteX43" fmla="*/ 297180 w 634365"/>
                  <a:gd name="connsiteY43" fmla="*/ 17145 h 678180"/>
                  <a:gd name="connsiteX44" fmla="*/ 352425 w 634365"/>
                  <a:gd name="connsiteY44" fmla="*/ 0 h 678180"/>
                  <a:gd name="connsiteX45" fmla="*/ 363855 w 634365"/>
                  <a:gd name="connsiteY45" fmla="*/ 41910 h 678180"/>
                  <a:gd name="connsiteX46" fmla="*/ 461010 w 634365"/>
                  <a:gd name="connsiteY46" fmla="*/ 36195 h 67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34365" h="678180">
                    <a:moveTo>
                      <a:pt x="461010" y="36195"/>
                    </a:moveTo>
                    <a:lnTo>
                      <a:pt x="548640" y="76200"/>
                    </a:lnTo>
                    <a:lnTo>
                      <a:pt x="607695" y="81915"/>
                    </a:lnTo>
                    <a:lnTo>
                      <a:pt x="634365" y="112395"/>
                    </a:lnTo>
                    <a:lnTo>
                      <a:pt x="634365" y="112395"/>
                    </a:lnTo>
                    <a:lnTo>
                      <a:pt x="601980" y="188595"/>
                    </a:lnTo>
                    <a:lnTo>
                      <a:pt x="607695" y="222885"/>
                    </a:lnTo>
                    <a:lnTo>
                      <a:pt x="573405" y="259080"/>
                    </a:lnTo>
                    <a:lnTo>
                      <a:pt x="581025" y="302895"/>
                    </a:lnTo>
                    <a:lnTo>
                      <a:pt x="611505" y="331470"/>
                    </a:lnTo>
                    <a:lnTo>
                      <a:pt x="546735" y="350520"/>
                    </a:lnTo>
                    <a:lnTo>
                      <a:pt x="539115" y="390525"/>
                    </a:lnTo>
                    <a:lnTo>
                      <a:pt x="539115" y="464820"/>
                    </a:lnTo>
                    <a:lnTo>
                      <a:pt x="535305" y="501015"/>
                    </a:lnTo>
                    <a:lnTo>
                      <a:pt x="422910" y="541020"/>
                    </a:lnTo>
                    <a:lnTo>
                      <a:pt x="401955" y="558165"/>
                    </a:lnTo>
                    <a:lnTo>
                      <a:pt x="382905" y="617220"/>
                    </a:lnTo>
                    <a:lnTo>
                      <a:pt x="377190" y="668655"/>
                    </a:lnTo>
                    <a:lnTo>
                      <a:pt x="346710" y="678180"/>
                    </a:lnTo>
                    <a:lnTo>
                      <a:pt x="297180" y="664845"/>
                    </a:lnTo>
                    <a:lnTo>
                      <a:pt x="281940" y="632460"/>
                    </a:lnTo>
                    <a:lnTo>
                      <a:pt x="226695" y="588645"/>
                    </a:lnTo>
                    <a:lnTo>
                      <a:pt x="268605" y="563880"/>
                    </a:lnTo>
                    <a:lnTo>
                      <a:pt x="302895" y="556260"/>
                    </a:lnTo>
                    <a:lnTo>
                      <a:pt x="299085" y="506730"/>
                    </a:lnTo>
                    <a:lnTo>
                      <a:pt x="270510" y="491490"/>
                    </a:lnTo>
                    <a:lnTo>
                      <a:pt x="240030" y="514350"/>
                    </a:lnTo>
                    <a:lnTo>
                      <a:pt x="207645" y="514350"/>
                    </a:lnTo>
                    <a:lnTo>
                      <a:pt x="180975" y="531495"/>
                    </a:lnTo>
                    <a:lnTo>
                      <a:pt x="160020" y="514350"/>
                    </a:lnTo>
                    <a:lnTo>
                      <a:pt x="99060" y="464820"/>
                    </a:lnTo>
                    <a:lnTo>
                      <a:pt x="5715" y="434340"/>
                    </a:lnTo>
                    <a:lnTo>
                      <a:pt x="0" y="407670"/>
                    </a:lnTo>
                    <a:lnTo>
                      <a:pt x="28575" y="379095"/>
                    </a:lnTo>
                    <a:lnTo>
                      <a:pt x="62865" y="400050"/>
                    </a:lnTo>
                    <a:lnTo>
                      <a:pt x="78105" y="335280"/>
                    </a:lnTo>
                    <a:lnTo>
                      <a:pt x="118110" y="314325"/>
                    </a:lnTo>
                    <a:lnTo>
                      <a:pt x="146685" y="291465"/>
                    </a:lnTo>
                    <a:lnTo>
                      <a:pt x="131445" y="230505"/>
                    </a:lnTo>
                    <a:lnTo>
                      <a:pt x="169545" y="196215"/>
                    </a:lnTo>
                    <a:lnTo>
                      <a:pt x="249555" y="91440"/>
                    </a:lnTo>
                    <a:lnTo>
                      <a:pt x="238125" y="49530"/>
                    </a:lnTo>
                    <a:lnTo>
                      <a:pt x="253365" y="13335"/>
                    </a:lnTo>
                    <a:lnTo>
                      <a:pt x="297180" y="17145"/>
                    </a:lnTo>
                    <a:lnTo>
                      <a:pt x="352425" y="0"/>
                    </a:lnTo>
                    <a:lnTo>
                      <a:pt x="363855" y="41910"/>
                    </a:lnTo>
                    <a:lnTo>
                      <a:pt x="461010" y="36195"/>
                    </a:lnTo>
                    <a:close/>
                  </a:path>
                </a:pathLst>
              </a:custGeom>
              <a:solidFill>
                <a:srgbClr val="6AC1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41" name="Dowolny kształt: kształt 40">
                <a:extLst>
                  <a:ext uri="{FF2B5EF4-FFF2-40B4-BE49-F238E27FC236}">
                    <a16:creationId xmlns:a16="http://schemas.microsoft.com/office/drawing/2014/main" id="{63B41B0E-0480-7E78-9631-D50C601632C6}"/>
                  </a:ext>
                </a:extLst>
              </p:cNvPr>
              <p:cNvSpPr/>
              <p:nvPr/>
            </p:nvSpPr>
            <p:spPr>
              <a:xfrm>
                <a:off x="7348220" y="5024120"/>
                <a:ext cx="1094740" cy="965200"/>
              </a:xfrm>
              <a:custGeom>
                <a:avLst/>
                <a:gdLst>
                  <a:gd name="connsiteX0" fmla="*/ 584200 w 1094740"/>
                  <a:gd name="connsiteY0" fmla="*/ 22860 h 965200"/>
                  <a:gd name="connsiteX1" fmla="*/ 640080 w 1094740"/>
                  <a:gd name="connsiteY1" fmla="*/ 40640 h 965200"/>
                  <a:gd name="connsiteX2" fmla="*/ 624840 w 1094740"/>
                  <a:gd name="connsiteY2" fmla="*/ 83820 h 965200"/>
                  <a:gd name="connsiteX3" fmla="*/ 693420 w 1094740"/>
                  <a:gd name="connsiteY3" fmla="*/ 137160 h 965200"/>
                  <a:gd name="connsiteX4" fmla="*/ 815340 w 1094740"/>
                  <a:gd name="connsiteY4" fmla="*/ 180340 h 965200"/>
                  <a:gd name="connsiteX5" fmla="*/ 924560 w 1094740"/>
                  <a:gd name="connsiteY5" fmla="*/ 175260 h 965200"/>
                  <a:gd name="connsiteX6" fmla="*/ 960120 w 1094740"/>
                  <a:gd name="connsiteY6" fmla="*/ 134620 h 965200"/>
                  <a:gd name="connsiteX7" fmla="*/ 1003300 w 1094740"/>
                  <a:gd name="connsiteY7" fmla="*/ 142240 h 965200"/>
                  <a:gd name="connsiteX8" fmla="*/ 995680 w 1094740"/>
                  <a:gd name="connsiteY8" fmla="*/ 198120 h 965200"/>
                  <a:gd name="connsiteX9" fmla="*/ 1038860 w 1094740"/>
                  <a:gd name="connsiteY9" fmla="*/ 238760 h 965200"/>
                  <a:gd name="connsiteX10" fmla="*/ 1071880 w 1094740"/>
                  <a:gd name="connsiteY10" fmla="*/ 256540 h 965200"/>
                  <a:gd name="connsiteX11" fmla="*/ 1094740 w 1094740"/>
                  <a:gd name="connsiteY11" fmla="*/ 309880 h 965200"/>
                  <a:gd name="connsiteX12" fmla="*/ 1026160 w 1094740"/>
                  <a:gd name="connsiteY12" fmla="*/ 314960 h 965200"/>
                  <a:gd name="connsiteX13" fmla="*/ 1000760 w 1094740"/>
                  <a:gd name="connsiteY13" fmla="*/ 363220 h 965200"/>
                  <a:gd name="connsiteX14" fmla="*/ 1003300 w 1094740"/>
                  <a:gd name="connsiteY14" fmla="*/ 414020 h 965200"/>
                  <a:gd name="connsiteX15" fmla="*/ 952500 w 1094740"/>
                  <a:gd name="connsiteY15" fmla="*/ 495300 h 965200"/>
                  <a:gd name="connsiteX16" fmla="*/ 904240 w 1094740"/>
                  <a:gd name="connsiteY16" fmla="*/ 543560 h 965200"/>
                  <a:gd name="connsiteX17" fmla="*/ 896620 w 1094740"/>
                  <a:gd name="connsiteY17" fmla="*/ 591820 h 965200"/>
                  <a:gd name="connsiteX18" fmla="*/ 876300 w 1094740"/>
                  <a:gd name="connsiteY18" fmla="*/ 627380 h 965200"/>
                  <a:gd name="connsiteX19" fmla="*/ 848360 w 1094740"/>
                  <a:gd name="connsiteY19" fmla="*/ 657860 h 965200"/>
                  <a:gd name="connsiteX20" fmla="*/ 835660 w 1094740"/>
                  <a:gd name="connsiteY20" fmla="*/ 680720 h 965200"/>
                  <a:gd name="connsiteX21" fmla="*/ 792480 w 1094740"/>
                  <a:gd name="connsiteY21" fmla="*/ 688340 h 965200"/>
                  <a:gd name="connsiteX22" fmla="*/ 767080 w 1094740"/>
                  <a:gd name="connsiteY22" fmla="*/ 736600 h 965200"/>
                  <a:gd name="connsiteX23" fmla="*/ 767080 w 1094740"/>
                  <a:gd name="connsiteY23" fmla="*/ 769620 h 965200"/>
                  <a:gd name="connsiteX24" fmla="*/ 825500 w 1094740"/>
                  <a:gd name="connsiteY24" fmla="*/ 855980 h 965200"/>
                  <a:gd name="connsiteX25" fmla="*/ 812800 w 1094740"/>
                  <a:gd name="connsiteY25" fmla="*/ 901700 h 965200"/>
                  <a:gd name="connsiteX26" fmla="*/ 769620 w 1094740"/>
                  <a:gd name="connsiteY26" fmla="*/ 924560 h 965200"/>
                  <a:gd name="connsiteX27" fmla="*/ 726440 w 1094740"/>
                  <a:gd name="connsiteY27" fmla="*/ 965200 h 965200"/>
                  <a:gd name="connsiteX28" fmla="*/ 670560 w 1094740"/>
                  <a:gd name="connsiteY28" fmla="*/ 949960 h 965200"/>
                  <a:gd name="connsiteX29" fmla="*/ 645160 w 1094740"/>
                  <a:gd name="connsiteY29" fmla="*/ 896620 h 965200"/>
                  <a:gd name="connsiteX30" fmla="*/ 579120 w 1094740"/>
                  <a:gd name="connsiteY30" fmla="*/ 810260 h 965200"/>
                  <a:gd name="connsiteX31" fmla="*/ 533400 w 1094740"/>
                  <a:gd name="connsiteY31" fmla="*/ 789940 h 965200"/>
                  <a:gd name="connsiteX32" fmla="*/ 500380 w 1094740"/>
                  <a:gd name="connsiteY32" fmla="*/ 759460 h 965200"/>
                  <a:gd name="connsiteX33" fmla="*/ 566420 w 1094740"/>
                  <a:gd name="connsiteY33" fmla="*/ 718820 h 965200"/>
                  <a:gd name="connsiteX34" fmla="*/ 599440 w 1094740"/>
                  <a:gd name="connsiteY34" fmla="*/ 708660 h 965200"/>
                  <a:gd name="connsiteX35" fmla="*/ 558800 w 1094740"/>
                  <a:gd name="connsiteY35" fmla="*/ 642620 h 965200"/>
                  <a:gd name="connsiteX36" fmla="*/ 487680 w 1094740"/>
                  <a:gd name="connsiteY36" fmla="*/ 662940 h 965200"/>
                  <a:gd name="connsiteX37" fmla="*/ 424180 w 1094740"/>
                  <a:gd name="connsiteY37" fmla="*/ 680720 h 965200"/>
                  <a:gd name="connsiteX38" fmla="*/ 408940 w 1094740"/>
                  <a:gd name="connsiteY38" fmla="*/ 629920 h 965200"/>
                  <a:gd name="connsiteX39" fmla="*/ 340360 w 1094740"/>
                  <a:gd name="connsiteY39" fmla="*/ 589280 h 965200"/>
                  <a:gd name="connsiteX40" fmla="*/ 307340 w 1094740"/>
                  <a:gd name="connsiteY40" fmla="*/ 589280 h 965200"/>
                  <a:gd name="connsiteX41" fmla="*/ 220980 w 1094740"/>
                  <a:gd name="connsiteY41" fmla="*/ 584200 h 965200"/>
                  <a:gd name="connsiteX42" fmla="*/ 165100 w 1094740"/>
                  <a:gd name="connsiteY42" fmla="*/ 510540 h 965200"/>
                  <a:gd name="connsiteX43" fmla="*/ 147320 w 1094740"/>
                  <a:gd name="connsiteY43" fmla="*/ 457200 h 965200"/>
                  <a:gd name="connsiteX44" fmla="*/ 76200 w 1094740"/>
                  <a:gd name="connsiteY44" fmla="*/ 444500 h 965200"/>
                  <a:gd name="connsiteX45" fmla="*/ 81280 w 1094740"/>
                  <a:gd name="connsiteY45" fmla="*/ 487680 h 965200"/>
                  <a:gd name="connsiteX46" fmla="*/ 48260 w 1094740"/>
                  <a:gd name="connsiteY46" fmla="*/ 513080 h 965200"/>
                  <a:gd name="connsiteX47" fmla="*/ 15240 w 1094740"/>
                  <a:gd name="connsiteY47" fmla="*/ 523240 h 965200"/>
                  <a:gd name="connsiteX48" fmla="*/ 0 w 1094740"/>
                  <a:gd name="connsiteY48" fmla="*/ 492760 h 965200"/>
                  <a:gd name="connsiteX49" fmla="*/ 43180 w 1094740"/>
                  <a:gd name="connsiteY49" fmla="*/ 350520 h 965200"/>
                  <a:gd name="connsiteX50" fmla="*/ 40640 w 1094740"/>
                  <a:gd name="connsiteY50" fmla="*/ 256540 h 965200"/>
                  <a:gd name="connsiteX51" fmla="*/ 119380 w 1094740"/>
                  <a:gd name="connsiteY51" fmla="*/ 182880 h 965200"/>
                  <a:gd name="connsiteX52" fmla="*/ 187960 w 1094740"/>
                  <a:gd name="connsiteY52" fmla="*/ 205740 h 965200"/>
                  <a:gd name="connsiteX53" fmla="*/ 218440 w 1094740"/>
                  <a:gd name="connsiteY53" fmla="*/ 154940 h 965200"/>
                  <a:gd name="connsiteX54" fmla="*/ 302260 w 1094740"/>
                  <a:gd name="connsiteY54" fmla="*/ 193040 h 965200"/>
                  <a:gd name="connsiteX55" fmla="*/ 381000 w 1094740"/>
                  <a:gd name="connsiteY55" fmla="*/ 137160 h 965200"/>
                  <a:gd name="connsiteX56" fmla="*/ 421640 w 1094740"/>
                  <a:gd name="connsiteY56" fmla="*/ 38100 h 965200"/>
                  <a:gd name="connsiteX57" fmla="*/ 474980 w 1094740"/>
                  <a:gd name="connsiteY57" fmla="*/ 0 h 965200"/>
                  <a:gd name="connsiteX58" fmla="*/ 538480 w 1094740"/>
                  <a:gd name="connsiteY58" fmla="*/ 53340 h 965200"/>
                  <a:gd name="connsiteX59" fmla="*/ 584200 w 1094740"/>
                  <a:gd name="connsiteY59" fmla="*/ 22860 h 96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94740" h="965200">
                    <a:moveTo>
                      <a:pt x="584200" y="22860"/>
                    </a:moveTo>
                    <a:lnTo>
                      <a:pt x="640080" y="40640"/>
                    </a:lnTo>
                    <a:lnTo>
                      <a:pt x="624840" y="83820"/>
                    </a:lnTo>
                    <a:lnTo>
                      <a:pt x="693420" y="137160"/>
                    </a:lnTo>
                    <a:lnTo>
                      <a:pt x="815340" y="180340"/>
                    </a:lnTo>
                    <a:lnTo>
                      <a:pt x="924560" y="175260"/>
                    </a:lnTo>
                    <a:lnTo>
                      <a:pt x="960120" y="134620"/>
                    </a:lnTo>
                    <a:lnTo>
                      <a:pt x="1003300" y="142240"/>
                    </a:lnTo>
                    <a:lnTo>
                      <a:pt x="995680" y="198120"/>
                    </a:lnTo>
                    <a:lnTo>
                      <a:pt x="1038860" y="238760"/>
                    </a:lnTo>
                    <a:lnTo>
                      <a:pt x="1071880" y="256540"/>
                    </a:lnTo>
                    <a:lnTo>
                      <a:pt x="1094740" y="309880"/>
                    </a:lnTo>
                    <a:lnTo>
                      <a:pt x="1026160" y="314960"/>
                    </a:lnTo>
                    <a:lnTo>
                      <a:pt x="1000760" y="363220"/>
                    </a:lnTo>
                    <a:lnTo>
                      <a:pt x="1003300" y="414020"/>
                    </a:lnTo>
                    <a:lnTo>
                      <a:pt x="952500" y="495300"/>
                    </a:lnTo>
                    <a:lnTo>
                      <a:pt x="904240" y="543560"/>
                    </a:lnTo>
                    <a:lnTo>
                      <a:pt x="896620" y="591820"/>
                    </a:lnTo>
                    <a:lnTo>
                      <a:pt x="876300" y="627380"/>
                    </a:lnTo>
                    <a:lnTo>
                      <a:pt x="848360" y="657860"/>
                    </a:lnTo>
                    <a:lnTo>
                      <a:pt x="835660" y="680720"/>
                    </a:lnTo>
                    <a:lnTo>
                      <a:pt x="792480" y="688340"/>
                    </a:lnTo>
                    <a:lnTo>
                      <a:pt x="767080" y="736600"/>
                    </a:lnTo>
                    <a:lnTo>
                      <a:pt x="767080" y="769620"/>
                    </a:lnTo>
                    <a:lnTo>
                      <a:pt x="825500" y="855980"/>
                    </a:lnTo>
                    <a:lnTo>
                      <a:pt x="812800" y="901700"/>
                    </a:lnTo>
                    <a:lnTo>
                      <a:pt x="769620" y="924560"/>
                    </a:lnTo>
                    <a:lnTo>
                      <a:pt x="726440" y="965200"/>
                    </a:lnTo>
                    <a:lnTo>
                      <a:pt x="670560" y="949960"/>
                    </a:lnTo>
                    <a:lnTo>
                      <a:pt x="645160" y="896620"/>
                    </a:lnTo>
                    <a:lnTo>
                      <a:pt x="579120" y="810260"/>
                    </a:lnTo>
                    <a:lnTo>
                      <a:pt x="533400" y="789940"/>
                    </a:lnTo>
                    <a:lnTo>
                      <a:pt x="500380" y="759460"/>
                    </a:lnTo>
                    <a:lnTo>
                      <a:pt x="566420" y="718820"/>
                    </a:lnTo>
                    <a:lnTo>
                      <a:pt x="599440" y="708660"/>
                    </a:lnTo>
                    <a:lnTo>
                      <a:pt x="558800" y="642620"/>
                    </a:lnTo>
                    <a:lnTo>
                      <a:pt x="487680" y="662940"/>
                    </a:lnTo>
                    <a:lnTo>
                      <a:pt x="424180" y="680720"/>
                    </a:lnTo>
                    <a:lnTo>
                      <a:pt x="408940" y="629920"/>
                    </a:lnTo>
                    <a:lnTo>
                      <a:pt x="340360" y="589280"/>
                    </a:lnTo>
                    <a:lnTo>
                      <a:pt x="307340" y="589280"/>
                    </a:lnTo>
                    <a:lnTo>
                      <a:pt x="220980" y="584200"/>
                    </a:lnTo>
                    <a:lnTo>
                      <a:pt x="165100" y="510540"/>
                    </a:lnTo>
                    <a:lnTo>
                      <a:pt x="147320" y="457200"/>
                    </a:lnTo>
                    <a:lnTo>
                      <a:pt x="76200" y="444500"/>
                    </a:lnTo>
                    <a:lnTo>
                      <a:pt x="81280" y="487680"/>
                    </a:lnTo>
                    <a:cubicBezTo>
                      <a:pt x="53496" y="509907"/>
                      <a:pt x="64902" y="501986"/>
                      <a:pt x="48260" y="513080"/>
                    </a:cubicBezTo>
                    <a:lnTo>
                      <a:pt x="15240" y="523240"/>
                    </a:lnTo>
                    <a:lnTo>
                      <a:pt x="0" y="492760"/>
                    </a:lnTo>
                    <a:lnTo>
                      <a:pt x="43180" y="350520"/>
                    </a:lnTo>
                    <a:cubicBezTo>
                      <a:pt x="42333" y="319193"/>
                      <a:pt x="41487" y="287867"/>
                      <a:pt x="40640" y="256540"/>
                    </a:cubicBezTo>
                    <a:lnTo>
                      <a:pt x="119380" y="182880"/>
                    </a:lnTo>
                    <a:lnTo>
                      <a:pt x="187960" y="205740"/>
                    </a:lnTo>
                    <a:lnTo>
                      <a:pt x="218440" y="154940"/>
                    </a:lnTo>
                    <a:lnTo>
                      <a:pt x="302260" y="193040"/>
                    </a:lnTo>
                    <a:lnTo>
                      <a:pt x="381000" y="137160"/>
                    </a:lnTo>
                    <a:lnTo>
                      <a:pt x="421640" y="38100"/>
                    </a:lnTo>
                    <a:lnTo>
                      <a:pt x="474980" y="0"/>
                    </a:lnTo>
                    <a:lnTo>
                      <a:pt x="538480" y="53340"/>
                    </a:lnTo>
                    <a:lnTo>
                      <a:pt x="584200" y="22860"/>
                    </a:lnTo>
                    <a:close/>
                  </a:path>
                </a:pathLst>
              </a:custGeom>
              <a:solidFill>
                <a:srgbClr val="6AC1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B5024476-D189-6712-A510-F318CD881F72}"/>
                </a:ext>
              </a:extLst>
            </p:cNvPr>
            <p:cNvGrpSpPr/>
            <p:nvPr/>
          </p:nvGrpSpPr>
          <p:grpSpPr>
            <a:xfrm>
              <a:off x="6733794" y="3216330"/>
              <a:ext cx="1883230" cy="1928972"/>
              <a:chOff x="7075170" y="3489960"/>
              <a:chExt cx="1830070" cy="1874520"/>
            </a:xfrm>
            <a:solidFill>
              <a:srgbClr val="75B7EF"/>
            </a:solidFill>
          </p:grpSpPr>
          <p:sp>
            <p:nvSpPr>
              <p:cNvPr id="45" name="Dowolny kształt: kształt 44">
                <a:extLst>
                  <a:ext uri="{FF2B5EF4-FFF2-40B4-BE49-F238E27FC236}">
                    <a16:creationId xmlns:a16="http://schemas.microsoft.com/office/drawing/2014/main" id="{334C1E96-91D7-D12B-BEBD-5D91DD4857A2}"/>
                  </a:ext>
                </a:extLst>
              </p:cNvPr>
              <p:cNvSpPr/>
              <p:nvPr/>
            </p:nvSpPr>
            <p:spPr>
              <a:xfrm>
                <a:off x="7729220" y="4013200"/>
                <a:ext cx="1176020" cy="1351280"/>
              </a:xfrm>
              <a:custGeom>
                <a:avLst/>
                <a:gdLst>
                  <a:gd name="connsiteX0" fmla="*/ 584200 w 1176020"/>
                  <a:gd name="connsiteY0" fmla="*/ 63500 h 1351280"/>
                  <a:gd name="connsiteX1" fmla="*/ 538480 w 1176020"/>
                  <a:gd name="connsiteY1" fmla="*/ 142240 h 1351280"/>
                  <a:gd name="connsiteX2" fmla="*/ 538480 w 1176020"/>
                  <a:gd name="connsiteY2" fmla="*/ 175260 h 1351280"/>
                  <a:gd name="connsiteX3" fmla="*/ 581660 w 1176020"/>
                  <a:gd name="connsiteY3" fmla="*/ 195580 h 1351280"/>
                  <a:gd name="connsiteX4" fmla="*/ 561340 w 1176020"/>
                  <a:gd name="connsiteY4" fmla="*/ 228600 h 1351280"/>
                  <a:gd name="connsiteX5" fmla="*/ 548640 w 1176020"/>
                  <a:gd name="connsiteY5" fmla="*/ 233680 h 1351280"/>
                  <a:gd name="connsiteX6" fmla="*/ 558800 w 1176020"/>
                  <a:gd name="connsiteY6" fmla="*/ 287020 h 1351280"/>
                  <a:gd name="connsiteX7" fmla="*/ 520700 w 1176020"/>
                  <a:gd name="connsiteY7" fmla="*/ 370840 h 1351280"/>
                  <a:gd name="connsiteX8" fmla="*/ 535940 w 1176020"/>
                  <a:gd name="connsiteY8" fmla="*/ 393700 h 1351280"/>
                  <a:gd name="connsiteX9" fmla="*/ 604520 w 1176020"/>
                  <a:gd name="connsiteY9" fmla="*/ 419100 h 1351280"/>
                  <a:gd name="connsiteX10" fmla="*/ 617220 w 1176020"/>
                  <a:gd name="connsiteY10" fmla="*/ 434340 h 1351280"/>
                  <a:gd name="connsiteX11" fmla="*/ 574040 w 1176020"/>
                  <a:gd name="connsiteY11" fmla="*/ 464820 h 1351280"/>
                  <a:gd name="connsiteX12" fmla="*/ 596900 w 1176020"/>
                  <a:gd name="connsiteY12" fmla="*/ 553720 h 1351280"/>
                  <a:gd name="connsiteX13" fmla="*/ 622300 w 1176020"/>
                  <a:gd name="connsiteY13" fmla="*/ 581660 h 1351280"/>
                  <a:gd name="connsiteX14" fmla="*/ 690880 w 1176020"/>
                  <a:gd name="connsiteY14" fmla="*/ 594360 h 1351280"/>
                  <a:gd name="connsiteX15" fmla="*/ 721360 w 1176020"/>
                  <a:gd name="connsiteY15" fmla="*/ 635000 h 1351280"/>
                  <a:gd name="connsiteX16" fmla="*/ 767080 w 1176020"/>
                  <a:gd name="connsiteY16" fmla="*/ 640080 h 1351280"/>
                  <a:gd name="connsiteX17" fmla="*/ 805180 w 1176020"/>
                  <a:gd name="connsiteY17" fmla="*/ 619760 h 1351280"/>
                  <a:gd name="connsiteX18" fmla="*/ 863600 w 1176020"/>
                  <a:gd name="connsiteY18" fmla="*/ 662940 h 1351280"/>
                  <a:gd name="connsiteX19" fmla="*/ 965200 w 1176020"/>
                  <a:gd name="connsiteY19" fmla="*/ 675640 h 1351280"/>
                  <a:gd name="connsiteX20" fmla="*/ 988060 w 1176020"/>
                  <a:gd name="connsiteY20" fmla="*/ 695960 h 1351280"/>
                  <a:gd name="connsiteX21" fmla="*/ 1023620 w 1176020"/>
                  <a:gd name="connsiteY21" fmla="*/ 698500 h 1351280"/>
                  <a:gd name="connsiteX22" fmla="*/ 1122680 w 1176020"/>
                  <a:gd name="connsiteY22" fmla="*/ 772160 h 1351280"/>
                  <a:gd name="connsiteX23" fmla="*/ 1176020 w 1176020"/>
                  <a:gd name="connsiteY23" fmla="*/ 774700 h 1351280"/>
                  <a:gd name="connsiteX24" fmla="*/ 1132840 w 1176020"/>
                  <a:gd name="connsiteY24" fmla="*/ 810260 h 1351280"/>
                  <a:gd name="connsiteX25" fmla="*/ 1074420 w 1176020"/>
                  <a:gd name="connsiteY25" fmla="*/ 822960 h 1351280"/>
                  <a:gd name="connsiteX26" fmla="*/ 1066800 w 1176020"/>
                  <a:gd name="connsiteY26" fmla="*/ 883920 h 1351280"/>
                  <a:gd name="connsiteX27" fmla="*/ 1069340 w 1176020"/>
                  <a:gd name="connsiteY27" fmla="*/ 934720 h 1351280"/>
                  <a:gd name="connsiteX28" fmla="*/ 1031240 w 1176020"/>
                  <a:gd name="connsiteY28" fmla="*/ 957580 h 1351280"/>
                  <a:gd name="connsiteX29" fmla="*/ 980440 w 1176020"/>
                  <a:gd name="connsiteY29" fmla="*/ 957580 h 1351280"/>
                  <a:gd name="connsiteX30" fmla="*/ 927100 w 1176020"/>
                  <a:gd name="connsiteY30" fmla="*/ 1094740 h 1351280"/>
                  <a:gd name="connsiteX31" fmla="*/ 937260 w 1176020"/>
                  <a:gd name="connsiteY31" fmla="*/ 1163320 h 1351280"/>
                  <a:gd name="connsiteX32" fmla="*/ 881380 w 1176020"/>
                  <a:gd name="connsiteY32" fmla="*/ 1168400 h 1351280"/>
                  <a:gd name="connsiteX33" fmla="*/ 861060 w 1176020"/>
                  <a:gd name="connsiteY33" fmla="*/ 1191260 h 1351280"/>
                  <a:gd name="connsiteX34" fmla="*/ 830580 w 1176020"/>
                  <a:gd name="connsiteY34" fmla="*/ 1198880 h 1351280"/>
                  <a:gd name="connsiteX35" fmla="*/ 825500 w 1176020"/>
                  <a:gd name="connsiteY35" fmla="*/ 1244600 h 1351280"/>
                  <a:gd name="connsiteX36" fmla="*/ 853440 w 1176020"/>
                  <a:gd name="connsiteY36" fmla="*/ 1328420 h 1351280"/>
                  <a:gd name="connsiteX37" fmla="*/ 828040 w 1176020"/>
                  <a:gd name="connsiteY37" fmla="*/ 1351280 h 1351280"/>
                  <a:gd name="connsiteX38" fmla="*/ 828040 w 1176020"/>
                  <a:gd name="connsiteY38" fmla="*/ 1351280 h 1351280"/>
                  <a:gd name="connsiteX39" fmla="*/ 779780 w 1176020"/>
                  <a:gd name="connsiteY39" fmla="*/ 1313180 h 1351280"/>
                  <a:gd name="connsiteX40" fmla="*/ 741680 w 1176020"/>
                  <a:gd name="connsiteY40" fmla="*/ 1305560 h 1351280"/>
                  <a:gd name="connsiteX41" fmla="*/ 728980 w 1176020"/>
                  <a:gd name="connsiteY41" fmla="*/ 1259840 h 1351280"/>
                  <a:gd name="connsiteX42" fmla="*/ 744220 w 1176020"/>
                  <a:gd name="connsiteY42" fmla="*/ 1239520 h 1351280"/>
                  <a:gd name="connsiteX43" fmla="*/ 665480 w 1176020"/>
                  <a:gd name="connsiteY43" fmla="*/ 1216660 h 1351280"/>
                  <a:gd name="connsiteX44" fmla="*/ 665480 w 1176020"/>
                  <a:gd name="connsiteY44" fmla="*/ 1170940 h 1351280"/>
                  <a:gd name="connsiteX45" fmla="*/ 668020 w 1176020"/>
                  <a:gd name="connsiteY45" fmla="*/ 1130300 h 1351280"/>
                  <a:gd name="connsiteX46" fmla="*/ 558800 w 1176020"/>
                  <a:gd name="connsiteY46" fmla="*/ 1099820 h 1351280"/>
                  <a:gd name="connsiteX47" fmla="*/ 523240 w 1176020"/>
                  <a:gd name="connsiteY47" fmla="*/ 1143000 h 1351280"/>
                  <a:gd name="connsiteX48" fmla="*/ 424180 w 1176020"/>
                  <a:gd name="connsiteY48" fmla="*/ 1145540 h 1351280"/>
                  <a:gd name="connsiteX49" fmla="*/ 335280 w 1176020"/>
                  <a:gd name="connsiteY49" fmla="*/ 1115060 h 1351280"/>
                  <a:gd name="connsiteX50" fmla="*/ 289560 w 1176020"/>
                  <a:gd name="connsiteY50" fmla="*/ 1076960 h 1351280"/>
                  <a:gd name="connsiteX51" fmla="*/ 304800 w 1176020"/>
                  <a:gd name="connsiteY51" fmla="*/ 1033780 h 1351280"/>
                  <a:gd name="connsiteX52" fmla="*/ 213360 w 1176020"/>
                  <a:gd name="connsiteY52" fmla="*/ 985520 h 1351280"/>
                  <a:gd name="connsiteX53" fmla="*/ 160020 w 1176020"/>
                  <a:gd name="connsiteY53" fmla="*/ 957580 h 1351280"/>
                  <a:gd name="connsiteX54" fmla="*/ 114300 w 1176020"/>
                  <a:gd name="connsiteY54" fmla="*/ 960120 h 1351280"/>
                  <a:gd name="connsiteX55" fmla="*/ 104140 w 1176020"/>
                  <a:gd name="connsiteY55" fmla="*/ 904240 h 1351280"/>
                  <a:gd name="connsiteX56" fmla="*/ 40640 w 1176020"/>
                  <a:gd name="connsiteY56" fmla="*/ 881380 h 1351280"/>
                  <a:gd name="connsiteX57" fmla="*/ 12700 w 1176020"/>
                  <a:gd name="connsiteY57" fmla="*/ 812800 h 1351280"/>
                  <a:gd name="connsiteX58" fmla="*/ 20320 w 1176020"/>
                  <a:gd name="connsiteY58" fmla="*/ 731520 h 1351280"/>
                  <a:gd name="connsiteX59" fmla="*/ 12700 w 1176020"/>
                  <a:gd name="connsiteY59" fmla="*/ 657860 h 1351280"/>
                  <a:gd name="connsiteX60" fmla="*/ 33020 w 1176020"/>
                  <a:gd name="connsiteY60" fmla="*/ 619760 h 1351280"/>
                  <a:gd name="connsiteX61" fmla="*/ 0 w 1176020"/>
                  <a:gd name="connsiteY61" fmla="*/ 528320 h 1351280"/>
                  <a:gd name="connsiteX62" fmla="*/ 58420 w 1176020"/>
                  <a:gd name="connsiteY62" fmla="*/ 485140 h 1351280"/>
                  <a:gd name="connsiteX63" fmla="*/ 50800 w 1176020"/>
                  <a:gd name="connsiteY63" fmla="*/ 419100 h 1351280"/>
                  <a:gd name="connsiteX64" fmla="*/ 68580 w 1176020"/>
                  <a:gd name="connsiteY64" fmla="*/ 322580 h 1351280"/>
                  <a:gd name="connsiteX65" fmla="*/ 137160 w 1176020"/>
                  <a:gd name="connsiteY65" fmla="*/ 337820 h 1351280"/>
                  <a:gd name="connsiteX66" fmla="*/ 213360 w 1176020"/>
                  <a:gd name="connsiteY66" fmla="*/ 325120 h 1351280"/>
                  <a:gd name="connsiteX67" fmla="*/ 233680 w 1176020"/>
                  <a:gd name="connsiteY67" fmla="*/ 264160 h 1351280"/>
                  <a:gd name="connsiteX68" fmla="*/ 299720 w 1176020"/>
                  <a:gd name="connsiteY68" fmla="*/ 238760 h 1351280"/>
                  <a:gd name="connsiteX69" fmla="*/ 335280 w 1176020"/>
                  <a:gd name="connsiteY69" fmla="*/ 190500 h 1351280"/>
                  <a:gd name="connsiteX70" fmla="*/ 294640 w 1176020"/>
                  <a:gd name="connsiteY70" fmla="*/ 142240 h 1351280"/>
                  <a:gd name="connsiteX71" fmla="*/ 254000 w 1176020"/>
                  <a:gd name="connsiteY71" fmla="*/ 99060 h 1351280"/>
                  <a:gd name="connsiteX72" fmla="*/ 279400 w 1176020"/>
                  <a:gd name="connsiteY72" fmla="*/ 66040 h 1351280"/>
                  <a:gd name="connsiteX73" fmla="*/ 335280 w 1176020"/>
                  <a:gd name="connsiteY73" fmla="*/ 81280 h 1351280"/>
                  <a:gd name="connsiteX74" fmla="*/ 368300 w 1176020"/>
                  <a:gd name="connsiteY74" fmla="*/ 10160 h 1351280"/>
                  <a:gd name="connsiteX75" fmla="*/ 416560 w 1176020"/>
                  <a:gd name="connsiteY75" fmla="*/ 0 h 1351280"/>
                  <a:gd name="connsiteX76" fmla="*/ 436880 w 1176020"/>
                  <a:gd name="connsiteY76" fmla="*/ 35560 h 1351280"/>
                  <a:gd name="connsiteX77" fmla="*/ 500380 w 1176020"/>
                  <a:gd name="connsiteY77" fmla="*/ 76200 h 1351280"/>
                  <a:gd name="connsiteX78" fmla="*/ 584200 w 1176020"/>
                  <a:gd name="connsiteY78" fmla="*/ 63500 h 135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176020" h="1351280">
                    <a:moveTo>
                      <a:pt x="584200" y="63500"/>
                    </a:moveTo>
                    <a:lnTo>
                      <a:pt x="538480" y="142240"/>
                    </a:lnTo>
                    <a:lnTo>
                      <a:pt x="538480" y="175260"/>
                    </a:lnTo>
                    <a:lnTo>
                      <a:pt x="581660" y="195580"/>
                    </a:lnTo>
                    <a:lnTo>
                      <a:pt x="561340" y="228600"/>
                    </a:lnTo>
                    <a:lnTo>
                      <a:pt x="548640" y="233680"/>
                    </a:lnTo>
                    <a:lnTo>
                      <a:pt x="558800" y="287020"/>
                    </a:lnTo>
                    <a:lnTo>
                      <a:pt x="520700" y="370840"/>
                    </a:lnTo>
                    <a:lnTo>
                      <a:pt x="535940" y="393700"/>
                    </a:lnTo>
                    <a:lnTo>
                      <a:pt x="604520" y="419100"/>
                    </a:lnTo>
                    <a:lnTo>
                      <a:pt x="617220" y="434340"/>
                    </a:lnTo>
                    <a:lnTo>
                      <a:pt x="574040" y="464820"/>
                    </a:lnTo>
                    <a:lnTo>
                      <a:pt x="596900" y="553720"/>
                    </a:lnTo>
                    <a:lnTo>
                      <a:pt x="622300" y="581660"/>
                    </a:lnTo>
                    <a:lnTo>
                      <a:pt x="690880" y="594360"/>
                    </a:lnTo>
                    <a:lnTo>
                      <a:pt x="721360" y="635000"/>
                    </a:lnTo>
                    <a:lnTo>
                      <a:pt x="767080" y="640080"/>
                    </a:lnTo>
                    <a:lnTo>
                      <a:pt x="805180" y="619760"/>
                    </a:lnTo>
                    <a:lnTo>
                      <a:pt x="863600" y="662940"/>
                    </a:lnTo>
                    <a:lnTo>
                      <a:pt x="965200" y="675640"/>
                    </a:lnTo>
                    <a:lnTo>
                      <a:pt x="988060" y="695960"/>
                    </a:lnTo>
                    <a:lnTo>
                      <a:pt x="1023620" y="698500"/>
                    </a:lnTo>
                    <a:lnTo>
                      <a:pt x="1122680" y="772160"/>
                    </a:lnTo>
                    <a:lnTo>
                      <a:pt x="1176020" y="774700"/>
                    </a:lnTo>
                    <a:lnTo>
                      <a:pt x="1132840" y="810260"/>
                    </a:lnTo>
                    <a:lnTo>
                      <a:pt x="1074420" y="822960"/>
                    </a:lnTo>
                    <a:lnTo>
                      <a:pt x="1066800" y="883920"/>
                    </a:lnTo>
                    <a:lnTo>
                      <a:pt x="1069340" y="934720"/>
                    </a:lnTo>
                    <a:lnTo>
                      <a:pt x="1031240" y="957580"/>
                    </a:lnTo>
                    <a:lnTo>
                      <a:pt x="980440" y="957580"/>
                    </a:lnTo>
                    <a:lnTo>
                      <a:pt x="927100" y="1094740"/>
                    </a:lnTo>
                    <a:lnTo>
                      <a:pt x="937260" y="1163320"/>
                    </a:lnTo>
                    <a:lnTo>
                      <a:pt x="881380" y="1168400"/>
                    </a:lnTo>
                    <a:lnTo>
                      <a:pt x="861060" y="1191260"/>
                    </a:lnTo>
                    <a:lnTo>
                      <a:pt x="830580" y="1198880"/>
                    </a:lnTo>
                    <a:lnTo>
                      <a:pt x="825500" y="1244600"/>
                    </a:lnTo>
                    <a:lnTo>
                      <a:pt x="853440" y="1328420"/>
                    </a:lnTo>
                    <a:lnTo>
                      <a:pt x="828040" y="1351280"/>
                    </a:lnTo>
                    <a:lnTo>
                      <a:pt x="828040" y="1351280"/>
                    </a:lnTo>
                    <a:lnTo>
                      <a:pt x="779780" y="1313180"/>
                    </a:lnTo>
                    <a:lnTo>
                      <a:pt x="741680" y="1305560"/>
                    </a:lnTo>
                    <a:lnTo>
                      <a:pt x="728980" y="1259840"/>
                    </a:lnTo>
                    <a:lnTo>
                      <a:pt x="744220" y="1239520"/>
                    </a:lnTo>
                    <a:lnTo>
                      <a:pt x="665480" y="1216660"/>
                    </a:lnTo>
                    <a:lnTo>
                      <a:pt x="665480" y="1170940"/>
                    </a:lnTo>
                    <a:lnTo>
                      <a:pt x="668020" y="1130300"/>
                    </a:lnTo>
                    <a:lnTo>
                      <a:pt x="558800" y="1099820"/>
                    </a:lnTo>
                    <a:lnTo>
                      <a:pt x="523240" y="1143000"/>
                    </a:lnTo>
                    <a:lnTo>
                      <a:pt x="424180" y="1145540"/>
                    </a:lnTo>
                    <a:lnTo>
                      <a:pt x="335280" y="1115060"/>
                    </a:lnTo>
                    <a:lnTo>
                      <a:pt x="289560" y="1076960"/>
                    </a:lnTo>
                    <a:lnTo>
                      <a:pt x="304800" y="1033780"/>
                    </a:lnTo>
                    <a:lnTo>
                      <a:pt x="213360" y="985520"/>
                    </a:lnTo>
                    <a:lnTo>
                      <a:pt x="160020" y="957580"/>
                    </a:lnTo>
                    <a:lnTo>
                      <a:pt x="114300" y="960120"/>
                    </a:lnTo>
                    <a:lnTo>
                      <a:pt x="104140" y="904240"/>
                    </a:lnTo>
                    <a:lnTo>
                      <a:pt x="40640" y="881380"/>
                    </a:lnTo>
                    <a:lnTo>
                      <a:pt x="12700" y="812800"/>
                    </a:lnTo>
                    <a:lnTo>
                      <a:pt x="20320" y="731520"/>
                    </a:lnTo>
                    <a:lnTo>
                      <a:pt x="12700" y="657860"/>
                    </a:lnTo>
                    <a:lnTo>
                      <a:pt x="33020" y="619760"/>
                    </a:lnTo>
                    <a:lnTo>
                      <a:pt x="0" y="528320"/>
                    </a:lnTo>
                    <a:lnTo>
                      <a:pt x="58420" y="485140"/>
                    </a:lnTo>
                    <a:lnTo>
                      <a:pt x="50800" y="419100"/>
                    </a:lnTo>
                    <a:lnTo>
                      <a:pt x="68580" y="322580"/>
                    </a:lnTo>
                    <a:lnTo>
                      <a:pt x="137160" y="337820"/>
                    </a:lnTo>
                    <a:lnTo>
                      <a:pt x="213360" y="325120"/>
                    </a:lnTo>
                    <a:lnTo>
                      <a:pt x="233680" y="264160"/>
                    </a:lnTo>
                    <a:lnTo>
                      <a:pt x="299720" y="238760"/>
                    </a:lnTo>
                    <a:lnTo>
                      <a:pt x="335280" y="190500"/>
                    </a:lnTo>
                    <a:lnTo>
                      <a:pt x="294640" y="142240"/>
                    </a:lnTo>
                    <a:lnTo>
                      <a:pt x="254000" y="99060"/>
                    </a:lnTo>
                    <a:lnTo>
                      <a:pt x="279400" y="66040"/>
                    </a:lnTo>
                    <a:lnTo>
                      <a:pt x="335280" y="81280"/>
                    </a:lnTo>
                    <a:lnTo>
                      <a:pt x="368300" y="10160"/>
                    </a:lnTo>
                    <a:lnTo>
                      <a:pt x="416560" y="0"/>
                    </a:lnTo>
                    <a:lnTo>
                      <a:pt x="436880" y="35560"/>
                    </a:lnTo>
                    <a:lnTo>
                      <a:pt x="500380" y="76200"/>
                    </a:lnTo>
                    <a:lnTo>
                      <a:pt x="584200" y="63500"/>
                    </a:lnTo>
                    <a:close/>
                  </a:path>
                </a:pathLst>
              </a:custGeom>
              <a:solidFill>
                <a:srgbClr val="5095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46" name="Dowolny kształt: kształt 45">
                <a:extLst>
                  <a:ext uri="{FF2B5EF4-FFF2-40B4-BE49-F238E27FC236}">
                    <a16:creationId xmlns:a16="http://schemas.microsoft.com/office/drawing/2014/main" id="{F84E25D8-0EF0-D361-949B-63F76D80073E}"/>
                  </a:ext>
                </a:extLst>
              </p:cNvPr>
              <p:cNvSpPr/>
              <p:nvPr/>
            </p:nvSpPr>
            <p:spPr>
              <a:xfrm>
                <a:off x="7237095" y="4318635"/>
                <a:ext cx="571500" cy="899160"/>
              </a:xfrm>
              <a:custGeom>
                <a:avLst/>
                <a:gdLst>
                  <a:gd name="connsiteX0" fmla="*/ 521970 w 571500"/>
                  <a:gd name="connsiteY0" fmla="*/ 0 h 899160"/>
                  <a:gd name="connsiteX1" fmla="*/ 508635 w 571500"/>
                  <a:gd name="connsiteY1" fmla="*/ 100965 h 899160"/>
                  <a:gd name="connsiteX2" fmla="*/ 512445 w 571500"/>
                  <a:gd name="connsiteY2" fmla="*/ 148590 h 899160"/>
                  <a:gd name="connsiteX3" fmla="*/ 457200 w 571500"/>
                  <a:gd name="connsiteY3" fmla="*/ 209550 h 899160"/>
                  <a:gd name="connsiteX4" fmla="*/ 455295 w 571500"/>
                  <a:gd name="connsiteY4" fmla="*/ 255270 h 899160"/>
                  <a:gd name="connsiteX5" fmla="*/ 470535 w 571500"/>
                  <a:gd name="connsiteY5" fmla="*/ 291465 h 899160"/>
                  <a:gd name="connsiteX6" fmla="*/ 474345 w 571500"/>
                  <a:gd name="connsiteY6" fmla="*/ 331470 h 899160"/>
                  <a:gd name="connsiteX7" fmla="*/ 468630 w 571500"/>
                  <a:gd name="connsiteY7" fmla="*/ 390525 h 899160"/>
                  <a:gd name="connsiteX8" fmla="*/ 472440 w 571500"/>
                  <a:gd name="connsiteY8" fmla="*/ 464820 h 899160"/>
                  <a:gd name="connsiteX9" fmla="*/ 472440 w 571500"/>
                  <a:gd name="connsiteY9" fmla="*/ 483870 h 899160"/>
                  <a:gd name="connsiteX10" fmla="*/ 474345 w 571500"/>
                  <a:gd name="connsiteY10" fmla="*/ 548640 h 899160"/>
                  <a:gd name="connsiteX11" fmla="*/ 499110 w 571500"/>
                  <a:gd name="connsiteY11" fmla="*/ 590550 h 899160"/>
                  <a:gd name="connsiteX12" fmla="*/ 558165 w 571500"/>
                  <a:gd name="connsiteY12" fmla="*/ 634365 h 899160"/>
                  <a:gd name="connsiteX13" fmla="*/ 571500 w 571500"/>
                  <a:gd name="connsiteY13" fmla="*/ 662940 h 899160"/>
                  <a:gd name="connsiteX14" fmla="*/ 529590 w 571500"/>
                  <a:gd name="connsiteY14" fmla="*/ 699135 h 899160"/>
                  <a:gd name="connsiteX15" fmla="*/ 491490 w 571500"/>
                  <a:gd name="connsiteY15" fmla="*/ 733425 h 899160"/>
                  <a:gd name="connsiteX16" fmla="*/ 470535 w 571500"/>
                  <a:gd name="connsiteY16" fmla="*/ 809625 h 899160"/>
                  <a:gd name="connsiteX17" fmla="*/ 441960 w 571500"/>
                  <a:gd name="connsiteY17" fmla="*/ 842010 h 899160"/>
                  <a:gd name="connsiteX18" fmla="*/ 394335 w 571500"/>
                  <a:gd name="connsiteY18" fmla="*/ 845820 h 899160"/>
                  <a:gd name="connsiteX19" fmla="*/ 327660 w 571500"/>
                  <a:gd name="connsiteY19" fmla="*/ 813435 h 899160"/>
                  <a:gd name="connsiteX20" fmla="*/ 295275 w 571500"/>
                  <a:gd name="connsiteY20" fmla="*/ 821055 h 899160"/>
                  <a:gd name="connsiteX21" fmla="*/ 283845 w 571500"/>
                  <a:gd name="connsiteY21" fmla="*/ 862965 h 899160"/>
                  <a:gd name="connsiteX22" fmla="*/ 230505 w 571500"/>
                  <a:gd name="connsiteY22" fmla="*/ 840105 h 899160"/>
                  <a:gd name="connsiteX23" fmla="*/ 190500 w 571500"/>
                  <a:gd name="connsiteY23" fmla="*/ 868680 h 899160"/>
                  <a:gd name="connsiteX24" fmla="*/ 163830 w 571500"/>
                  <a:gd name="connsiteY24" fmla="*/ 899160 h 899160"/>
                  <a:gd name="connsiteX25" fmla="*/ 106680 w 571500"/>
                  <a:gd name="connsiteY25" fmla="*/ 880110 h 899160"/>
                  <a:gd name="connsiteX26" fmla="*/ 51435 w 571500"/>
                  <a:gd name="connsiteY26" fmla="*/ 830580 h 899160"/>
                  <a:gd name="connsiteX27" fmla="*/ 66675 w 571500"/>
                  <a:gd name="connsiteY27" fmla="*/ 775335 h 899160"/>
                  <a:gd name="connsiteX28" fmla="*/ 40005 w 571500"/>
                  <a:gd name="connsiteY28" fmla="*/ 731520 h 899160"/>
                  <a:gd name="connsiteX29" fmla="*/ 15240 w 571500"/>
                  <a:gd name="connsiteY29" fmla="*/ 683895 h 899160"/>
                  <a:gd name="connsiteX30" fmla="*/ 32385 w 571500"/>
                  <a:gd name="connsiteY30" fmla="*/ 672465 h 899160"/>
                  <a:gd name="connsiteX31" fmla="*/ 64770 w 571500"/>
                  <a:gd name="connsiteY31" fmla="*/ 628650 h 899160"/>
                  <a:gd name="connsiteX32" fmla="*/ 74295 w 571500"/>
                  <a:gd name="connsiteY32" fmla="*/ 563880 h 899160"/>
                  <a:gd name="connsiteX33" fmla="*/ 43815 w 571500"/>
                  <a:gd name="connsiteY33" fmla="*/ 495300 h 899160"/>
                  <a:gd name="connsiteX34" fmla="*/ 51435 w 571500"/>
                  <a:gd name="connsiteY34" fmla="*/ 457200 h 899160"/>
                  <a:gd name="connsiteX35" fmla="*/ 11430 w 571500"/>
                  <a:gd name="connsiteY35" fmla="*/ 424815 h 899160"/>
                  <a:gd name="connsiteX36" fmla="*/ 0 w 571500"/>
                  <a:gd name="connsiteY36" fmla="*/ 339090 h 899160"/>
                  <a:gd name="connsiteX37" fmla="*/ 30480 w 571500"/>
                  <a:gd name="connsiteY37" fmla="*/ 308610 h 899160"/>
                  <a:gd name="connsiteX38" fmla="*/ 30480 w 571500"/>
                  <a:gd name="connsiteY38" fmla="*/ 245745 h 899160"/>
                  <a:gd name="connsiteX39" fmla="*/ 62865 w 571500"/>
                  <a:gd name="connsiteY39" fmla="*/ 232410 h 899160"/>
                  <a:gd name="connsiteX40" fmla="*/ 93345 w 571500"/>
                  <a:gd name="connsiteY40" fmla="*/ 232410 h 899160"/>
                  <a:gd name="connsiteX41" fmla="*/ 116205 w 571500"/>
                  <a:gd name="connsiteY41" fmla="*/ 169545 h 899160"/>
                  <a:gd name="connsiteX42" fmla="*/ 129540 w 571500"/>
                  <a:gd name="connsiteY42" fmla="*/ 152400 h 899160"/>
                  <a:gd name="connsiteX43" fmla="*/ 165735 w 571500"/>
                  <a:gd name="connsiteY43" fmla="*/ 112395 h 899160"/>
                  <a:gd name="connsiteX44" fmla="*/ 209550 w 571500"/>
                  <a:gd name="connsiteY44" fmla="*/ 133350 h 899160"/>
                  <a:gd name="connsiteX45" fmla="*/ 306705 w 571500"/>
                  <a:gd name="connsiteY45" fmla="*/ 104775 h 899160"/>
                  <a:gd name="connsiteX46" fmla="*/ 272415 w 571500"/>
                  <a:gd name="connsiteY46" fmla="*/ 57150 h 899160"/>
                  <a:gd name="connsiteX47" fmla="*/ 316230 w 571500"/>
                  <a:gd name="connsiteY47" fmla="*/ 51435 h 899160"/>
                  <a:gd name="connsiteX48" fmla="*/ 367665 w 571500"/>
                  <a:gd name="connsiteY48" fmla="*/ 43815 h 899160"/>
                  <a:gd name="connsiteX49" fmla="*/ 403860 w 571500"/>
                  <a:gd name="connsiteY49" fmla="*/ 30480 h 899160"/>
                  <a:gd name="connsiteX50" fmla="*/ 428625 w 571500"/>
                  <a:gd name="connsiteY50" fmla="*/ 51435 h 899160"/>
                  <a:gd name="connsiteX51" fmla="*/ 472440 w 571500"/>
                  <a:gd name="connsiteY51" fmla="*/ 41910 h 899160"/>
                  <a:gd name="connsiteX52" fmla="*/ 521970 w 571500"/>
                  <a:gd name="connsiteY52" fmla="*/ 0 h 899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571500" h="899160">
                    <a:moveTo>
                      <a:pt x="521970" y="0"/>
                    </a:moveTo>
                    <a:lnTo>
                      <a:pt x="508635" y="100965"/>
                    </a:lnTo>
                    <a:lnTo>
                      <a:pt x="512445" y="148590"/>
                    </a:lnTo>
                    <a:lnTo>
                      <a:pt x="457200" y="209550"/>
                    </a:lnTo>
                    <a:lnTo>
                      <a:pt x="455295" y="255270"/>
                    </a:lnTo>
                    <a:lnTo>
                      <a:pt x="470535" y="291465"/>
                    </a:lnTo>
                    <a:lnTo>
                      <a:pt x="474345" y="331470"/>
                    </a:lnTo>
                    <a:lnTo>
                      <a:pt x="468630" y="390525"/>
                    </a:lnTo>
                    <a:lnTo>
                      <a:pt x="472440" y="464820"/>
                    </a:lnTo>
                    <a:lnTo>
                      <a:pt x="472440" y="483870"/>
                    </a:lnTo>
                    <a:lnTo>
                      <a:pt x="474345" y="548640"/>
                    </a:lnTo>
                    <a:lnTo>
                      <a:pt x="499110" y="590550"/>
                    </a:lnTo>
                    <a:lnTo>
                      <a:pt x="558165" y="634365"/>
                    </a:lnTo>
                    <a:lnTo>
                      <a:pt x="571500" y="662940"/>
                    </a:lnTo>
                    <a:lnTo>
                      <a:pt x="529590" y="699135"/>
                    </a:lnTo>
                    <a:lnTo>
                      <a:pt x="491490" y="733425"/>
                    </a:lnTo>
                    <a:lnTo>
                      <a:pt x="470535" y="809625"/>
                    </a:lnTo>
                    <a:lnTo>
                      <a:pt x="441960" y="842010"/>
                    </a:lnTo>
                    <a:lnTo>
                      <a:pt x="394335" y="845820"/>
                    </a:lnTo>
                    <a:lnTo>
                      <a:pt x="327660" y="813435"/>
                    </a:lnTo>
                    <a:lnTo>
                      <a:pt x="295275" y="821055"/>
                    </a:lnTo>
                    <a:lnTo>
                      <a:pt x="283845" y="862965"/>
                    </a:lnTo>
                    <a:lnTo>
                      <a:pt x="230505" y="840105"/>
                    </a:lnTo>
                    <a:lnTo>
                      <a:pt x="190500" y="868680"/>
                    </a:lnTo>
                    <a:lnTo>
                      <a:pt x="163830" y="899160"/>
                    </a:lnTo>
                    <a:lnTo>
                      <a:pt x="106680" y="880110"/>
                    </a:lnTo>
                    <a:lnTo>
                      <a:pt x="51435" y="830580"/>
                    </a:lnTo>
                    <a:lnTo>
                      <a:pt x="66675" y="775335"/>
                    </a:lnTo>
                    <a:lnTo>
                      <a:pt x="40005" y="731520"/>
                    </a:lnTo>
                    <a:lnTo>
                      <a:pt x="15240" y="683895"/>
                    </a:lnTo>
                    <a:lnTo>
                      <a:pt x="32385" y="672465"/>
                    </a:lnTo>
                    <a:lnTo>
                      <a:pt x="64770" y="628650"/>
                    </a:lnTo>
                    <a:lnTo>
                      <a:pt x="74295" y="563880"/>
                    </a:lnTo>
                    <a:lnTo>
                      <a:pt x="43815" y="495300"/>
                    </a:lnTo>
                    <a:lnTo>
                      <a:pt x="51435" y="457200"/>
                    </a:lnTo>
                    <a:lnTo>
                      <a:pt x="11430" y="424815"/>
                    </a:lnTo>
                    <a:lnTo>
                      <a:pt x="0" y="339090"/>
                    </a:lnTo>
                    <a:lnTo>
                      <a:pt x="30480" y="308610"/>
                    </a:lnTo>
                    <a:lnTo>
                      <a:pt x="30480" y="245745"/>
                    </a:lnTo>
                    <a:lnTo>
                      <a:pt x="62865" y="232410"/>
                    </a:lnTo>
                    <a:lnTo>
                      <a:pt x="93345" y="232410"/>
                    </a:lnTo>
                    <a:lnTo>
                      <a:pt x="116205" y="169545"/>
                    </a:lnTo>
                    <a:cubicBezTo>
                      <a:pt x="127987" y="151872"/>
                      <a:pt x="120766" y="152400"/>
                      <a:pt x="129540" y="152400"/>
                    </a:cubicBezTo>
                    <a:lnTo>
                      <a:pt x="165735" y="112395"/>
                    </a:lnTo>
                    <a:lnTo>
                      <a:pt x="209550" y="133350"/>
                    </a:lnTo>
                    <a:lnTo>
                      <a:pt x="306705" y="104775"/>
                    </a:lnTo>
                    <a:lnTo>
                      <a:pt x="272415" y="57150"/>
                    </a:lnTo>
                    <a:lnTo>
                      <a:pt x="316230" y="51435"/>
                    </a:lnTo>
                    <a:lnTo>
                      <a:pt x="367665" y="43815"/>
                    </a:lnTo>
                    <a:lnTo>
                      <a:pt x="403860" y="30480"/>
                    </a:lnTo>
                    <a:lnTo>
                      <a:pt x="428625" y="51435"/>
                    </a:lnTo>
                    <a:lnTo>
                      <a:pt x="472440" y="41910"/>
                    </a:lnTo>
                    <a:lnTo>
                      <a:pt x="521970" y="0"/>
                    </a:lnTo>
                    <a:close/>
                  </a:path>
                </a:pathLst>
              </a:custGeom>
              <a:solidFill>
                <a:srgbClr val="5095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Montserrat ExtraBold"/>
                    <a:ea typeface="+mn-ea"/>
                    <a:cs typeface="+mn-cs"/>
                  </a:rPr>
                  <a:t>3%</a:t>
                </a:r>
              </a:p>
            </p:txBody>
          </p:sp>
          <p:sp>
            <p:nvSpPr>
              <p:cNvPr id="47" name="Dowolny kształt: kształt 46">
                <a:extLst>
                  <a:ext uri="{FF2B5EF4-FFF2-40B4-BE49-F238E27FC236}">
                    <a16:creationId xmlns:a16="http://schemas.microsoft.com/office/drawing/2014/main" id="{651CC8A7-FB51-0BE0-C264-4ED5C5A80C56}"/>
                  </a:ext>
                </a:extLst>
              </p:cNvPr>
              <p:cNvSpPr/>
              <p:nvPr/>
            </p:nvSpPr>
            <p:spPr>
              <a:xfrm>
                <a:off x="7075170" y="3489960"/>
                <a:ext cx="1080135" cy="1061085"/>
              </a:xfrm>
              <a:custGeom>
                <a:avLst/>
                <a:gdLst>
                  <a:gd name="connsiteX0" fmla="*/ 992505 w 1080135"/>
                  <a:gd name="connsiteY0" fmla="*/ 0 h 1061085"/>
                  <a:gd name="connsiteX1" fmla="*/ 1042035 w 1080135"/>
                  <a:gd name="connsiteY1" fmla="*/ 70485 h 1061085"/>
                  <a:gd name="connsiteX2" fmla="*/ 1045845 w 1080135"/>
                  <a:gd name="connsiteY2" fmla="*/ 123825 h 1061085"/>
                  <a:gd name="connsiteX3" fmla="*/ 1057275 w 1080135"/>
                  <a:gd name="connsiteY3" fmla="*/ 160020 h 1061085"/>
                  <a:gd name="connsiteX4" fmla="*/ 1022985 w 1080135"/>
                  <a:gd name="connsiteY4" fmla="*/ 196215 h 1061085"/>
                  <a:gd name="connsiteX5" fmla="*/ 1003935 w 1080135"/>
                  <a:gd name="connsiteY5" fmla="*/ 201930 h 1061085"/>
                  <a:gd name="connsiteX6" fmla="*/ 1015365 w 1080135"/>
                  <a:gd name="connsiteY6" fmla="*/ 295275 h 1061085"/>
                  <a:gd name="connsiteX7" fmla="*/ 1045845 w 1080135"/>
                  <a:gd name="connsiteY7" fmla="*/ 333375 h 1061085"/>
                  <a:gd name="connsiteX8" fmla="*/ 1080135 w 1080135"/>
                  <a:gd name="connsiteY8" fmla="*/ 392430 h 1061085"/>
                  <a:gd name="connsiteX9" fmla="*/ 1068705 w 1080135"/>
                  <a:gd name="connsiteY9" fmla="*/ 428625 h 1061085"/>
                  <a:gd name="connsiteX10" fmla="*/ 1055370 w 1080135"/>
                  <a:gd name="connsiteY10" fmla="*/ 489585 h 1061085"/>
                  <a:gd name="connsiteX11" fmla="*/ 1005840 w 1080135"/>
                  <a:gd name="connsiteY11" fmla="*/ 499110 h 1061085"/>
                  <a:gd name="connsiteX12" fmla="*/ 971550 w 1080135"/>
                  <a:gd name="connsiteY12" fmla="*/ 567690 h 1061085"/>
                  <a:gd name="connsiteX13" fmla="*/ 925830 w 1080135"/>
                  <a:gd name="connsiteY13" fmla="*/ 554355 h 1061085"/>
                  <a:gd name="connsiteX14" fmla="*/ 880110 w 1080135"/>
                  <a:gd name="connsiteY14" fmla="*/ 613410 h 1061085"/>
                  <a:gd name="connsiteX15" fmla="*/ 874395 w 1080135"/>
                  <a:gd name="connsiteY15" fmla="*/ 632460 h 1061085"/>
                  <a:gd name="connsiteX16" fmla="*/ 950595 w 1080135"/>
                  <a:gd name="connsiteY16" fmla="*/ 716280 h 1061085"/>
                  <a:gd name="connsiteX17" fmla="*/ 922020 w 1080135"/>
                  <a:gd name="connsiteY17" fmla="*/ 735330 h 1061085"/>
                  <a:gd name="connsiteX18" fmla="*/ 857250 w 1080135"/>
                  <a:gd name="connsiteY18" fmla="*/ 752475 h 1061085"/>
                  <a:gd name="connsiteX19" fmla="*/ 847725 w 1080135"/>
                  <a:gd name="connsiteY19" fmla="*/ 813435 h 1061085"/>
                  <a:gd name="connsiteX20" fmla="*/ 790575 w 1080135"/>
                  <a:gd name="connsiteY20" fmla="*/ 824865 h 1061085"/>
                  <a:gd name="connsiteX21" fmla="*/ 733425 w 1080135"/>
                  <a:gd name="connsiteY21" fmla="*/ 809625 h 1061085"/>
                  <a:gd name="connsiteX22" fmla="*/ 689610 w 1080135"/>
                  <a:gd name="connsiteY22" fmla="*/ 794385 h 1061085"/>
                  <a:gd name="connsiteX23" fmla="*/ 645795 w 1080135"/>
                  <a:gd name="connsiteY23" fmla="*/ 800100 h 1061085"/>
                  <a:gd name="connsiteX24" fmla="*/ 624840 w 1080135"/>
                  <a:gd name="connsiteY24" fmla="*/ 832485 h 1061085"/>
                  <a:gd name="connsiteX25" fmla="*/ 594360 w 1080135"/>
                  <a:gd name="connsiteY25" fmla="*/ 836295 h 1061085"/>
                  <a:gd name="connsiteX26" fmla="*/ 556260 w 1080135"/>
                  <a:gd name="connsiteY26" fmla="*/ 822960 h 1061085"/>
                  <a:gd name="connsiteX27" fmla="*/ 394335 w 1080135"/>
                  <a:gd name="connsiteY27" fmla="*/ 855345 h 1061085"/>
                  <a:gd name="connsiteX28" fmla="*/ 407670 w 1080135"/>
                  <a:gd name="connsiteY28" fmla="*/ 901065 h 1061085"/>
                  <a:gd name="connsiteX29" fmla="*/ 396240 w 1080135"/>
                  <a:gd name="connsiteY29" fmla="*/ 920115 h 1061085"/>
                  <a:gd name="connsiteX30" fmla="*/ 360045 w 1080135"/>
                  <a:gd name="connsiteY30" fmla="*/ 914400 h 1061085"/>
                  <a:gd name="connsiteX31" fmla="*/ 320040 w 1080135"/>
                  <a:gd name="connsiteY31" fmla="*/ 899160 h 1061085"/>
                  <a:gd name="connsiteX32" fmla="*/ 289560 w 1080135"/>
                  <a:gd name="connsiteY32" fmla="*/ 927735 h 1061085"/>
                  <a:gd name="connsiteX33" fmla="*/ 255270 w 1080135"/>
                  <a:gd name="connsiteY33" fmla="*/ 971550 h 1061085"/>
                  <a:gd name="connsiteX34" fmla="*/ 226695 w 1080135"/>
                  <a:gd name="connsiteY34" fmla="*/ 1028700 h 1061085"/>
                  <a:gd name="connsiteX35" fmla="*/ 194310 w 1080135"/>
                  <a:gd name="connsiteY35" fmla="*/ 1040130 h 1061085"/>
                  <a:gd name="connsiteX36" fmla="*/ 158115 w 1080135"/>
                  <a:gd name="connsiteY36" fmla="*/ 1061085 h 1061085"/>
                  <a:gd name="connsiteX37" fmla="*/ 81915 w 1080135"/>
                  <a:gd name="connsiteY37" fmla="*/ 1007745 h 1061085"/>
                  <a:gd name="connsiteX38" fmla="*/ 9525 w 1080135"/>
                  <a:gd name="connsiteY38" fmla="*/ 979170 h 1061085"/>
                  <a:gd name="connsiteX39" fmla="*/ 0 w 1080135"/>
                  <a:gd name="connsiteY39" fmla="*/ 948690 h 1061085"/>
                  <a:gd name="connsiteX40" fmla="*/ 17145 w 1080135"/>
                  <a:gd name="connsiteY40" fmla="*/ 902970 h 1061085"/>
                  <a:gd name="connsiteX41" fmla="*/ 15240 w 1080135"/>
                  <a:gd name="connsiteY41" fmla="*/ 870585 h 1061085"/>
                  <a:gd name="connsiteX42" fmla="*/ 81915 w 1080135"/>
                  <a:gd name="connsiteY42" fmla="*/ 830580 h 1061085"/>
                  <a:gd name="connsiteX43" fmla="*/ 104775 w 1080135"/>
                  <a:gd name="connsiteY43" fmla="*/ 758190 h 1061085"/>
                  <a:gd name="connsiteX44" fmla="*/ 121920 w 1080135"/>
                  <a:gd name="connsiteY44" fmla="*/ 718185 h 1061085"/>
                  <a:gd name="connsiteX45" fmla="*/ 95250 w 1080135"/>
                  <a:gd name="connsiteY45" fmla="*/ 573405 h 1061085"/>
                  <a:gd name="connsiteX46" fmla="*/ 70485 w 1080135"/>
                  <a:gd name="connsiteY46" fmla="*/ 481965 h 1061085"/>
                  <a:gd name="connsiteX47" fmla="*/ 112395 w 1080135"/>
                  <a:gd name="connsiteY47" fmla="*/ 478155 h 1061085"/>
                  <a:gd name="connsiteX48" fmla="*/ 161925 w 1080135"/>
                  <a:gd name="connsiteY48" fmla="*/ 527685 h 1061085"/>
                  <a:gd name="connsiteX49" fmla="*/ 190500 w 1080135"/>
                  <a:gd name="connsiteY49" fmla="*/ 531495 h 1061085"/>
                  <a:gd name="connsiteX50" fmla="*/ 165735 w 1080135"/>
                  <a:gd name="connsiteY50" fmla="*/ 470535 h 1061085"/>
                  <a:gd name="connsiteX51" fmla="*/ 184785 w 1080135"/>
                  <a:gd name="connsiteY51" fmla="*/ 428625 h 1061085"/>
                  <a:gd name="connsiteX52" fmla="*/ 116205 w 1080135"/>
                  <a:gd name="connsiteY52" fmla="*/ 394335 h 1061085"/>
                  <a:gd name="connsiteX53" fmla="*/ 89535 w 1080135"/>
                  <a:gd name="connsiteY53" fmla="*/ 424815 h 1061085"/>
                  <a:gd name="connsiteX54" fmla="*/ 55245 w 1080135"/>
                  <a:gd name="connsiteY54" fmla="*/ 413385 h 1061085"/>
                  <a:gd name="connsiteX55" fmla="*/ 30480 w 1080135"/>
                  <a:gd name="connsiteY55" fmla="*/ 356235 h 1061085"/>
                  <a:gd name="connsiteX56" fmla="*/ 85725 w 1080135"/>
                  <a:gd name="connsiteY56" fmla="*/ 350520 h 1061085"/>
                  <a:gd name="connsiteX57" fmla="*/ 142875 w 1080135"/>
                  <a:gd name="connsiteY57" fmla="*/ 344805 h 1061085"/>
                  <a:gd name="connsiteX58" fmla="*/ 415290 w 1080135"/>
                  <a:gd name="connsiteY58" fmla="*/ 247650 h 1061085"/>
                  <a:gd name="connsiteX59" fmla="*/ 704850 w 1080135"/>
                  <a:gd name="connsiteY59" fmla="*/ 188595 h 1061085"/>
                  <a:gd name="connsiteX60" fmla="*/ 815340 w 1080135"/>
                  <a:gd name="connsiteY60" fmla="*/ 120015 h 1061085"/>
                  <a:gd name="connsiteX61" fmla="*/ 866775 w 1080135"/>
                  <a:gd name="connsiteY61" fmla="*/ 47625 h 1061085"/>
                  <a:gd name="connsiteX62" fmla="*/ 992505 w 1080135"/>
                  <a:gd name="connsiteY62" fmla="*/ 0 h 1061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80135" h="1061085">
                    <a:moveTo>
                      <a:pt x="992505" y="0"/>
                    </a:moveTo>
                    <a:lnTo>
                      <a:pt x="1042035" y="70485"/>
                    </a:lnTo>
                    <a:lnTo>
                      <a:pt x="1045845" y="123825"/>
                    </a:lnTo>
                    <a:lnTo>
                      <a:pt x="1057275" y="160020"/>
                    </a:lnTo>
                    <a:lnTo>
                      <a:pt x="1022985" y="196215"/>
                    </a:lnTo>
                    <a:lnTo>
                      <a:pt x="1003935" y="201930"/>
                    </a:lnTo>
                    <a:lnTo>
                      <a:pt x="1015365" y="295275"/>
                    </a:lnTo>
                    <a:lnTo>
                      <a:pt x="1045845" y="333375"/>
                    </a:lnTo>
                    <a:lnTo>
                      <a:pt x="1080135" y="392430"/>
                    </a:lnTo>
                    <a:lnTo>
                      <a:pt x="1068705" y="428625"/>
                    </a:lnTo>
                    <a:lnTo>
                      <a:pt x="1055370" y="489585"/>
                    </a:lnTo>
                    <a:lnTo>
                      <a:pt x="1005840" y="499110"/>
                    </a:lnTo>
                    <a:lnTo>
                      <a:pt x="971550" y="567690"/>
                    </a:lnTo>
                    <a:lnTo>
                      <a:pt x="925830" y="554355"/>
                    </a:lnTo>
                    <a:lnTo>
                      <a:pt x="880110" y="613410"/>
                    </a:lnTo>
                    <a:lnTo>
                      <a:pt x="874395" y="632460"/>
                    </a:lnTo>
                    <a:lnTo>
                      <a:pt x="950595" y="716280"/>
                    </a:lnTo>
                    <a:lnTo>
                      <a:pt x="922020" y="735330"/>
                    </a:lnTo>
                    <a:lnTo>
                      <a:pt x="857250" y="752475"/>
                    </a:lnTo>
                    <a:lnTo>
                      <a:pt x="847725" y="813435"/>
                    </a:lnTo>
                    <a:lnTo>
                      <a:pt x="790575" y="824865"/>
                    </a:lnTo>
                    <a:lnTo>
                      <a:pt x="733425" y="809625"/>
                    </a:lnTo>
                    <a:lnTo>
                      <a:pt x="689610" y="794385"/>
                    </a:lnTo>
                    <a:lnTo>
                      <a:pt x="645795" y="800100"/>
                    </a:lnTo>
                    <a:lnTo>
                      <a:pt x="624840" y="832485"/>
                    </a:lnTo>
                    <a:lnTo>
                      <a:pt x="594360" y="836295"/>
                    </a:lnTo>
                    <a:lnTo>
                      <a:pt x="556260" y="822960"/>
                    </a:lnTo>
                    <a:lnTo>
                      <a:pt x="394335" y="855345"/>
                    </a:lnTo>
                    <a:lnTo>
                      <a:pt x="407670" y="901065"/>
                    </a:lnTo>
                    <a:lnTo>
                      <a:pt x="396240" y="920115"/>
                    </a:lnTo>
                    <a:lnTo>
                      <a:pt x="360045" y="914400"/>
                    </a:lnTo>
                    <a:lnTo>
                      <a:pt x="320040" y="899160"/>
                    </a:lnTo>
                    <a:lnTo>
                      <a:pt x="289560" y="927735"/>
                    </a:lnTo>
                    <a:lnTo>
                      <a:pt x="255270" y="971550"/>
                    </a:lnTo>
                    <a:lnTo>
                      <a:pt x="226695" y="1028700"/>
                    </a:lnTo>
                    <a:lnTo>
                      <a:pt x="194310" y="1040130"/>
                    </a:lnTo>
                    <a:lnTo>
                      <a:pt x="158115" y="1061085"/>
                    </a:lnTo>
                    <a:lnTo>
                      <a:pt x="81915" y="1007745"/>
                    </a:lnTo>
                    <a:lnTo>
                      <a:pt x="9525" y="979170"/>
                    </a:lnTo>
                    <a:lnTo>
                      <a:pt x="0" y="948690"/>
                    </a:lnTo>
                    <a:lnTo>
                      <a:pt x="17145" y="902970"/>
                    </a:lnTo>
                    <a:lnTo>
                      <a:pt x="15240" y="870585"/>
                    </a:lnTo>
                    <a:lnTo>
                      <a:pt x="81915" y="830580"/>
                    </a:lnTo>
                    <a:lnTo>
                      <a:pt x="104775" y="758190"/>
                    </a:lnTo>
                    <a:lnTo>
                      <a:pt x="121920" y="718185"/>
                    </a:lnTo>
                    <a:lnTo>
                      <a:pt x="95250" y="573405"/>
                    </a:lnTo>
                    <a:lnTo>
                      <a:pt x="70485" y="481965"/>
                    </a:lnTo>
                    <a:lnTo>
                      <a:pt x="112395" y="478155"/>
                    </a:lnTo>
                    <a:lnTo>
                      <a:pt x="161925" y="527685"/>
                    </a:lnTo>
                    <a:lnTo>
                      <a:pt x="190500" y="531495"/>
                    </a:lnTo>
                    <a:lnTo>
                      <a:pt x="165735" y="470535"/>
                    </a:lnTo>
                    <a:lnTo>
                      <a:pt x="184785" y="428625"/>
                    </a:lnTo>
                    <a:lnTo>
                      <a:pt x="116205" y="394335"/>
                    </a:lnTo>
                    <a:lnTo>
                      <a:pt x="89535" y="424815"/>
                    </a:lnTo>
                    <a:lnTo>
                      <a:pt x="55245" y="413385"/>
                    </a:lnTo>
                    <a:lnTo>
                      <a:pt x="30480" y="356235"/>
                    </a:lnTo>
                    <a:lnTo>
                      <a:pt x="85725" y="350520"/>
                    </a:lnTo>
                    <a:lnTo>
                      <a:pt x="142875" y="344805"/>
                    </a:lnTo>
                    <a:lnTo>
                      <a:pt x="415290" y="247650"/>
                    </a:lnTo>
                    <a:lnTo>
                      <a:pt x="704850" y="188595"/>
                    </a:lnTo>
                    <a:lnTo>
                      <a:pt x="815340" y="120015"/>
                    </a:lnTo>
                    <a:lnTo>
                      <a:pt x="866775" y="47625"/>
                    </a:lnTo>
                    <a:lnTo>
                      <a:pt x="992505" y="0"/>
                    </a:lnTo>
                    <a:close/>
                  </a:path>
                </a:pathLst>
              </a:custGeom>
              <a:solidFill>
                <a:srgbClr val="5095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grpSp>
          <p:nvGrpSpPr>
            <p:cNvPr id="48" name="Grupa 47">
              <a:extLst>
                <a:ext uri="{FF2B5EF4-FFF2-40B4-BE49-F238E27FC236}">
                  <a16:creationId xmlns:a16="http://schemas.microsoft.com/office/drawing/2014/main" id="{0E6645D4-E5D7-3944-4847-39BA2DBEB6B2}"/>
                </a:ext>
              </a:extLst>
            </p:cNvPr>
            <p:cNvGrpSpPr/>
            <p:nvPr/>
          </p:nvGrpSpPr>
          <p:grpSpPr>
            <a:xfrm>
              <a:off x="7775386" y="3067344"/>
              <a:ext cx="2369393" cy="1452610"/>
              <a:chOff x="8087360" y="3345180"/>
              <a:chExt cx="2302510" cy="1411605"/>
            </a:xfrm>
            <a:solidFill>
              <a:srgbClr val="E9E6D7"/>
            </a:solidFill>
          </p:grpSpPr>
          <p:sp>
            <p:nvSpPr>
              <p:cNvPr id="49" name="Dowolny kształt: kształt 48">
                <a:extLst>
                  <a:ext uri="{FF2B5EF4-FFF2-40B4-BE49-F238E27FC236}">
                    <a16:creationId xmlns:a16="http://schemas.microsoft.com/office/drawing/2014/main" id="{5A576FCC-6F35-4BDE-1DE9-84FCD19285E6}"/>
                  </a:ext>
                </a:extLst>
              </p:cNvPr>
              <p:cNvSpPr/>
              <p:nvPr/>
            </p:nvSpPr>
            <p:spPr>
              <a:xfrm>
                <a:off x="9025890" y="3577590"/>
                <a:ext cx="1363980" cy="659130"/>
              </a:xfrm>
              <a:custGeom>
                <a:avLst/>
                <a:gdLst>
                  <a:gd name="connsiteX0" fmla="*/ 1363980 w 1363980"/>
                  <a:gd name="connsiteY0" fmla="*/ 26670 h 659130"/>
                  <a:gd name="connsiteX1" fmla="*/ 1329690 w 1363980"/>
                  <a:gd name="connsiteY1" fmla="*/ 76200 h 659130"/>
                  <a:gd name="connsiteX2" fmla="*/ 1226820 w 1363980"/>
                  <a:gd name="connsiteY2" fmla="*/ 148590 h 659130"/>
                  <a:gd name="connsiteX3" fmla="*/ 1287780 w 1363980"/>
                  <a:gd name="connsiteY3" fmla="*/ 236220 h 659130"/>
                  <a:gd name="connsiteX4" fmla="*/ 1333500 w 1363980"/>
                  <a:gd name="connsiteY4" fmla="*/ 308610 h 659130"/>
                  <a:gd name="connsiteX5" fmla="*/ 1325880 w 1363980"/>
                  <a:gd name="connsiteY5" fmla="*/ 350520 h 659130"/>
                  <a:gd name="connsiteX6" fmla="*/ 1089660 w 1363980"/>
                  <a:gd name="connsiteY6" fmla="*/ 495300 h 659130"/>
                  <a:gd name="connsiteX7" fmla="*/ 944880 w 1363980"/>
                  <a:gd name="connsiteY7" fmla="*/ 491490 h 659130"/>
                  <a:gd name="connsiteX8" fmla="*/ 868680 w 1363980"/>
                  <a:gd name="connsiteY8" fmla="*/ 506730 h 659130"/>
                  <a:gd name="connsiteX9" fmla="*/ 811530 w 1363980"/>
                  <a:gd name="connsiteY9" fmla="*/ 533400 h 659130"/>
                  <a:gd name="connsiteX10" fmla="*/ 670560 w 1363980"/>
                  <a:gd name="connsiteY10" fmla="*/ 544830 h 659130"/>
                  <a:gd name="connsiteX11" fmla="*/ 560070 w 1363980"/>
                  <a:gd name="connsiteY11" fmla="*/ 605790 h 659130"/>
                  <a:gd name="connsiteX12" fmla="*/ 426720 w 1363980"/>
                  <a:gd name="connsiteY12" fmla="*/ 647700 h 659130"/>
                  <a:gd name="connsiteX13" fmla="*/ 361950 w 1363980"/>
                  <a:gd name="connsiteY13" fmla="*/ 659130 h 659130"/>
                  <a:gd name="connsiteX14" fmla="*/ 304800 w 1363980"/>
                  <a:gd name="connsiteY14" fmla="*/ 632460 h 659130"/>
                  <a:gd name="connsiteX15" fmla="*/ 224790 w 1363980"/>
                  <a:gd name="connsiteY15" fmla="*/ 659130 h 659130"/>
                  <a:gd name="connsiteX16" fmla="*/ 194310 w 1363980"/>
                  <a:gd name="connsiteY16" fmla="*/ 624840 h 659130"/>
                  <a:gd name="connsiteX17" fmla="*/ 95250 w 1363980"/>
                  <a:gd name="connsiteY17" fmla="*/ 605790 h 659130"/>
                  <a:gd name="connsiteX18" fmla="*/ 38100 w 1363980"/>
                  <a:gd name="connsiteY18" fmla="*/ 567690 h 659130"/>
                  <a:gd name="connsiteX19" fmla="*/ 0 w 1363980"/>
                  <a:gd name="connsiteY19" fmla="*/ 457200 h 659130"/>
                  <a:gd name="connsiteX20" fmla="*/ 80010 w 1363980"/>
                  <a:gd name="connsiteY20" fmla="*/ 358140 h 659130"/>
                  <a:gd name="connsiteX21" fmla="*/ 140970 w 1363980"/>
                  <a:gd name="connsiteY21" fmla="*/ 365760 h 659130"/>
                  <a:gd name="connsiteX22" fmla="*/ 175260 w 1363980"/>
                  <a:gd name="connsiteY22" fmla="*/ 274320 h 659130"/>
                  <a:gd name="connsiteX23" fmla="*/ 95250 w 1363980"/>
                  <a:gd name="connsiteY23" fmla="*/ 266700 h 659130"/>
                  <a:gd name="connsiteX24" fmla="*/ 38100 w 1363980"/>
                  <a:gd name="connsiteY24" fmla="*/ 190500 h 659130"/>
                  <a:gd name="connsiteX25" fmla="*/ 53340 w 1363980"/>
                  <a:gd name="connsiteY25" fmla="*/ 106680 h 659130"/>
                  <a:gd name="connsiteX26" fmla="*/ 148590 w 1363980"/>
                  <a:gd name="connsiteY26" fmla="*/ 68580 h 659130"/>
                  <a:gd name="connsiteX27" fmla="*/ 255270 w 1363980"/>
                  <a:gd name="connsiteY27" fmla="*/ 0 h 659130"/>
                  <a:gd name="connsiteX28" fmla="*/ 609600 w 1363980"/>
                  <a:gd name="connsiteY28" fmla="*/ 53340 h 659130"/>
                  <a:gd name="connsiteX29" fmla="*/ 895350 w 1363980"/>
                  <a:gd name="connsiteY29" fmla="*/ 72390 h 659130"/>
                  <a:gd name="connsiteX30" fmla="*/ 1268730 w 1363980"/>
                  <a:gd name="connsiteY30" fmla="*/ 53340 h 659130"/>
                  <a:gd name="connsiteX31" fmla="*/ 1363980 w 1363980"/>
                  <a:gd name="connsiteY31" fmla="*/ 26670 h 65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63980" h="659130">
                    <a:moveTo>
                      <a:pt x="1363980" y="26670"/>
                    </a:moveTo>
                    <a:lnTo>
                      <a:pt x="1329690" y="76200"/>
                    </a:lnTo>
                    <a:lnTo>
                      <a:pt x="1226820" y="148590"/>
                    </a:lnTo>
                    <a:lnTo>
                      <a:pt x="1287780" y="236220"/>
                    </a:lnTo>
                    <a:lnTo>
                      <a:pt x="1333500" y="308610"/>
                    </a:lnTo>
                    <a:lnTo>
                      <a:pt x="1325880" y="350520"/>
                    </a:lnTo>
                    <a:lnTo>
                      <a:pt x="1089660" y="495300"/>
                    </a:lnTo>
                    <a:lnTo>
                      <a:pt x="944880" y="491490"/>
                    </a:lnTo>
                    <a:lnTo>
                      <a:pt x="868680" y="506730"/>
                    </a:lnTo>
                    <a:lnTo>
                      <a:pt x="811530" y="533400"/>
                    </a:lnTo>
                    <a:lnTo>
                      <a:pt x="670560" y="544830"/>
                    </a:lnTo>
                    <a:lnTo>
                      <a:pt x="560070" y="605790"/>
                    </a:lnTo>
                    <a:lnTo>
                      <a:pt x="426720" y="647700"/>
                    </a:lnTo>
                    <a:lnTo>
                      <a:pt x="361950" y="659130"/>
                    </a:lnTo>
                    <a:lnTo>
                      <a:pt x="304800" y="632460"/>
                    </a:lnTo>
                    <a:lnTo>
                      <a:pt x="224790" y="659130"/>
                    </a:lnTo>
                    <a:lnTo>
                      <a:pt x="194310" y="624840"/>
                    </a:lnTo>
                    <a:lnTo>
                      <a:pt x="95250" y="605790"/>
                    </a:lnTo>
                    <a:lnTo>
                      <a:pt x="38100" y="567690"/>
                    </a:lnTo>
                    <a:lnTo>
                      <a:pt x="0" y="457200"/>
                    </a:lnTo>
                    <a:lnTo>
                      <a:pt x="80010" y="358140"/>
                    </a:lnTo>
                    <a:lnTo>
                      <a:pt x="140970" y="365760"/>
                    </a:lnTo>
                    <a:lnTo>
                      <a:pt x="175260" y="274320"/>
                    </a:lnTo>
                    <a:lnTo>
                      <a:pt x="95250" y="266700"/>
                    </a:lnTo>
                    <a:lnTo>
                      <a:pt x="38100" y="190500"/>
                    </a:lnTo>
                    <a:lnTo>
                      <a:pt x="53340" y="106680"/>
                    </a:lnTo>
                    <a:lnTo>
                      <a:pt x="148590" y="68580"/>
                    </a:lnTo>
                    <a:lnTo>
                      <a:pt x="255270" y="0"/>
                    </a:lnTo>
                    <a:lnTo>
                      <a:pt x="609600" y="53340"/>
                    </a:lnTo>
                    <a:lnTo>
                      <a:pt x="895350" y="72390"/>
                    </a:lnTo>
                    <a:lnTo>
                      <a:pt x="1268730" y="53340"/>
                    </a:lnTo>
                    <a:lnTo>
                      <a:pt x="1363980" y="2667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50" name="Dowolny kształt: kształt 49">
                <a:extLst>
                  <a:ext uri="{FF2B5EF4-FFF2-40B4-BE49-F238E27FC236}">
                    <a16:creationId xmlns:a16="http://schemas.microsoft.com/office/drawing/2014/main" id="{8BB52E94-9258-2F48-776C-4652D4820EBE}"/>
                  </a:ext>
                </a:extLst>
              </p:cNvPr>
              <p:cNvSpPr/>
              <p:nvPr/>
            </p:nvSpPr>
            <p:spPr>
              <a:xfrm>
                <a:off x="8298180" y="3962400"/>
                <a:ext cx="918210" cy="794385"/>
              </a:xfrm>
              <a:custGeom>
                <a:avLst/>
                <a:gdLst>
                  <a:gd name="connsiteX0" fmla="*/ 687705 w 918210"/>
                  <a:gd name="connsiteY0" fmla="*/ 85725 h 794385"/>
                  <a:gd name="connsiteX1" fmla="*/ 725805 w 918210"/>
                  <a:gd name="connsiteY1" fmla="*/ 209550 h 794385"/>
                  <a:gd name="connsiteX2" fmla="*/ 794385 w 918210"/>
                  <a:gd name="connsiteY2" fmla="*/ 253365 h 794385"/>
                  <a:gd name="connsiteX3" fmla="*/ 868680 w 918210"/>
                  <a:gd name="connsiteY3" fmla="*/ 262890 h 794385"/>
                  <a:gd name="connsiteX4" fmla="*/ 918210 w 918210"/>
                  <a:gd name="connsiteY4" fmla="*/ 289560 h 794385"/>
                  <a:gd name="connsiteX5" fmla="*/ 876300 w 918210"/>
                  <a:gd name="connsiteY5" fmla="*/ 321945 h 794385"/>
                  <a:gd name="connsiteX6" fmla="*/ 885825 w 918210"/>
                  <a:gd name="connsiteY6" fmla="*/ 398145 h 794385"/>
                  <a:gd name="connsiteX7" fmla="*/ 842010 w 918210"/>
                  <a:gd name="connsiteY7" fmla="*/ 403860 h 794385"/>
                  <a:gd name="connsiteX8" fmla="*/ 798195 w 918210"/>
                  <a:gd name="connsiteY8" fmla="*/ 474345 h 794385"/>
                  <a:gd name="connsiteX9" fmla="*/ 803910 w 918210"/>
                  <a:gd name="connsiteY9" fmla="*/ 563880 h 794385"/>
                  <a:gd name="connsiteX10" fmla="*/ 784860 w 918210"/>
                  <a:gd name="connsiteY10" fmla="*/ 605790 h 794385"/>
                  <a:gd name="connsiteX11" fmla="*/ 781050 w 918210"/>
                  <a:gd name="connsiteY11" fmla="*/ 659130 h 794385"/>
                  <a:gd name="connsiteX12" fmla="*/ 762000 w 918210"/>
                  <a:gd name="connsiteY12" fmla="*/ 706755 h 794385"/>
                  <a:gd name="connsiteX13" fmla="*/ 752475 w 918210"/>
                  <a:gd name="connsiteY13" fmla="*/ 762000 h 794385"/>
                  <a:gd name="connsiteX14" fmla="*/ 716280 w 918210"/>
                  <a:gd name="connsiteY14" fmla="*/ 794385 h 794385"/>
                  <a:gd name="connsiteX15" fmla="*/ 630555 w 918210"/>
                  <a:gd name="connsiteY15" fmla="*/ 765810 h 794385"/>
                  <a:gd name="connsiteX16" fmla="*/ 579120 w 918210"/>
                  <a:gd name="connsiteY16" fmla="*/ 792480 h 794385"/>
                  <a:gd name="connsiteX17" fmla="*/ 512445 w 918210"/>
                  <a:gd name="connsiteY17" fmla="*/ 735330 h 794385"/>
                  <a:gd name="connsiteX18" fmla="*/ 487680 w 918210"/>
                  <a:gd name="connsiteY18" fmla="*/ 708660 h 794385"/>
                  <a:gd name="connsiteX19" fmla="*/ 422910 w 918210"/>
                  <a:gd name="connsiteY19" fmla="*/ 708660 h 794385"/>
                  <a:gd name="connsiteX20" fmla="*/ 413385 w 918210"/>
                  <a:gd name="connsiteY20" fmla="*/ 678180 h 794385"/>
                  <a:gd name="connsiteX21" fmla="*/ 325755 w 918210"/>
                  <a:gd name="connsiteY21" fmla="*/ 685800 h 794385"/>
                  <a:gd name="connsiteX22" fmla="*/ 234315 w 918210"/>
                  <a:gd name="connsiteY22" fmla="*/ 622935 h 794385"/>
                  <a:gd name="connsiteX23" fmla="*/ 173355 w 918210"/>
                  <a:gd name="connsiteY23" fmla="*/ 649605 h 794385"/>
                  <a:gd name="connsiteX24" fmla="*/ 131445 w 918210"/>
                  <a:gd name="connsiteY24" fmla="*/ 609600 h 794385"/>
                  <a:gd name="connsiteX25" fmla="*/ 60960 w 918210"/>
                  <a:gd name="connsiteY25" fmla="*/ 590550 h 794385"/>
                  <a:gd name="connsiteX26" fmla="*/ 51435 w 918210"/>
                  <a:gd name="connsiteY26" fmla="*/ 544830 h 794385"/>
                  <a:gd name="connsiteX27" fmla="*/ 78105 w 918210"/>
                  <a:gd name="connsiteY27" fmla="*/ 529590 h 794385"/>
                  <a:gd name="connsiteX28" fmla="*/ 106680 w 918210"/>
                  <a:gd name="connsiteY28" fmla="*/ 485775 h 794385"/>
                  <a:gd name="connsiteX29" fmla="*/ 95250 w 918210"/>
                  <a:gd name="connsiteY29" fmla="*/ 455295 h 794385"/>
                  <a:gd name="connsiteX30" fmla="*/ 40005 w 918210"/>
                  <a:gd name="connsiteY30" fmla="*/ 432435 h 794385"/>
                  <a:gd name="connsiteX31" fmla="*/ 0 w 918210"/>
                  <a:gd name="connsiteY31" fmla="*/ 417195 h 794385"/>
                  <a:gd name="connsiteX32" fmla="*/ 19050 w 918210"/>
                  <a:gd name="connsiteY32" fmla="*/ 379095 h 794385"/>
                  <a:gd name="connsiteX33" fmla="*/ 40005 w 918210"/>
                  <a:gd name="connsiteY33" fmla="*/ 350520 h 794385"/>
                  <a:gd name="connsiteX34" fmla="*/ 36195 w 918210"/>
                  <a:gd name="connsiteY34" fmla="*/ 293370 h 794385"/>
                  <a:gd name="connsiteX35" fmla="*/ 80010 w 918210"/>
                  <a:gd name="connsiteY35" fmla="*/ 257175 h 794385"/>
                  <a:gd name="connsiteX36" fmla="*/ 40005 w 918210"/>
                  <a:gd name="connsiteY36" fmla="*/ 217170 h 794385"/>
                  <a:gd name="connsiteX37" fmla="*/ 15240 w 918210"/>
                  <a:gd name="connsiteY37" fmla="*/ 205740 h 794385"/>
                  <a:gd name="connsiteX38" fmla="*/ 74295 w 918210"/>
                  <a:gd name="connsiteY38" fmla="*/ 133350 h 794385"/>
                  <a:gd name="connsiteX39" fmla="*/ 85725 w 918210"/>
                  <a:gd name="connsiteY39" fmla="*/ 83820 h 794385"/>
                  <a:gd name="connsiteX40" fmla="*/ 131445 w 918210"/>
                  <a:gd name="connsiteY40" fmla="*/ 74295 h 794385"/>
                  <a:gd name="connsiteX41" fmla="*/ 177165 w 918210"/>
                  <a:gd name="connsiteY41" fmla="*/ 87630 h 794385"/>
                  <a:gd name="connsiteX42" fmla="*/ 205740 w 918210"/>
                  <a:gd name="connsiteY42" fmla="*/ 36195 h 794385"/>
                  <a:gd name="connsiteX43" fmla="*/ 260985 w 918210"/>
                  <a:gd name="connsiteY43" fmla="*/ 0 h 794385"/>
                  <a:gd name="connsiteX44" fmla="*/ 340995 w 918210"/>
                  <a:gd name="connsiteY44" fmla="*/ 0 h 794385"/>
                  <a:gd name="connsiteX45" fmla="*/ 421005 w 918210"/>
                  <a:gd name="connsiteY45" fmla="*/ 34290 h 794385"/>
                  <a:gd name="connsiteX46" fmla="*/ 510540 w 918210"/>
                  <a:gd name="connsiteY46" fmla="*/ 43815 h 794385"/>
                  <a:gd name="connsiteX47" fmla="*/ 600075 w 918210"/>
                  <a:gd name="connsiteY47" fmla="*/ 24765 h 794385"/>
                  <a:gd name="connsiteX48" fmla="*/ 577215 w 918210"/>
                  <a:gd name="connsiteY48" fmla="*/ 68580 h 794385"/>
                  <a:gd name="connsiteX49" fmla="*/ 687705 w 918210"/>
                  <a:gd name="connsiteY49" fmla="*/ 85725 h 794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18210" h="794385">
                    <a:moveTo>
                      <a:pt x="687705" y="85725"/>
                    </a:moveTo>
                    <a:lnTo>
                      <a:pt x="725805" y="209550"/>
                    </a:lnTo>
                    <a:lnTo>
                      <a:pt x="794385" y="253365"/>
                    </a:lnTo>
                    <a:lnTo>
                      <a:pt x="868680" y="262890"/>
                    </a:lnTo>
                    <a:lnTo>
                      <a:pt x="918210" y="289560"/>
                    </a:lnTo>
                    <a:lnTo>
                      <a:pt x="876300" y="321945"/>
                    </a:lnTo>
                    <a:lnTo>
                      <a:pt x="885825" y="398145"/>
                    </a:lnTo>
                    <a:lnTo>
                      <a:pt x="842010" y="403860"/>
                    </a:lnTo>
                    <a:lnTo>
                      <a:pt x="798195" y="474345"/>
                    </a:lnTo>
                    <a:lnTo>
                      <a:pt x="803910" y="563880"/>
                    </a:lnTo>
                    <a:lnTo>
                      <a:pt x="784860" y="605790"/>
                    </a:lnTo>
                    <a:lnTo>
                      <a:pt x="781050" y="659130"/>
                    </a:lnTo>
                    <a:lnTo>
                      <a:pt x="762000" y="706755"/>
                    </a:lnTo>
                    <a:lnTo>
                      <a:pt x="752475" y="762000"/>
                    </a:lnTo>
                    <a:lnTo>
                      <a:pt x="716280" y="794385"/>
                    </a:lnTo>
                    <a:lnTo>
                      <a:pt x="630555" y="765810"/>
                    </a:lnTo>
                    <a:lnTo>
                      <a:pt x="579120" y="792480"/>
                    </a:lnTo>
                    <a:lnTo>
                      <a:pt x="512445" y="735330"/>
                    </a:lnTo>
                    <a:lnTo>
                      <a:pt x="487680" y="708660"/>
                    </a:lnTo>
                    <a:lnTo>
                      <a:pt x="422910" y="708660"/>
                    </a:lnTo>
                    <a:lnTo>
                      <a:pt x="413385" y="678180"/>
                    </a:lnTo>
                    <a:lnTo>
                      <a:pt x="325755" y="685800"/>
                    </a:lnTo>
                    <a:lnTo>
                      <a:pt x="234315" y="622935"/>
                    </a:lnTo>
                    <a:lnTo>
                      <a:pt x="173355" y="649605"/>
                    </a:lnTo>
                    <a:lnTo>
                      <a:pt x="131445" y="609600"/>
                    </a:lnTo>
                    <a:lnTo>
                      <a:pt x="60960" y="590550"/>
                    </a:lnTo>
                    <a:lnTo>
                      <a:pt x="51435" y="544830"/>
                    </a:lnTo>
                    <a:lnTo>
                      <a:pt x="78105" y="529590"/>
                    </a:lnTo>
                    <a:lnTo>
                      <a:pt x="106680" y="485775"/>
                    </a:lnTo>
                    <a:lnTo>
                      <a:pt x="95250" y="455295"/>
                    </a:lnTo>
                    <a:lnTo>
                      <a:pt x="40005" y="432435"/>
                    </a:lnTo>
                    <a:lnTo>
                      <a:pt x="0" y="417195"/>
                    </a:lnTo>
                    <a:lnTo>
                      <a:pt x="19050" y="379095"/>
                    </a:lnTo>
                    <a:lnTo>
                      <a:pt x="40005" y="350520"/>
                    </a:lnTo>
                    <a:lnTo>
                      <a:pt x="36195" y="293370"/>
                    </a:lnTo>
                    <a:lnTo>
                      <a:pt x="80010" y="257175"/>
                    </a:lnTo>
                    <a:lnTo>
                      <a:pt x="40005" y="217170"/>
                    </a:lnTo>
                    <a:lnTo>
                      <a:pt x="15240" y="205740"/>
                    </a:lnTo>
                    <a:lnTo>
                      <a:pt x="74295" y="133350"/>
                    </a:lnTo>
                    <a:lnTo>
                      <a:pt x="85725" y="83820"/>
                    </a:lnTo>
                    <a:lnTo>
                      <a:pt x="131445" y="74295"/>
                    </a:lnTo>
                    <a:lnTo>
                      <a:pt x="177165" y="87630"/>
                    </a:lnTo>
                    <a:lnTo>
                      <a:pt x="205740" y="36195"/>
                    </a:lnTo>
                    <a:lnTo>
                      <a:pt x="260985" y="0"/>
                    </a:lnTo>
                    <a:lnTo>
                      <a:pt x="340995" y="0"/>
                    </a:lnTo>
                    <a:lnTo>
                      <a:pt x="421005" y="34290"/>
                    </a:lnTo>
                    <a:lnTo>
                      <a:pt x="510540" y="43815"/>
                    </a:lnTo>
                    <a:lnTo>
                      <a:pt x="600075" y="24765"/>
                    </a:lnTo>
                    <a:lnTo>
                      <a:pt x="577215" y="68580"/>
                    </a:lnTo>
                    <a:lnTo>
                      <a:pt x="687705" y="8572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  <p:sp>
            <p:nvSpPr>
              <p:cNvPr id="51" name="Dowolny kształt: kształt 50">
                <a:extLst>
                  <a:ext uri="{FF2B5EF4-FFF2-40B4-BE49-F238E27FC236}">
                    <a16:creationId xmlns:a16="http://schemas.microsoft.com/office/drawing/2014/main" id="{A370A335-04F4-C02B-D1EC-397BA48F23CA}"/>
                  </a:ext>
                </a:extLst>
              </p:cNvPr>
              <p:cNvSpPr/>
              <p:nvPr/>
            </p:nvSpPr>
            <p:spPr>
              <a:xfrm>
                <a:off x="8087360" y="3345180"/>
                <a:ext cx="1099820" cy="703580"/>
              </a:xfrm>
              <a:custGeom>
                <a:avLst/>
                <a:gdLst>
                  <a:gd name="connsiteX0" fmla="*/ 0 w 1099820"/>
                  <a:gd name="connsiteY0" fmla="*/ 127000 h 703580"/>
                  <a:gd name="connsiteX1" fmla="*/ 68580 w 1099820"/>
                  <a:gd name="connsiteY1" fmla="*/ 213360 h 703580"/>
                  <a:gd name="connsiteX2" fmla="*/ 76200 w 1099820"/>
                  <a:gd name="connsiteY2" fmla="*/ 302260 h 703580"/>
                  <a:gd name="connsiteX3" fmla="*/ 76200 w 1099820"/>
                  <a:gd name="connsiteY3" fmla="*/ 347980 h 703580"/>
                  <a:gd name="connsiteX4" fmla="*/ 30480 w 1099820"/>
                  <a:gd name="connsiteY4" fmla="*/ 373380 h 703580"/>
                  <a:gd name="connsiteX5" fmla="*/ 40640 w 1099820"/>
                  <a:gd name="connsiteY5" fmla="*/ 419100 h 703580"/>
                  <a:gd name="connsiteX6" fmla="*/ 86360 w 1099820"/>
                  <a:gd name="connsiteY6" fmla="*/ 472440 h 703580"/>
                  <a:gd name="connsiteX7" fmla="*/ 104140 w 1099820"/>
                  <a:gd name="connsiteY7" fmla="*/ 520700 h 703580"/>
                  <a:gd name="connsiteX8" fmla="*/ 106680 w 1099820"/>
                  <a:gd name="connsiteY8" fmla="*/ 594360 h 703580"/>
                  <a:gd name="connsiteX9" fmla="*/ 81280 w 1099820"/>
                  <a:gd name="connsiteY9" fmla="*/ 627380 h 703580"/>
                  <a:gd name="connsiteX10" fmla="*/ 91440 w 1099820"/>
                  <a:gd name="connsiteY10" fmla="*/ 647700 h 703580"/>
                  <a:gd name="connsiteX11" fmla="*/ 111760 w 1099820"/>
                  <a:gd name="connsiteY11" fmla="*/ 675640 h 703580"/>
                  <a:gd name="connsiteX12" fmla="*/ 139700 w 1099820"/>
                  <a:gd name="connsiteY12" fmla="*/ 695960 h 703580"/>
                  <a:gd name="connsiteX13" fmla="*/ 226060 w 1099820"/>
                  <a:gd name="connsiteY13" fmla="*/ 693420 h 703580"/>
                  <a:gd name="connsiteX14" fmla="*/ 251460 w 1099820"/>
                  <a:gd name="connsiteY14" fmla="*/ 703580 h 703580"/>
                  <a:gd name="connsiteX15" fmla="*/ 269240 w 1099820"/>
                  <a:gd name="connsiteY15" fmla="*/ 668020 h 703580"/>
                  <a:gd name="connsiteX16" fmla="*/ 292100 w 1099820"/>
                  <a:gd name="connsiteY16" fmla="*/ 668020 h 703580"/>
                  <a:gd name="connsiteX17" fmla="*/ 342900 w 1099820"/>
                  <a:gd name="connsiteY17" fmla="*/ 655320 h 703580"/>
                  <a:gd name="connsiteX18" fmla="*/ 370840 w 1099820"/>
                  <a:gd name="connsiteY18" fmla="*/ 650240 h 703580"/>
                  <a:gd name="connsiteX19" fmla="*/ 419100 w 1099820"/>
                  <a:gd name="connsiteY19" fmla="*/ 599440 h 703580"/>
                  <a:gd name="connsiteX20" fmla="*/ 467360 w 1099820"/>
                  <a:gd name="connsiteY20" fmla="*/ 589280 h 703580"/>
                  <a:gd name="connsiteX21" fmla="*/ 543560 w 1099820"/>
                  <a:gd name="connsiteY21" fmla="*/ 581660 h 703580"/>
                  <a:gd name="connsiteX22" fmla="*/ 635000 w 1099820"/>
                  <a:gd name="connsiteY22" fmla="*/ 607060 h 703580"/>
                  <a:gd name="connsiteX23" fmla="*/ 693420 w 1099820"/>
                  <a:gd name="connsiteY23" fmla="*/ 619760 h 703580"/>
                  <a:gd name="connsiteX24" fmla="*/ 756920 w 1099820"/>
                  <a:gd name="connsiteY24" fmla="*/ 612140 h 703580"/>
                  <a:gd name="connsiteX25" fmla="*/ 848360 w 1099820"/>
                  <a:gd name="connsiteY25" fmla="*/ 609600 h 703580"/>
                  <a:gd name="connsiteX26" fmla="*/ 858520 w 1099820"/>
                  <a:gd name="connsiteY26" fmla="*/ 632460 h 703580"/>
                  <a:gd name="connsiteX27" fmla="*/ 838200 w 1099820"/>
                  <a:gd name="connsiteY27" fmla="*/ 662940 h 703580"/>
                  <a:gd name="connsiteX28" fmla="*/ 909320 w 1099820"/>
                  <a:gd name="connsiteY28" fmla="*/ 657860 h 703580"/>
                  <a:gd name="connsiteX29" fmla="*/ 975360 w 1099820"/>
                  <a:gd name="connsiteY29" fmla="*/ 584200 h 703580"/>
                  <a:gd name="connsiteX30" fmla="*/ 990600 w 1099820"/>
                  <a:gd name="connsiteY30" fmla="*/ 563880 h 703580"/>
                  <a:gd name="connsiteX31" fmla="*/ 1051560 w 1099820"/>
                  <a:gd name="connsiteY31" fmla="*/ 561340 h 703580"/>
                  <a:gd name="connsiteX32" fmla="*/ 1056640 w 1099820"/>
                  <a:gd name="connsiteY32" fmla="*/ 533400 h 703580"/>
                  <a:gd name="connsiteX33" fmla="*/ 988060 w 1099820"/>
                  <a:gd name="connsiteY33" fmla="*/ 525780 h 703580"/>
                  <a:gd name="connsiteX34" fmla="*/ 939800 w 1099820"/>
                  <a:gd name="connsiteY34" fmla="*/ 431800 h 703580"/>
                  <a:gd name="connsiteX35" fmla="*/ 962660 w 1099820"/>
                  <a:gd name="connsiteY35" fmla="*/ 322580 h 703580"/>
                  <a:gd name="connsiteX36" fmla="*/ 944880 w 1099820"/>
                  <a:gd name="connsiteY36" fmla="*/ 284480 h 703580"/>
                  <a:gd name="connsiteX37" fmla="*/ 1099820 w 1099820"/>
                  <a:gd name="connsiteY37" fmla="*/ 215900 h 703580"/>
                  <a:gd name="connsiteX38" fmla="*/ 1082040 w 1099820"/>
                  <a:gd name="connsiteY38" fmla="*/ 195580 h 703580"/>
                  <a:gd name="connsiteX39" fmla="*/ 904240 w 1099820"/>
                  <a:gd name="connsiteY39" fmla="*/ 264160 h 703580"/>
                  <a:gd name="connsiteX40" fmla="*/ 807720 w 1099820"/>
                  <a:gd name="connsiteY40" fmla="*/ 271780 h 703580"/>
                  <a:gd name="connsiteX41" fmla="*/ 723900 w 1099820"/>
                  <a:gd name="connsiteY41" fmla="*/ 233680 h 703580"/>
                  <a:gd name="connsiteX42" fmla="*/ 693420 w 1099820"/>
                  <a:gd name="connsiteY42" fmla="*/ 205740 h 703580"/>
                  <a:gd name="connsiteX43" fmla="*/ 680720 w 1099820"/>
                  <a:gd name="connsiteY43" fmla="*/ 149860 h 703580"/>
                  <a:gd name="connsiteX44" fmla="*/ 642620 w 1099820"/>
                  <a:gd name="connsiteY44" fmla="*/ 76200 h 703580"/>
                  <a:gd name="connsiteX45" fmla="*/ 640080 w 1099820"/>
                  <a:gd name="connsiteY45" fmla="*/ 45720 h 703580"/>
                  <a:gd name="connsiteX46" fmla="*/ 744220 w 1099820"/>
                  <a:gd name="connsiteY46" fmla="*/ 81280 h 703580"/>
                  <a:gd name="connsiteX47" fmla="*/ 795020 w 1099820"/>
                  <a:gd name="connsiteY47" fmla="*/ 142240 h 703580"/>
                  <a:gd name="connsiteX48" fmla="*/ 812800 w 1099820"/>
                  <a:gd name="connsiteY48" fmla="*/ 124460 h 703580"/>
                  <a:gd name="connsiteX49" fmla="*/ 751840 w 1099820"/>
                  <a:gd name="connsiteY49" fmla="*/ 66040 h 703580"/>
                  <a:gd name="connsiteX50" fmla="*/ 609600 w 1099820"/>
                  <a:gd name="connsiteY50" fmla="*/ 7620 h 703580"/>
                  <a:gd name="connsiteX51" fmla="*/ 533400 w 1099820"/>
                  <a:gd name="connsiteY51" fmla="*/ 0 h 703580"/>
                  <a:gd name="connsiteX52" fmla="*/ 441960 w 1099820"/>
                  <a:gd name="connsiteY52" fmla="*/ 2540 h 703580"/>
                  <a:gd name="connsiteX53" fmla="*/ 302260 w 1099820"/>
                  <a:gd name="connsiteY53" fmla="*/ 35560 h 703580"/>
                  <a:gd name="connsiteX54" fmla="*/ 213360 w 1099820"/>
                  <a:gd name="connsiteY54" fmla="*/ 50800 h 703580"/>
                  <a:gd name="connsiteX55" fmla="*/ 142240 w 1099820"/>
                  <a:gd name="connsiteY55" fmla="*/ 93980 h 703580"/>
                  <a:gd name="connsiteX56" fmla="*/ 0 w 1099820"/>
                  <a:gd name="connsiteY56" fmla="*/ 127000 h 70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99820" h="703580">
                    <a:moveTo>
                      <a:pt x="0" y="127000"/>
                    </a:moveTo>
                    <a:lnTo>
                      <a:pt x="68580" y="213360"/>
                    </a:lnTo>
                    <a:lnTo>
                      <a:pt x="76200" y="302260"/>
                    </a:lnTo>
                    <a:lnTo>
                      <a:pt x="76200" y="347980"/>
                    </a:lnTo>
                    <a:lnTo>
                      <a:pt x="30480" y="373380"/>
                    </a:lnTo>
                    <a:lnTo>
                      <a:pt x="40640" y="419100"/>
                    </a:lnTo>
                    <a:lnTo>
                      <a:pt x="86360" y="472440"/>
                    </a:lnTo>
                    <a:lnTo>
                      <a:pt x="104140" y="520700"/>
                    </a:lnTo>
                    <a:cubicBezTo>
                      <a:pt x="104987" y="545253"/>
                      <a:pt x="105833" y="569807"/>
                      <a:pt x="106680" y="594360"/>
                    </a:cubicBezTo>
                    <a:lnTo>
                      <a:pt x="81280" y="627380"/>
                    </a:lnTo>
                    <a:lnTo>
                      <a:pt x="91440" y="647700"/>
                    </a:lnTo>
                    <a:lnTo>
                      <a:pt x="111760" y="675640"/>
                    </a:lnTo>
                    <a:lnTo>
                      <a:pt x="139700" y="695960"/>
                    </a:lnTo>
                    <a:lnTo>
                      <a:pt x="226060" y="693420"/>
                    </a:lnTo>
                    <a:lnTo>
                      <a:pt x="251460" y="703580"/>
                    </a:lnTo>
                    <a:lnTo>
                      <a:pt x="269240" y="668020"/>
                    </a:lnTo>
                    <a:lnTo>
                      <a:pt x="292100" y="668020"/>
                    </a:lnTo>
                    <a:lnTo>
                      <a:pt x="342900" y="655320"/>
                    </a:lnTo>
                    <a:lnTo>
                      <a:pt x="370840" y="650240"/>
                    </a:lnTo>
                    <a:lnTo>
                      <a:pt x="419100" y="599440"/>
                    </a:lnTo>
                    <a:lnTo>
                      <a:pt x="467360" y="589280"/>
                    </a:lnTo>
                    <a:lnTo>
                      <a:pt x="543560" y="581660"/>
                    </a:lnTo>
                    <a:lnTo>
                      <a:pt x="635000" y="607060"/>
                    </a:lnTo>
                    <a:lnTo>
                      <a:pt x="693420" y="619760"/>
                    </a:lnTo>
                    <a:lnTo>
                      <a:pt x="756920" y="612140"/>
                    </a:lnTo>
                    <a:lnTo>
                      <a:pt x="848360" y="609600"/>
                    </a:lnTo>
                    <a:lnTo>
                      <a:pt x="858520" y="632460"/>
                    </a:lnTo>
                    <a:lnTo>
                      <a:pt x="838200" y="662940"/>
                    </a:lnTo>
                    <a:lnTo>
                      <a:pt x="909320" y="657860"/>
                    </a:lnTo>
                    <a:lnTo>
                      <a:pt x="975360" y="584200"/>
                    </a:lnTo>
                    <a:lnTo>
                      <a:pt x="990600" y="563880"/>
                    </a:lnTo>
                    <a:lnTo>
                      <a:pt x="1051560" y="561340"/>
                    </a:lnTo>
                    <a:lnTo>
                      <a:pt x="1056640" y="533400"/>
                    </a:lnTo>
                    <a:lnTo>
                      <a:pt x="988060" y="525780"/>
                    </a:lnTo>
                    <a:lnTo>
                      <a:pt x="939800" y="431800"/>
                    </a:lnTo>
                    <a:lnTo>
                      <a:pt x="962660" y="322580"/>
                    </a:lnTo>
                    <a:lnTo>
                      <a:pt x="944880" y="284480"/>
                    </a:lnTo>
                    <a:lnTo>
                      <a:pt x="1099820" y="215900"/>
                    </a:lnTo>
                    <a:lnTo>
                      <a:pt x="1082040" y="195580"/>
                    </a:lnTo>
                    <a:lnTo>
                      <a:pt x="904240" y="264160"/>
                    </a:lnTo>
                    <a:lnTo>
                      <a:pt x="807720" y="271780"/>
                    </a:lnTo>
                    <a:lnTo>
                      <a:pt x="723900" y="233680"/>
                    </a:lnTo>
                    <a:lnTo>
                      <a:pt x="693420" y="205740"/>
                    </a:lnTo>
                    <a:lnTo>
                      <a:pt x="680720" y="149860"/>
                    </a:lnTo>
                    <a:lnTo>
                      <a:pt x="642620" y="76200"/>
                    </a:lnTo>
                    <a:lnTo>
                      <a:pt x="640080" y="45720"/>
                    </a:lnTo>
                    <a:lnTo>
                      <a:pt x="744220" y="81280"/>
                    </a:lnTo>
                    <a:lnTo>
                      <a:pt x="795020" y="142240"/>
                    </a:lnTo>
                    <a:lnTo>
                      <a:pt x="812800" y="124460"/>
                    </a:lnTo>
                    <a:lnTo>
                      <a:pt x="751840" y="66040"/>
                    </a:lnTo>
                    <a:lnTo>
                      <a:pt x="609600" y="7620"/>
                    </a:lnTo>
                    <a:lnTo>
                      <a:pt x="533400" y="0"/>
                    </a:lnTo>
                    <a:lnTo>
                      <a:pt x="441960" y="2540"/>
                    </a:lnTo>
                    <a:lnTo>
                      <a:pt x="302260" y="35560"/>
                    </a:lnTo>
                    <a:lnTo>
                      <a:pt x="213360" y="50800"/>
                    </a:lnTo>
                    <a:lnTo>
                      <a:pt x="142240" y="93980"/>
                    </a:lnTo>
                    <a:lnTo>
                      <a:pt x="0" y="12700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"/>
                  <a:ea typeface="+mn-ea"/>
                  <a:cs typeface="+mn-cs"/>
                </a:endParaRPr>
              </a:p>
            </p:txBody>
          </p:sp>
        </p:grp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59E60D83-EF09-103D-F2A4-A5C730AB1C43}"/>
                </a:ext>
              </a:extLst>
            </p:cNvPr>
            <p:cNvSpPr txBox="1"/>
            <p:nvPr/>
          </p:nvSpPr>
          <p:spPr>
            <a:xfrm>
              <a:off x="8143551" y="4773909"/>
              <a:ext cx="1287247" cy="3073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>
                  <a:ln>
                    <a:noFill/>
                  </a:ln>
                  <a:solidFill>
                    <a:srgbClr val="05678A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Calibri" panose="020F0502020204030204" pitchFamily="34" charset="0"/>
                </a:rPr>
                <a:t>6%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A2195D50-3FE3-D237-10DF-6FCD32CEC2E7}"/>
                </a:ext>
              </a:extLst>
            </p:cNvPr>
            <p:cNvSpPr txBox="1"/>
            <p:nvPr/>
          </p:nvSpPr>
          <p:spPr>
            <a:xfrm>
              <a:off x="9540526" y="4866258"/>
              <a:ext cx="1287247" cy="3073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Calibri" panose="020F0502020204030204" pitchFamily="34" charset="0"/>
                </a:rPr>
                <a:t>6%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0746400F-DB73-10CC-42A5-1961109AE00B}"/>
                </a:ext>
              </a:extLst>
            </p:cNvPr>
            <p:cNvSpPr txBox="1"/>
            <p:nvPr/>
          </p:nvSpPr>
          <p:spPr>
            <a:xfrm>
              <a:off x="8434598" y="5753219"/>
              <a:ext cx="1679584" cy="3073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Calibri" panose="020F0502020204030204" pitchFamily="34" charset="0"/>
                </a:rPr>
                <a:t>9%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21333656-516D-A10E-624B-922749ECB9BF}"/>
                </a:ext>
              </a:extLst>
            </p:cNvPr>
            <p:cNvSpPr txBox="1"/>
            <p:nvPr/>
          </p:nvSpPr>
          <p:spPr>
            <a:xfrm>
              <a:off x="7024790" y="5028418"/>
              <a:ext cx="1189566" cy="3073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Calibri" panose="020F0502020204030204" pitchFamily="34" charset="0"/>
                </a:rPr>
                <a:t>7%</a:t>
              </a:r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F933D5C8-82A4-00AA-10A3-6CE0BECD2A11}"/>
                </a:ext>
              </a:extLst>
            </p:cNvPr>
            <p:cNvSpPr txBox="1"/>
            <p:nvPr/>
          </p:nvSpPr>
          <p:spPr>
            <a:xfrm>
              <a:off x="8762743" y="4321613"/>
              <a:ext cx="1443769" cy="3073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Calibri" panose="020F0502020204030204" pitchFamily="34" charset="0"/>
                </a:rPr>
                <a:t>15%</a:t>
              </a:r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BB0E444-D7FA-F7F0-AE9F-3302A920A16D}"/>
              </a:ext>
            </a:extLst>
          </p:cNvPr>
          <p:cNvSpPr txBox="1"/>
          <p:nvPr/>
        </p:nvSpPr>
        <p:spPr>
          <a:xfrm>
            <a:off x="9689866" y="3698082"/>
            <a:ext cx="89340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7%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D01249-27E3-2D8D-F837-5757504D47EA}"/>
              </a:ext>
            </a:extLst>
          </p:cNvPr>
          <p:cNvSpPr txBox="1"/>
          <p:nvPr/>
        </p:nvSpPr>
        <p:spPr>
          <a:xfrm>
            <a:off x="9310858" y="4683103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CFCE5D0-D97E-93CC-C395-40000CCFC229}"/>
              </a:ext>
            </a:extLst>
          </p:cNvPr>
          <p:cNvSpPr txBox="1"/>
          <p:nvPr/>
        </p:nvSpPr>
        <p:spPr>
          <a:xfrm>
            <a:off x="10640877" y="5046984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5%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9DADE9E-2358-2718-227C-26AAF9EBCF43}"/>
              </a:ext>
            </a:extLst>
          </p:cNvPr>
          <p:cNvSpPr txBox="1"/>
          <p:nvPr/>
        </p:nvSpPr>
        <p:spPr>
          <a:xfrm>
            <a:off x="9394992" y="3220257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6%</a:t>
            </a: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7AD8A85A-8008-6702-6372-AA9700F7C31B}"/>
              </a:ext>
            </a:extLst>
          </p:cNvPr>
          <p:cNvSpPr txBox="1"/>
          <p:nvPr/>
        </p:nvSpPr>
        <p:spPr>
          <a:xfrm>
            <a:off x="10878895" y="3608371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B7ECFAFD-551D-2128-84D7-89BF04BA6CA1}"/>
              </a:ext>
            </a:extLst>
          </p:cNvPr>
          <p:cNvSpPr txBox="1"/>
          <p:nvPr/>
        </p:nvSpPr>
        <p:spPr>
          <a:xfrm>
            <a:off x="10233870" y="4608488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34A37B20-7986-1425-9904-4435ED905021}"/>
              </a:ext>
            </a:extLst>
          </p:cNvPr>
          <p:cNvSpPr txBox="1"/>
          <p:nvPr/>
        </p:nvSpPr>
        <p:spPr>
          <a:xfrm>
            <a:off x="9743262" y="4776370"/>
            <a:ext cx="10843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12%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4CE0C6FC-849D-1C2D-119B-C75EDD50AA88}"/>
              </a:ext>
            </a:extLst>
          </p:cNvPr>
          <p:cNvSpPr txBox="1"/>
          <p:nvPr/>
        </p:nvSpPr>
        <p:spPr>
          <a:xfrm>
            <a:off x="9029462" y="3979383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9%</a:t>
            </a:r>
          </a:p>
        </p:txBody>
      </p:sp>
      <p:sp>
        <p:nvSpPr>
          <p:cNvPr id="2048" name="pole tekstowe 2047">
            <a:extLst>
              <a:ext uri="{FF2B5EF4-FFF2-40B4-BE49-F238E27FC236}">
                <a16:creationId xmlns:a16="http://schemas.microsoft.com/office/drawing/2014/main" id="{930772A2-5999-4A8B-18A8-9840829C28B4}"/>
              </a:ext>
            </a:extLst>
          </p:cNvPr>
          <p:cNvSpPr txBox="1"/>
          <p:nvPr/>
        </p:nvSpPr>
        <p:spPr>
          <a:xfrm>
            <a:off x="8608993" y="3486206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2049" name="pole tekstowe 2048">
            <a:extLst>
              <a:ext uri="{FF2B5EF4-FFF2-40B4-BE49-F238E27FC236}">
                <a16:creationId xmlns:a16="http://schemas.microsoft.com/office/drawing/2014/main" id="{56CBCCBE-C15F-C7DF-17A4-0844E22A172E}"/>
              </a:ext>
            </a:extLst>
          </p:cNvPr>
          <p:cNvSpPr txBox="1"/>
          <p:nvPr/>
        </p:nvSpPr>
        <p:spPr>
          <a:xfrm>
            <a:off x="10124811" y="3329464"/>
            <a:ext cx="126143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2051" name="Datumsplatzhalter 1">
            <a:extLst>
              <a:ext uri="{FF2B5EF4-FFF2-40B4-BE49-F238E27FC236}">
                <a16:creationId xmlns:a16="http://schemas.microsoft.com/office/drawing/2014/main" id="{7399E71E-12A4-58C5-3A35-582A1424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04744" y="6453337"/>
            <a:ext cx="647799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CF71EB-B24F-44E6-A292-BB5DDDBC7DEA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2053" name="Fußzeilenplatzhalter 2">
            <a:extLst>
              <a:ext uri="{FF2B5EF4-FFF2-40B4-BE49-F238E27FC236}">
                <a16:creationId xmlns:a16="http://schemas.microsoft.com/office/drawing/2014/main" id="{CB1DDA47-EF4F-5537-E693-9CED2C115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52542" y="6455186"/>
            <a:ext cx="8566331" cy="1204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</a:p>
        </p:txBody>
      </p:sp>
      <p:sp>
        <p:nvSpPr>
          <p:cNvPr id="55" name="Textplatzhalter 8">
            <a:extLst>
              <a:ext uri="{FF2B5EF4-FFF2-40B4-BE49-F238E27FC236}">
                <a16:creationId xmlns:a16="http://schemas.microsoft.com/office/drawing/2014/main" id="{4967D21A-ACAA-83F0-A670-234FE50EF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3428" y="6238454"/>
            <a:ext cx="5618892" cy="142875"/>
          </a:xfrm>
        </p:spPr>
        <p:txBody>
          <a:bodyPr/>
          <a:lstStyle/>
          <a:p>
            <a:r>
              <a:rPr lang="pl-PL"/>
              <a:t>Podstawa procentowania: wszyscy respondenci N=1011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8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A146B-A90F-587F-EF64-57D6F11E1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AECB321-1A38-1805-14D6-80CCC7E35C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Podstawa procentowania: wszyscy respondenci N=1011</a:t>
            </a:r>
            <a:endParaRPr lang="en-US"/>
          </a:p>
        </p:txBody>
      </p:sp>
      <p:sp>
        <p:nvSpPr>
          <p:cNvPr id="25" name="Foliennummernplatzhalter 24">
            <a:extLst>
              <a:ext uri="{FF2B5EF4-FFF2-40B4-BE49-F238E27FC236}">
                <a16:creationId xmlns:a16="http://schemas.microsoft.com/office/drawing/2014/main" id="{83632D4C-4314-1A1A-CF51-0127BA1DF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 </a:t>
            </a: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18823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F7CFF68D-8A7F-35ED-6C57-C0B7BB25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/>
              <a:t>Informacje o respondentach 2/3</a:t>
            </a:r>
            <a:br>
              <a:rPr lang="pl-PL" sz="2000"/>
            </a:br>
            <a:endParaRPr lang="pl-PL" sz="2000">
              <a:latin typeface="Montserrat SemiBold" panose="00000700000000000000" pitchFamily="2" charset="-18"/>
            </a:endParaRPr>
          </a:p>
        </p:txBody>
      </p:sp>
      <p:graphicFrame>
        <p:nvGraphicFramePr>
          <p:cNvPr id="2055" name="Wykres 11">
            <a:extLst>
              <a:ext uri="{FF2B5EF4-FFF2-40B4-BE49-F238E27FC236}">
                <a16:creationId xmlns:a16="http://schemas.microsoft.com/office/drawing/2014/main" id="{6B6200CC-A2F7-E6DB-A9CC-7EA48AB1C5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656597"/>
              </p:ext>
            </p:extLst>
          </p:nvPr>
        </p:nvGraphicFramePr>
        <p:xfrm>
          <a:off x="2352543" y="2773985"/>
          <a:ext cx="3529046" cy="2751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56" name="Tabela 29">
            <a:extLst>
              <a:ext uri="{FF2B5EF4-FFF2-40B4-BE49-F238E27FC236}">
                <a16:creationId xmlns:a16="http://schemas.microsoft.com/office/drawing/2014/main" id="{3109CE1E-33AF-3698-03FB-8326D11AF1F4}"/>
              </a:ext>
            </a:extLst>
          </p:cNvPr>
          <p:cNvGraphicFramePr>
            <a:graphicFrameLocks noGrp="1"/>
          </p:cNvGraphicFramePr>
          <p:nvPr/>
        </p:nvGraphicFramePr>
        <p:xfrm>
          <a:off x="2229930" y="2599805"/>
          <a:ext cx="1622299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99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 osób lub więcej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</a:tbl>
          </a:graphicData>
        </a:graphic>
      </p:graphicFrame>
      <p:graphicFrame>
        <p:nvGraphicFramePr>
          <p:cNvPr id="2057" name="Tabela 2056">
            <a:extLst>
              <a:ext uri="{FF2B5EF4-FFF2-40B4-BE49-F238E27FC236}">
                <a16:creationId xmlns:a16="http://schemas.microsoft.com/office/drawing/2014/main" id="{B0C5E3F4-4598-5F4F-7DE1-6073F9181C06}"/>
              </a:ext>
            </a:extLst>
          </p:cNvPr>
          <p:cNvGraphicFramePr>
            <a:graphicFrameLocks noGrp="1"/>
          </p:cNvGraphicFramePr>
          <p:nvPr/>
        </p:nvGraphicFramePr>
        <p:xfrm>
          <a:off x="4378159" y="2651756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 osoba (tylko ja)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sp>
        <p:nvSpPr>
          <p:cNvPr id="2058" name="pole tekstowe 2">
            <a:extLst>
              <a:ext uri="{FF2B5EF4-FFF2-40B4-BE49-F238E27FC236}">
                <a16:creationId xmlns:a16="http://schemas.microsoft.com/office/drawing/2014/main" id="{19C0D4AB-E857-AF59-755B-74C6B89A025E}"/>
              </a:ext>
            </a:extLst>
          </p:cNvPr>
          <p:cNvSpPr txBox="1"/>
          <p:nvPr/>
        </p:nvSpPr>
        <p:spPr>
          <a:xfrm>
            <a:off x="3369279" y="4402624"/>
            <a:ext cx="2160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LICZBA OSÓB</a:t>
            </a:r>
            <a:b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</a:b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W GOSPODARSTWIE DOMOWYM</a:t>
            </a:r>
          </a:p>
        </p:txBody>
      </p:sp>
      <p:graphicFrame>
        <p:nvGraphicFramePr>
          <p:cNvPr id="2060" name="Tabela 2059">
            <a:extLst>
              <a:ext uri="{FF2B5EF4-FFF2-40B4-BE49-F238E27FC236}">
                <a16:creationId xmlns:a16="http://schemas.microsoft.com/office/drawing/2014/main" id="{CEAC57D0-24E4-3934-13EE-D96A3B079EC5}"/>
              </a:ext>
            </a:extLst>
          </p:cNvPr>
          <p:cNvGraphicFramePr>
            <a:graphicFrameLocks noGrp="1"/>
          </p:cNvGraphicFramePr>
          <p:nvPr/>
        </p:nvGraphicFramePr>
        <p:xfrm>
          <a:off x="5274305" y="4573679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 osoby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33%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2061" name="Tabela 2060">
            <a:extLst>
              <a:ext uri="{FF2B5EF4-FFF2-40B4-BE49-F238E27FC236}">
                <a16:creationId xmlns:a16="http://schemas.microsoft.com/office/drawing/2014/main" id="{191D66F0-A0A9-0002-C919-7A6F3B397DE9}"/>
              </a:ext>
            </a:extLst>
          </p:cNvPr>
          <p:cNvGraphicFramePr>
            <a:graphicFrameLocks noGrp="1"/>
          </p:cNvGraphicFramePr>
          <p:nvPr/>
        </p:nvGraphicFramePr>
        <p:xfrm>
          <a:off x="2000987" y="5125919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 osoby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24%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2062" name="Tabela 2061">
            <a:extLst>
              <a:ext uri="{FF2B5EF4-FFF2-40B4-BE49-F238E27FC236}">
                <a16:creationId xmlns:a16="http://schemas.microsoft.com/office/drawing/2014/main" id="{6017886B-9A6F-2C77-85BA-FAE8435836A6}"/>
              </a:ext>
            </a:extLst>
          </p:cNvPr>
          <p:cNvGraphicFramePr>
            <a:graphicFrameLocks noGrp="1"/>
          </p:cNvGraphicFramePr>
          <p:nvPr/>
        </p:nvGraphicFramePr>
        <p:xfrm>
          <a:off x="1917241" y="3595899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 osoby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sp>
        <p:nvSpPr>
          <p:cNvPr id="46" name="Textplatzhalter 8">
            <a:extLst>
              <a:ext uri="{FF2B5EF4-FFF2-40B4-BE49-F238E27FC236}">
                <a16:creationId xmlns:a16="http://schemas.microsoft.com/office/drawing/2014/main" id="{60629214-171C-3ED3-1EDB-CC48F8691FF4}"/>
              </a:ext>
            </a:extLst>
          </p:cNvPr>
          <p:cNvSpPr txBox="1">
            <a:spLocks/>
          </p:cNvSpPr>
          <p:nvPr/>
        </p:nvSpPr>
        <p:spPr>
          <a:xfrm>
            <a:off x="7042410" y="5208156"/>
            <a:ext cx="1727964" cy="4420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 procentowania: respondenci, którzy nie mieszkają sami, N=886</a:t>
            </a:r>
          </a:p>
        </p:txBody>
      </p:sp>
      <p:sp>
        <p:nvSpPr>
          <p:cNvPr id="48" name="pole tekstowe 2">
            <a:extLst>
              <a:ext uri="{FF2B5EF4-FFF2-40B4-BE49-F238E27FC236}">
                <a16:creationId xmlns:a16="http://schemas.microsoft.com/office/drawing/2014/main" id="{80DC9CAF-B061-36F0-D4BF-7B8530CAA473}"/>
              </a:ext>
            </a:extLst>
          </p:cNvPr>
          <p:cNvSpPr txBox="1"/>
          <p:nvPr/>
        </p:nvSpPr>
        <p:spPr>
          <a:xfrm>
            <a:off x="6943798" y="2157850"/>
            <a:ext cx="2160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OSOBY OD 65 ROKU ŻYCIA W GOSPODARSTWIE DOMOWYM</a:t>
            </a:r>
          </a:p>
        </p:txBody>
      </p:sp>
      <p:graphicFrame>
        <p:nvGraphicFramePr>
          <p:cNvPr id="50" name="Wykres 11">
            <a:extLst>
              <a:ext uri="{FF2B5EF4-FFF2-40B4-BE49-F238E27FC236}">
                <a16:creationId xmlns:a16="http://schemas.microsoft.com/office/drawing/2014/main" id="{E94CB670-488B-042D-C028-74868FE61751}"/>
              </a:ext>
            </a:extLst>
          </p:cNvPr>
          <p:cNvGraphicFramePr/>
          <p:nvPr/>
        </p:nvGraphicFramePr>
        <p:xfrm>
          <a:off x="6463956" y="3122711"/>
          <a:ext cx="2562056" cy="199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1" name="Tabela 29">
            <a:extLst>
              <a:ext uri="{FF2B5EF4-FFF2-40B4-BE49-F238E27FC236}">
                <a16:creationId xmlns:a16="http://schemas.microsoft.com/office/drawing/2014/main" id="{13A50830-4EDF-E7FD-6F19-6A5BD0581D62}"/>
              </a:ext>
            </a:extLst>
          </p:cNvPr>
          <p:cNvGraphicFramePr>
            <a:graphicFrameLocks noGrp="1"/>
          </p:cNvGraphicFramePr>
          <p:nvPr/>
        </p:nvGraphicFramePr>
        <p:xfrm>
          <a:off x="6809314" y="3952686"/>
          <a:ext cx="721499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499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05678A"/>
                          </a:solidFill>
                          <a:latin typeface="+mn-lt"/>
                          <a:ea typeface="+mn-ea"/>
                          <a:cs typeface="+mn-cs"/>
                        </a:rPr>
                        <a:t>Nie </a:t>
                      </a:r>
                      <a:r>
                        <a:rPr lang="pl-PL" sz="1000" b="0" i="0" u="none" strike="noStrike" kern="1200" baseline="0">
                          <a:solidFill>
                            <a:srgbClr val="05678A"/>
                          </a:solidFill>
                          <a:latin typeface="+mj-lt"/>
                          <a:ea typeface="+mn-ea"/>
                          <a:cs typeface="+mn-cs"/>
                        </a:rPr>
                        <a:t>57%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</a:tbl>
          </a:graphicData>
        </a:graphic>
      </p:graphicFrame>
      <p:sp>
        <p:nvSpPr>
          <p:cNvPr id="56" name="Textplatzhalter 8">
            <a:extLst>
              <a:ext uri="{FF2B5EF4-FFF2-40B4-BE49-F238E27FC236}">
                <a16:creationId xmlns:a16="http://schemas.microsoft.com/office/drawing/2014/main" id="{1442B9B2-A4F5-3052-38AA-346B15D50444}"/>
              </a:ext>
            </a:extLst>
          </p:cNvPr>
          <p:cNvSpPr txBox="1">
            <a:spLocks/>
          </p:cNvSpPr>
          <p:nvPr/>
        </p:nvSpPr>
        <p:spPr>
          <a:xfrm>
            <a:off x="9821329" y="5077363"/>
            <a:ext cx="1727964" cy="4420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 procentowania: wszyscy respondenci N=1011</a:t>
            </a:r>
          </a:p>
        </p:txBody>
      </p:sp>
      <p:sp>
        <p:nvSpPr>
          <p:cNvPr id="57" name="pole tekstowe 2">
            <a:extLst>
              <a:ext uri="{FF2B5EF4-FFF2-40B4-BE49-F238E27FC236}">
                <a16:creationId xmlns:a16="http://schemas.microsoft.com/office/drawing/2014/main" id="{FE762981-9B53-6279-ACC3-13FBD50A3A97}"/>
              </a:ext>
            </a:extLst>
          </p:cNvPr>
          <p:cNvSpPr txBox="1"/>
          <p:nvPr/>
        </p:nvSpPr>
        <p:spPr>
          <a:xfrm>
            <a:off x="9660512" y="1834362"/>
            <a:ext cx="1715892" cy="37621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POMOC OSOBIE OD 65 ROKU ŻYCIA</a:t>
            </a:r>
          </a:p>
        </p:txBody>
      </p:sp>
      <p:graphicFrame>
        <p:nvGraphicFramePr>
          <p:cNvPr id="58" name="Wykres 11">
            <a:extLst>
              <a:ext uri="{FF2B5EF4-FFF2-40B4-BE49-F238E27FC236}">
                <a16:creationId xmlns:a16="http://schemas.microsoft.com/office/drawing/2014/main" id="{4BBB32D4-3E89-2EBD-5422-474C16CF8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9371094"/>
              </p:ext>
            </p:extLst>
          </p:nvPr>
        </p:nvGraphicFramePr>
        <p:xfrm>
          <a:off x="8987237" y="3122711"/>
          <a:ext cx="2562056" cy="199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48" name="Tabela 29">
            <a:extLst>
              <a:ext uri="{FF2B5EF4-FFF2-40B4-BE49-F238E27FC236}">
                <a16:creationId xmlns:a16="http://schemas.microsoft.com/office/drawing/2014/main" id="{4CBDAD28-3180-39A6-B616-4E99B4BF9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671839"/>
              </p:ext>
            </p:extLst>
          </p:nvPr>
        </p:nvGraphicFramePr>
        <p:xfrm>
          <a:off x="10665441" y="4405920"/>
          <a:ext cx="111983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830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Tak, od czasu do czasu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24%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2049" name="Tabela 29">
            <a:extLst>
              <a:ext uri="{FF2B5EF4-FFF2-40B4-BE49-F238E27FC236}">
                <a16:creationId xmlns:a16="http://schemas.microsoft.com/office/drawing/2014/main" id="{BF0CC389-A582-8DDF-6D9D-FA7BDCD43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925329"/>
              </p:ext>
            </p:extLst>
          </p:nvPr>
        </p:nvGraphicFramePr>
        <p:xfrm>
          <a:off x="9259231" y="4133348"/>
          <a:ext cx="727461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461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Nie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53%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2053" name="Tabela 29">
            <a:extLst>
              <a:ext uri="{FF2B5EF4-FFF2-40B4-BE49-F238E27FC236}">
                <a16:creationId xmlns:a16="http://schemas.microsoft.com/office/drawing/2014/main" id="{CE0F6D54-9B1F-6CB2-B26A-470827B9F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168495"/>
              </p:ext>
            </p:extLst>
          </p:nvPr>
        </p:nvGraphicFramePr>
        <p:xfrm>
          <a:off x="10518458" y="3253674"/>
          <a:ext cx="85089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898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Tak, regularnie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22%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pic>
        <p:nvPicPr>
          <p:cNvPr id="2054" name="Obraz 2053">
            <a:extLst>
              <a:ext uri="{FF2B5EF4-FFF2-40B4-BE49-F238E27FC236}">
                <a16:creationId xmlns:a16="http://schemas.microsoft.com/office/drawing/2014/main" id="{7E7395D3-9539-CE0F-4ABE-EBD288F82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054" y="3589021"/>
            <a:ext cx="549158" cy="549158"/>
          </a:xfrm>
          <a:prstGeom prst="rect">
            <a:avLst/>
          </a:prstGeom>
        </p:spPr>
      </p:pic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9AFAD9A1-7EAD-9CD7-B834-AB73201B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04744" y="6453337"/>
            <a:ext cx="647799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CF71EB-B24F-44E6-A292-BB5DDDBC7DEA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5" name="Fußzeilenplatzhalter 2">
            <a:extLst>
              <a:ext uri="{FF2B5EF4-FFF2-40B4-BE49-F238E27FC236}">
                <a16:creationId xmlns:a16="http://schemas.microsoft.com/office/drawing/2014/main" id="{D57F2D35-02A4-5D4A-6FB1-3354F65FC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52542" y="6455186"/>
            <a:ext cx="8566331" cy="1204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</a:p>
        </p:txBody>
      </p:sp>
      <p:graphicFrame>
        <p:nvGraphicFramePr>
          <p:cNvPr id="4" name="Wykres 11">
            <a:extLst>
              <a:ext uri="{FF2B5EF4-FFF2-40B4-BE49-F238E27FC236}">
                <a16:creationId xmlns:a16="http://schemas.microsoft.com/office/drawing/2014/main" id="{51BFEACD-7D03-692F-B202-B75F44637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172069"/>
              </p:ext>
            </p:extLst>
          </p:nvPr>
        </p:nvGraphicFramePr>
        <p:xfrm>
          <a:off x="6620347" y="2916087"/>
          <a:ext cx="2562056" cy="199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Tabela 29">
            <a:extLst>
              <a:ext uri="{FF2B5EF4-FFF2-40B4-BE49-F238E27FC236}">
                <a16:creationId xmlns:a16="http://schemas.microsoft.com/office/drawing/2014/main" id="{131026CF-6625-EDC6-DA2A-7CD70ECDC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70273"/>
              </p:ext>
            </p:extLst>
          </p:nvPr>
        </p:nvGraphicFramePr>
        <p:xfrm>
          <a:off x="8023798" y="3116740"/>
          <a:ext cx="727461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461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Jedna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2" name="Tabela 29">
            <a:extLst>
              <a:ext uri="{FF2B5EF4-FFF2-40B4-BE49-F238E27FC236}">
                <a16:creationId xmlns:a16="http://schemas.microsoft.com/office/drawing/2014/main" id="{28BFEE2D-2885-953A-94F7-D3825939B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103710"/>
              </p:ext>
            </p:extLst>
          </p:nvPr>
        </p:nvGraphicFramePr>
        <p:xfrm>
          <a:off x="8318456" y="3885014"/>
          <a:ext cx="727461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461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Dwie lub więcej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3" name="Tabela 29">
            <a:extLst>
              <a:ext uri="{FF2B5EF4-FFF2-40B4-BE49-F238E27FC236}">
                <a16:creationId xmlns:a16="http://schemas.microsoft.com/office/drawing/2014/main" id="{A70BC0A0-9F5D-ADC2-1AFF-0D9A2337C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69628"/>
              </p:ext>
            </p:extLst>
          </p:nvPr>
        </p:nvGraphicFramePr>
        <p:xfrm>
          <a:off x="6860565" y="4291889"/>
          <a:ext cx="727461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461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Nie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63%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4" name="Tabela 29">
            <a:extLst>
              <a:ext uri="{FF2B5EF4-FFF2-40B4-BE49-F238E27FC236}">
                <a16:creationId xmlns:a16="http://schemas.microsoft.com/office/drawing/2014/main" id="{993C80AC-7221-91D4-C8CD-2B54FB96D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177972"/>
              </p:ext>
            </p:extLst>
          </p:nvPr>
        </p:nvGraphicFramePr>
        <p:xfrm>
          <a:off x="7139742" y="2669220"/>
          <a:ext cx="1523265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265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Nie chcę podawać</a:t>
                      </a:r>
                      <a:b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000" b="0" i="0" u="none" strike="noStrike" kern="1200" baseline="0">
                          <a:solidFill>
                            <a:srgbClr val="FFFFFF"/>
                          </a:solidFill>
                          <a:latin typeface="+mj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02A6A-B5F3-BF2B-8D29-2724247F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platzhalter 22">
            <a:extLst>
              <a:ext uri="{FF2B5EF4-FFF2-40B4-BE49-F238E27FC236}">
                <a16:creationId xmlns:a16="http://schemas.microsoft.com/office/drawing/2014/main" id="{48A7FBED-0D29-B07C-5E48-6C9C625EAEAB}"/>
              </a:ext>
            </a:extLst>
          </p:cNvPr>
          <p:cNvSpPr txBox="1">
            <a:spLocks/>
          </p:cNvSpPr>
          <p:nvPr/>
        </p:nvSpPr>
        <p:spPr>
          <a:xfrm>
            <a:off x="1273261" y="2665096"/>
            <a:ext cx="2664000" cy="1224000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pl-PL"/>
              <a:t>CAWI (</a:t>
            </a:r>
            <a:r>
              <a:rPr lang="pl-PL" err="1"/>
              <a:t>Computer</a:t>
            </a:r>
            <a:r>
              <a:rPr lang="pl-PL"/>
              <a:t> </a:t>
            </a:r>
            <a:r>
              <a:rPr lang="pl-PL" err="1"/>
              <a:t>Assisted</a:t>
            </a:r>
            <a:r>
              <a:rPr lang="pl-PL"/>
              <a:t> Web Interview), na panelu internetowym będącym własnością ARC Rynek </a:t>
            </a:r>
            <a:br>
              <a:rPr lang="pl-PL"/>
            </a:br>
            <a:r>
              <a:rPr lang="pl-PL"/>
              <a:t>i Opinia (www.epanel.pl).</a:t>
            </a:r>
          </a:p>
          <a:p>
            <a:endParaRPr lang="pl-PL"/>
          </a:p>
          <a:p>
            <a:pPr lvl="1"/>
            <a:endParaRPr lang="pl-PL"/>
          </a:p>
        </p:txBody>
      </p:sp>
      <p:sp>
        <p:nvSpPr>
          <p:cNvPr id="61" name="Textplatzhalter 22">
            <a:extLst>
              <a:ext uri="{FF2B5EF4-FFF2-40B4-BE49-F238E27FC236}">
                <a16:creationId xmlns:a16="http://schemas.microsoft.com/office/drawing/2014/main" id="{DB9CAF35-881F-B745-FE15-48AF0E12E9B1}"/>
              </a:ext>
            </a:extLst>
          </p:cNvPr>
          <p:cNvSpPr txBox="1">
            <a:spLocks/>
          </p:cNvSpPr>
          <p:nvPr/>
        </p:nvSpPr>
        <p:spPr>
          <a:xfrm>
            <a:off x="4441261" y="2665096"/>
            <a:ext cx="4752000" cy="1224000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Próba: reprezentatywna próba Polaków w wieku 18-70 lat, dobór próby został przeprowadzony z uwzględnieniem zmiennych: płeć, wiek, wielkości miejscowości zamieszkania.</a:t>
            </a:r>
          </a:p>
          <a:p>
            <a:pPr>
              <a:spcBef>
                <a:spcPts val="0"/>
              </a:spcBef>
            </a:pPr>
            <a:br>
              <a:rPr lang="pl-PL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</a:br>
            <a:r>
              <a:rPr lang="pl-PL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Liczebność próby: N=1011</a:t>
            </a:r>
          </a:p>
          <a:p>
            <a:pPr algn="just">
              <a:spcBef>
                <a:spcPts val="0"/>
              </a:spcBef>
            </a:pPr>
            <a:r>
              <a:rPr lang="pl-PL">
                <a:solidFill>
                  <a:srgbClr val="2C2C2C">
                    <a:alpha val="60000"/>
                  </a:srgbClr>
                </a:solidFill>
                <a:latin typeface="Montserrat Light" panose="020B0604020202020204" charset="0"/>
                <a:ea typeface="Source Sans Pro" charset="0"/>
              </a:rPr>
              <a:t> </a:t>
            </a:r>
            <a:endParaRPr lang="pl-PL">
              <a:solidFill>
                <a:srgbClr val="2C2C2C"/>
              </a:solidFill>
              <a:latin typeface="Montserrat Light" panose="00000400000000000000" pitchFamily="2" charset="-18"/>
              <a:ea typeface="Source Sans Pro" charset="0"/>
            </a:endParaRPr>
          </a:p>
        </p:txBody>
      </p:sp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83A090C2-B0BA-CE14-384F-89670DA606B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A090C2-B0BA-CE14-384F-89670DA606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406430C9-3D2B-7E0A-5346-3995D4619D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377" y="6453337"/>
            <a:ext cx="647799" cy="144017"/>
          </a:xfrm>
        </p:spPr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28" name="Fußzeilenplatzhalter 27">
            <a:extLst>
              <a:ext uri="{FF2B5EF4-FFF2-40B4-BE49-F238E27FC236}">
                <a16:creationId xmlns:a16="http://schemas.microsoft.com/office/drawing/2014/main" id="{09B2B89C-7FE6-A08A-22A7-D245B6A3C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7919" y="6422708"/>
            <a:ext cx="9072721" cy="192000"/>
          </a:xfrm>
        </p:spPr>
        <p:txBody>
          <a:bodyPr/>
          <a:lstStyle/>
          <a:p>
            <a:r>
              <a:rPr lang="pl-PL"/>
              <a:t>Świadomość społeczna oraz skala występowania różnych metod oszustw </a:t>
            </a: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A128F6D8-BDFD-B192-3886-2A7CF96C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405000"/>
            <a:ext cx="5616623" cy="864000"/>
          </a:xfrm>
        </p:spPr>
        <p:txBody>
          <a:bodyPr vert="horz"/>
          <a:lstStyle/>
          <a:p>
            <a:r>
              <a:rPr lang="pl-PL"/>
              <a:t>Informacje o badaniu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A4778B4-EF47-C223-1DD0-AB4DCEA9B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261" y="2227420"/>
            <a:ext cx="360000" cy="360000"/>
          </a:xfrm>
          <a:prstGeom prst="rect">
            <a:avLst/>
          </a:prstGeom>
        </p:spPr>
      </p:pic>
      <p:grpSp>
        <p:nvGrpSpPr>
          <p:cNvPr id="34" name="Grafik 6">
            <a:extLst>
              <a:ext uri="{FF2B5EF4-FFF2-40B4-BE49-F238E27FC236}">
                <a16:creationId xmlns:a16="http://schemas.microsoft.com/office/drawing/2014/main" id="{EEB43CF7-BAE6-F95E-CFB3-163D5F20F50D}"/>
              </a:ext>
            </a:extLst>
          </p:cNvPr>
          <p:cNvGrpSpPr>
            <a:grpSpLocks noChangeAspect="1"/>
          </p:cNvGrpSpPr>
          <p:nvPr/>
        </p:nvGrpSpPr>
        <p:grpSpPr>
          <a:xfrm>
            <a:off x="3827474" y="2227124"/>
            <a:ext cx="360000" cy="360000"/>
            <a:chOff x="505695" y="2290500"/>
            <a:chExt cx="405000" cy="405000"/>
          </a:xfrm>
          <a:noFill/>
        </p:grpSpPr>
        <p:sp>
          <p:nvSpPr>
            <p:cNvPr id="35" name="Dowolny kształt 34">
              <a:extLst>
                <a:ext uri="{FF2B5EF4-FFF2-40B4-BE49-F238E27FC236}">
                  <a16:creationId xmlns:a16="http://schemas.microsoft.com/office/drawing/2014/main" id="{6BF75549-3465-330F-7857-A3CA4BF22ECF}"/>
                </a:ext>
              </a:extLst>
            </p:cNvPr>
            <p:cNvSpPr/>
            <p:nvPr/>
          </p:nvSpPr>
          <p:spPr>
            <a:xfrm>
              <a:off x="532695" y="2344500"/>
              <a:ext cx="81000" cy="81000"/>
            </a:xfrm>
            <a:custGeom>
              <a:avLst/>
              <a:gdLst>
                <a:gd name="connsiteX0" fmla="*/ 40500 w 81000"/>
                <a:gd name="connsiteY0" fmla="*/ 81000 h 81000"/>
                <a:gd name="connsiteX1" fmla="*/ 81000 w 81000"/>
                <a:gd name="connsiteY1" fmla="*/ 40500 h 81000"/>
                <a:gd name="connsiteX2" fmla="*/ 40500 w 81000"/>
                <a:gd name="connsiteY2" fmla="*/ 0 h 81000"/>
                <a:gd name="connsiteX3" fmla="*/ 0 w 81000"/>
                <a:gd name="connsiteY3" fmla="*/ 40500 h 81000"/>
                <a:gd name="connsiteX4" fmla="*/ 40500 w 81000"/>
                <a:gd name="connsiteY4" fmla="*/ 81000 h 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00" h="81000">
                  <a:moveTo>
                    <a:pt x="40500" y="81000"/>
                  </a:moveTo>
                  <a:cubicBezTo>
                    <a:pt x="62820" y="81000"/>
                    <a:pt x="81000" y="62820"/>
                    <a:pt x="81000" y="40500"/>
                  </a:cubicBezTo>
                  <a:cubicBezTo>
                    <a:pt x="81000" y="18180"/>
                    <a:pt x="62820" y="0"/>
                    <a:pt x="40500" y="0"/>
                  </a:cubicBezTo>
                  <a:cubicBezTo>
                    <a:pt x="18180" y="0"/>
                    <a:pt x="0" y="18180"/>
                    <a:pt x="0" y="40500"/>
                  </a:cubicBezTo>
                  <a:cubicBezTo>
                    <a:pt x="0" y="62820"/>
                    <a:pt x="18180" y="81000"/>
                    <a:pt x="40500" y="81000"/>
                  </a:cubicBezTo>
                  <a:close/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 35">
              <a:extLst>
                <a:ext uri="{FF2B5EF4-FFF2-40B4-BE49-F238E27FC236}">
                  <a16:creationId xmlns:a16="http://schemas.microsoft.com/office/drawing/2014/main" id="{713E1167-B6E1-26F6-53B1-0808F24F6C4D}"/>
                </a:ext>
              </a:extLst>
            </p:cNvPr>
            <p:cNvSpPr/>
            <p:nvPr/>
          </p:nvSpPr>
          <p:spPr>
            <a:xfrm>
              <a:off x="505695" y="2452500"/>
              <a:ext cx="94500" cy="216000"/>
            </a:xfrm>
            <a:custGeom>
              <a:avLst/>
              <a:gdLst>
                <a:gd name="connsiteX0" fmla="*/ 67500 w 94500"/>
                <a:gd name="connsiteY0" fmla="*/ 0 h 216000"/>
                <a:gd name="connsiteX1" fmla="*/ 0 w 94500"/>
                <a:gd name="connsiteY1" fmla="*/ 67500 h 216000"/>
                <a:gd name="connsiteX2" fmla="*/ 0 w 94500"/>
                <a:gd name="connsiteY2" fmla="*/ 108000 h 216000"/>
                <a:gd name="connsiteX3" fmla="*/ 27000 w 94500"/>
                <a:gd name="connsiteY3" fmla="*/ 108000 h 216000"/>
                <a:gd name="connsiteX4" fmla="*/ 40500 w 94500"/>
                <a:gd name="connsiteY4" fmla="*/ 216000 h 216000"/>
                <a:gd name="connsiteX5" fmla="*/ 94500 w 94500"/>
                <a:gd name="connsiteY5" fmla="*/ 216000 h 2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500" h="216000">
                  <a:moveTo>
                    <a:pt x="67500" y="0"/>
                  </a:moveTo>
                  <a:cubicBezTo>
                    <a:pt x="30240" y="0"/>
                    <a:pt x="0" y="30240"/>
                    <a:pt x="0" y="67500"/>
                  </a:cubicBezTo>
                  <a:lnTo>
                    <a:pt x="0" y="108000"/>
                  </a:lnTo>
                  <a:lnTo>
                    <a:pt x="27000" y="108000"/>
                  </a:lnTo>
                  <a:lnTo>
                    <a:pt x="40500" y="216000"/>
                  </a:lnTo>
                  <a:lnTo>
                    <a:pt x="94500" y="216000"/>
                  </a:lnTo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 36">
              <a:extLst>
                <a:ext uri="{FF2B5EF4-FFF2-40B4-BE49-F238E27FC236}">
                  <a16:creationId xmlns:a16="http://schemas.microsoft.com/office/drawing/2014/main" id="{339E228F-F355-4638-69C6-0039BD249F5F}"/>
                </a:ext>
              </a:extLst>
            </p:cNvPr>
            <p:cNvSpPr/>
            <p:nvPr/>
          </p:nvSpPr>
          <p:spPr>
            <a:xfrm>
              <a:off x="802695" y="2344500"/>
              <a:ext cx="81000" cy="81000"/>
            </a:xfrm>
            <a:custGeom>
              <a:avLst/>
              <a:gdLst>
                <a:gd name="connsiteX0" fmla="*/ 40500 w 81000"/>
                <a:gd name="connsiteY0" fmla="*/ 81000 h 81000"/>
                <a:gd name="connsiteX1" fmla="*/ 81000 w 81000"/>
                <a:gd name="connsiteY1" fmla="*/ 40500 h 81000"/>
                <a:gd name="connsiteX2" fmla="*/ 40500 w 81000"/>
                <a:gd name="connsiteY2" fmla="*/ 0 h 81000"/>
                <a:gd name="connsiteX3" fmla="*/ 0 w 81000"/>
                <a:gd name="connsiteY3" fmla="*/ 40500 h 81000"/>
                <a:gd name="connsiteX4" fmla="*/ 40500 w 81000"/>
                <a:gd name="connsiteY4" fmla="*/ 81000 h 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00" h="81000">
                  <a:moveTo>
                    <a:pt x="40500" y="81000"/>
                  </a:moveTo>
                  <a:cubicBezTo>
                    <a:pt x="62820" y="81000"/>
                    <a:pt x="81000" y="62820"/>
                    <a:pt x="81000" y="40500"/>
                  </a:cubicBezTo>
                  <a:cubicBezTo>
                    <a:pt x="81000" y="18180"/>
                    <a:pt x="62820" y="0"/>
                    <a:pt x="40500" y="0"/>
                  </a:cubicBezTo>
                  <a:cubicBezTo>
                    <a:pt x="18180" y="0"/>
                    <a:pt x="0" y="18180"/>
                    <a:pt x="0" y="40500"/>
                  </a:cubicBezTo>
                  <a:cubicBezTo>
                    <a:pt x="0" y="62820"/>
                    <a:pt x="18180" y="81000"/>
                    <a:pt x="40500" y="81000"/>
                  </a:cubicBezTo>
                  <a:close/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 37">
              <a:extLst>
                <a:ext uri="{FF2B5EF4-FFF2-40B4-BE49-F238E27FC236}">
                  <a16:creationId xmlns:a16="http://schemas.microsoft.com/office/drawing/2014/main" id="{EDFFF8C3-78DD-A7E5-1332-03190E8FA561}"/>
                </a:ext>
              </a:extLst>
            </p:cNvPr>
            <p:cNvSpPr/>
            <p:nvPr/>
          </p:nvSpPr>
          <p:spPr>
            <a:xfrm>
              <a:off x="816195" y="2452500"/>
              <a:ext cx="94500" cy="216000"/>
            </a:xfrm>
            <a:custGeom>
              <a:avLst/>
              <a:gdLst>
                <a:gd name="connsiteX0" fmla="*/ 27000 w 94500"/>
                <a:gd name="connsiteY0" fmla="*/ 0 h 216000"/>
                <a:gd name="connsiteX1" fmla="*/ 94500 w 94500"/>
                <a:gd name="connsiteY1" fmla="*/ 67500 h 216000"/>
                <a:gd name="connsiteX2" fmla="*/ 94500 w 94500"/>
                <a:gd name="connsiteY2" fmla="*/ 108000 h 216000"/>
                <a:gd name="connsiteX3" fmla="*/ 67500 w 94500"/>
                <a:gd name="connsiteY3" fmla="*/ 108000 h 216000"/>
                <a:gd name="connsiteX4" fmla="*/ 54000 w 94500"/>
                <a:gd name="connsiteY4" fmla="*/ 216000 h 216000"/>
                <a:gd name="connsiteX5" fmla="*/ 0 w 94500"/>
                <a:gd name="connsiteY5" fmla="*/ 216000 h 2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500" h="216000">
                  <a:moveTo>
                    <a:pt x="27000" y="0"/>
                  </a:moveTo>
                  <a:cubicBezTo>
                    <a:pt x="64260" y="0"/>
                    <a:pt x="94500" y="30240"/>
                    <a:pt x="94500" y="67500"/>
                  </a:cubicBezTo>
                  <a:lnTo>
                    <a:pt x="94500" y="108000"/>
                  </a:lnTo>
                  <a:lnTo>
                    <a:pt x="67500" y="108000"/>
                  </a:lnTo>
                  <a:lnTo>
                    <a:pt x="54000" y="216000"/>
                  </a:lnTo>
                  <a:lnTo>
                    <a:pt x="0" y="216000"/>
                  </a:lnTo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 38">
              <a:extLst>
                <a:ext uri="{FF2B5EF4-FFF2-40B4-BE49-F238E27FC236}">
                  <a16:creationId xmlns:a16="http://schemas.microsoft.com/office/drawing/2014/main" id="{0927191F-C57E-D343-406A-ABAAD96CC3A3}"/>
                </a:ext>
              </a:extLst>
            </p:cNvPr>
            <p:cNvSpPr/>
            <p:nvPr/>
          </p:nvSpPr>
          <p:spPr>
            <a:xfrm>
              <a:off x="654195" y="2290500"/>
              <a:ext cx="108000" cy="108000"/>
            </a:xfrm>
            <a:custGeom>
              <a:avLst/>
              <a:gdLst>
                <a:gd name="connsiteX0" fmla="*/ 54000 w 108000"/>
                <a:gd name="connsiteY0" fmla="*/ 108000 h 108000"/>
                <a:gd name="connsiteX1" fmla="*/ 108000 w 108000"/>
                <a:gd name="connsiteY1" fmla="*/ 54000 h 108000"/>
                <a:gd name="connsiteX2" fmla="*/ 54000 w 108000"/>
                <a:gd name="connsiteY2" fmla="*/ 0 h 108000"/>
                <a:gd name="connsiteX3" fmla="*/ 0 w 108000"/>
                <a:gd name="connsiteY3" fmla="*/ 54000 h 108000"/>
                <a:gd name="connsiteX4" fmla="*/ 54000 w 108000"/>
                <a:gd name="connsiteY4" fmla="*/ 108000 h 1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" h="108000">
                  <a:moveTo>
                    <a:pt x="54000" y="108000"/>
                  </a:moveTo>
                  <a:cubicBezTo>
                    <a:pt x="83880" y="108000"/>
                    <a:pt x="108000" y="83880"/>
                    <a:pt x="108000" y="54000"/>
                  </a:cubicBezTo>
                  <a:cubicBezTo>
                    <a:pt x="108000" y="24120"/>
                    <a:pt x="83880" y="0"/>
                    <a:pt x="54000" y="0"/>
                  </a:cubicBezTo>
                  <a:cubicBezTo>
                    <a:pt x="24120" y="0"/>
                    <a:pt x="0" y="24120"/>
                    <a:pt x="0" y="54000"/>
                  </a:cubicBezTo>
                  <a:cubicBezTo>
                    <a:pt x="0" y="83880"/>
                    <a:pt x="24120" y="108000"/>
                    <a:pt x="54000" y="108000"/>
                  </a:cubicBezTo>
                  <a:close/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 39">
              <a:extLst>
                <a:ext uri="{FF2B5EF4-FFF2-40B4-BE49-F238E27FC236}">
                  <a16:creationId xmlns:a16="http://schemas.microsoft.com/office/drawing/2014/main" id="{3E16537E-B7EC-8600-EC9D-6E5D91E67E77}"/>
                </a:ext>
              </a:extLst>
            </p:cNvPr>
            <p:cNvSpPr/>
            <p:nvPr/>
          </p:nvSpPr>
          <p:spPr>
            <a:xfrm>
              <a:off x="613695" y="2425500"/>
              <a:ext cx="189000" cy="270000"/>
            </a:xfrm>
            <a:custGeom>
              <a:avLst/>
              <a:gdLst>
                <a:gd name="connsiteX0" fmla="*/ 189000 w 189000"/>
                <a:gd name="connsiteY0" fmla="*/ 94500 h 270000"/>
                <a:gd name="connsiteX1" fmla="*/ 94500 w 189000"/>
                <a:gd name="connsiteY1" fmla="*/ 0 h 270000"/>
                <a:gd name="connsiteX2" fmla="*/ 0 w 189000"/>
                <a:gd name="connsiteY2" fmla="*/ 94500 h 270000"/>
                <a:gd name="connsiteX3" fmla="*/ 0 w 189000"/>
                <a:gd name="connsiteY3" fmla="*/ 135000 h 270000"/>
                <a:gd name="connsiteX4" fmla="*/ 40500 w 189000"/>
                <a:gd name="connsiteY4" fmla="*/ 135000 h 270000"/>
                <a:gd name="connsiteX5" fmla="*/ 54000 w 189000"/>
                <a:gd name="connsiteY5" fmla="*/ 270000 h 270000"/>
                <a:gd name="connsiteX6" fmla="*/ 135000 w 189000"/>
                <a:gd name="connsiteY6" fmla="*/ 270000 h 270000"/>
                <a:gd name="connsiteX7" fmla="*/ 148500 w 189000"/>
                <a:gd name="connsiteY7" fmla="*/ 135000 h 270000"/>
                <a:gd name="connsiteX8" fmla="*/ 189000 w 189000"/>
                <a:gd name="connsiteY8" fmla="*/ 135000 h 270000"/>
                <a:gd name="connsiteX9" fmla="*/ 189000 w 189000"/>
                <a:gd name="connsiteY9" fmla="*/ 94500 h 2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000" h="270000">
                  <a:moveTo>
                    <a:pt x="189000" y="94500"/>
                  </a:moveTo>
                  <a:cubicBezTo>
                    <a:pt x="189000" y="42300"/>
                    <a:pt x="146700" y="0"/>
                    <a:pt x="94500" y="0"/>
                  </a:cubicBezTo>
                  <a:cubicBezTo>
                    <a:pt x="42300" y="0"/>
                    <a:pt x="0" y="42300"/>
                    <a:pt x="0" y="94500"/>
                  </a:cubicBezTo>
                  <a:lnTo>
                    <a:pt x="0" y="135000"/>
                  </a:lnTo>
                  <a:lnTo>
                    <a:pt x="40500" y="135000"/>
                  </a:lnTo>
                  <a:lnTo>
                    <a:pt x="54000" y="270000"/>
                  </a:lnTo>
                  <a:lnTo>
                    <a:pt x="135000" y="270000"/>
                  </a:lnTo>
                  <a:lnTo>
                    <a:pt x="148500" y="135000"/>
                  </a:lnTo>
                  <a:lnTo>
                    <a:pt x="189000" y="135000"/>
                  </a:lnTo>
                  <a:lnTo>
                    <a:pt x="189000" y="94500"/>
                  </a:lnTo>
                  <a:close/>
                </a:path>
              </a:pathLst>
            </a:custGeom>
            <a:noFill/>
            <a:ln w="25400" cap="rnd">
              <a:solidFill>
                <a:srgbClr val="05678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44" name="Grafika 42">
            <a:extLst>
              <a:ext uri="{FF2B5EF4-FFF2-40B4-BE49-F238E27FC236}">
                <a16:creationId xmlns:a16="http://schemas.microsoft.com/office/drawing/2014/main" id="{7644D7A4-B2B4-BE34-806A-7FD23013883E}"/>
              </a:ext>
            </a:extLst>
          </p:cNvPr>
          <p:cNvGrpSpPr>
            <a:grpSpLocks noChangeAspect="1"/>
          </p:cNvGrpSpPr>
          <p:nvPr/>
        </p:nvGrpSpPr>
        <p:grpSpPr>
          <a:xfrm>
            <a:off x="3832507" y="4649305"/>
            <a:ext cx="360000" cy="360000"/>
            <a:chOff x="5980906" y="3314700"/>
            <a:chExt cx="228600" cy="228600"/>
          </a:xfrm>
          <a:solidFill>
            <a:srgbClr val="05678A"/>
          </a:solidFill>
        </p:grpSpPr>
        <p:sp>
          <p:nvSpPr>
            <p:cNvPr id="45" name="Dowolny kształt 44">
              <a:extLst>
                <a:ext uri="{FF2B5EF4-FFF2-40B4-BE49-F238E27FC236}">
                  <a16:creationId xmlns:a16="http://schemas.microsoft.com/office/drawing/2014/main" id="{DC96718C-F9C6-B4E1-63E4-1ACB4C7C7596}"/>
                </a:ext>
              </a:extLst>
            </p:cNvPr>
            <p:cNvSpPr/>
            <p:nvPr/>
          </p:nvSpPr>
          <p:spPr>
            <a:xfrm>
              <a:off x="5980906" y="3314700"/>
              <a:ext cx="228600" cy="228600"/>
            </a:xfrm>
            <a:custGeom>
              <a:avLst/>
              <a:gdLst>
                <a:gd name="connsiteX0" fmla="*/ 114300 w 228600"/>
                <a:gd name="connsiteY0" fmla="*/ 209550 h 228600"/>
                <a:gd name="connsiteX1" fmla="*/ 19050 w 228600"/>
                <a:gd name="connsiteY1" fmla="*/ 114300 h 228600"/>
                <a:gd name="connsiteX2" fmla="*/ 114300 w 228600"/>
                <a:gd name="connsiteY2" fmla="*/ 19050 h 228600"/>
                <a:gd name="connsiteX3" fmla="*/ 209550 w 228600"/>
                <a:gd name="connsiteY3" fmla="*/ 114300 h 228600"/>
                <a:gd name="connsiteX4" fmla="*/ 114300 w 228600"/>
                <a:gd name="connsiteY4" fmla="*/ 209550 h 228600"/>
                <a:gd name="connsiteX5" fmla="*/ 114300 w 228600"/>
                <a:gd name="connsiteY5" fmla="*/ 0 h 228600"/>
                <a:gd name="connsiteX6" fmla="*/ 0 w 228600"/>
                <a:gd name="connsiteY6" fmla="*/ 114300 h 228600"/>
                <a:gd name="connsiteX7" fmla="*/ 114300 w 228600"/>
                <a:gd name="connsiteY7" fmla="*/ 228600 h 228600"/>
                <a:gd name="connsiteX8" fmla="*/ 228600 w 228600"/>
                <a:gd name="connsiteY8" fmla="*/ 114300 h 228600"/>
                <a:gd name="connsiteX9" fmla="*/ 114300 w 228600"/>
                <a:gd name="connsiteY9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4300" y="209550"/>
                  </a:moveTo>
                  <a:cubicBezTo>
                    <a:pt x="61722" y="209550"/>
                    <a:pt x="19050" y="166878"/>
                    <a:pt x="19050" y="114300"/>
                  </a:cubicBezTo>
                  <a:cubicBezTo>
                    <a:pt x="19050" y="61722"/>
                    <a:pt x="61722" y="19050"/>
                    <a:pt x="114300" y="19050"/>
                  </a:cubicBezTo>
                  <a:cubicBezTo>
                    <a:pt x="166878" y="19050"/>
                    <a:pt x="209550" y="61722"/>
                    <a:pt x="209550" y="114300"/>
                  </a:cubicBezTo>
                  <a:cubicBezTo>
                    <a:pt x="209550" y="166878"/>
                    <a:pt x="166878" y="209455"/>
                    <a:pt x="114300" y="209550"/>
                  </a:cubicBezTo>
                  <a:close/>
                  <a:moveTo>
                    <a:pt x="114300" y="0"/>
                  </a:moveTo>
                  <a:cubicBezTo>
                    <a:pt x="51149" y="0"/>
                    <a:pt x="0" y="51149"/>
                    <a:pt x="0" y="114300"/>
                  </a:cubicBezTo>
                  <a:cubicBezTo>
                    <a:pt x="0" y="177451"/>
                    <a:pt x="51149" y="228600"/>
                    <a:pt x="114300" y="228600"/>
                  </a:cubicBezTo>
                  <a:cubicBezTo>
                    <a:pt x="177451" y="228600"/>
                    <a:pt x="228600" y="177451"/>
                    <a:pt x="228600" y="114300"/>
                  </a:cubicBezTo>
                  <a:cubicBezTo>
                    <a:pt x="228505" y="51245"/>
                    <a:pt x="177356" y="0"/>
                    <a:pt x="11430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 45">
              <a:extLst>
                <a:ext uri="{FF2B5EF4-FFF2-40B4-BE49-F238E27FC236}">
                  <a16:creationId xmlns:a16="http://schemas.microsoft.com/office/drawing/2014/main" id="{D855DDCE-1FCF-E208-AB58-0570C7ABEE08}"/>
                </a:ext>
              </a:extLst>
            </p:cNvPr>
            <p:cNvSpPr/>
            <p:nvPr/>
          </p:nvSpPr>
          <p:spPr>
            <a:xfrm>
              <a:off x="6080918" y="3367087"/>
              <a:ext cx="66196" cy="114773"/>
            </a:xfrm>
            <a:custGeom>
              <a:avLst/>
              <a:gdLst>
                <a:gd name="connsiteX0" fmla="*/ 63151 w 66196"/>
                <a:gd name="connsiteY0" fmla="*/ 98203 h 114773"/>
                <a:gd name="connsiteX1" fmla="*/ 19050 w 66196"/>
                <a:gd name="connsiteY1" fmla="*/ 57722 h 114773"/>
                <a:gd name="connsiteX2" fmla="*/ 19050 w 66196"/>
                <a:gd name="connsiteY2" fmla="*/ 9525 h 114773"/>
                <a:gd name="connsiteX3" fmla="*/ 9525 w 66196"/>
                <a:gd name="connsiteY3" fmla="*/ 0 h 114773"/>
                <a:gd name="connsiteX4" fmla="*/ 0 w 66196"/>
                <a:gd name="connsiteY4" fmla="*/ 9525 h 114773"/>
                <a:gd name="connsiteX5" fmla="*/ 0 w 66196"/>
                <a:gd name="connsiteY5" fmla="*/ 61913 h 114773"/>
                <a:gd name="connsiteX6" fmla="*/ 3048 w 66196"/>
                <a:gd name="connsiteY6" fmla="*/ 68961 h 114773"/>
                <a:gd name="connsiteX7" fmla="*/ 50292 w 66196"/>
                <a:gd name="connsiteY7" fmla="*/ 112300 h 114773"/>
                <a:gd name="connsiteX8" fmla="*/ 63722 w 66196"/>
                <a:gd name="connsiteY8" fmla="*/ 111728 h 114773"/>
                <a:gd name="connsiteX9" fmla="*/ 63151 w 66196"/>
                <a:gd name="connsiteY9" fmla="*/ 98298 h 11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196" h="114773">
                  <a:moveTo>
                    <a:pt x="63151" y="98203"/>
                  </a:moveTo>
                  <a:lnTo>
                    <a:pt x="19050" y="57722"/>
                  </a:lnTo>
                  <a:lnTo>
                    <a:pt x="19050" y="9525"/>
                  </a:lnTo>
                  <a:cubicBezTo>
                    <a:pt x="19050" y="4286"/>
                    <a:pt x="14764" y="0"/>
                    <a:pt x="9525" y="0"/>
                  </a:cubicBezTo>
                  <a:cubicBezTo>
                    <a:pt x="4286" y="0"/>
                    <a:pt x="0" y="4286"/>
                    <a:pt x="0" y="9525"/>
                  </a:cubicBezTo>
                  <a:lnTo>
                    <a:pt x="0" y="61913"/>
                  </a:lnTo>
                  <a:cubicBezTo>
                    <a:pt x="0" y="64579"/>
                    <a:pt x="1143" y="67151"/>
                    <a:pt x="3048" y="68961"/>
                  </a:cubicBezTo>
                  <a:lnTo>
                    <a:pt x="50292" y="112300"/>
                  </a:lnTo>
                  <a:cubicBezTo>
                    <a:pt x="54197" y="115824"/>
                    <a:pt x="60198" y="115538"/>
                    <a:pt x="63722" y="111728"/>
                  </a:cubicBezTo>
                  <a:cubicBezTo>
                    <a:pt x="67246" y="107823"/>
                    <a:pt x="66961" y="101822"/>
                    <a:pt x="63151" y="982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50" name="Grafika 48">
            <a:extLst>
              <a:ext uri="{FF2B5EF4-FFF2-40B4-BE49-F238E27FC236}">
                <a16:creationId xmlns:a16="http://schemas.microsoft.com/office/drawing/2014/main" id="{7ADE6794-44AC-93A0-3F1C-9801E661AE0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61" y="4610597"/>
            <a:ext cx="340000" cy="360000"/>
            <a:chOff x="5987256" y="3314700"/>
            <a:chExt cx="215900" cy="228600"/>
          </a:xfrm>
          <a:solidFill>
            <a:srgbClr val="05678A"/>
          </a:solidFill>
        </p:grpSpPr>
        <p:sp>
          <p:nvSpPr>
            <p:cNvPr id="51" name="Dowolny kształt 50">
              <a:extLst>
                <a:ext uri="{FF2B5EF4-FFF2-40B4-BE49-F238E27FC236}">
                  <a16:creationId xmlns:a16="http://schemas.microsoft.com/office/drawing/2014/main" id="{2DFA3A67-8040-AAD6-D9D7-90B7CB6E4DCB}"/>
                </a:ext>
              </a:extLst>
            </p:cNvPr>
            <p:cNvSpPr/>
            <p:nvPr/>
          </p:nvSpPr>
          <p:spPr>
            <a:xfrm>
              <a:off x="6034190" y="34147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" name="Dowolny kształt 51">
              <a:extLst>
                <a:ext uri="{FF2B5EF4-FFF2-40B4-BE49-F238E27FC236}">
                  <a16:creationId xmlns:a16="http://schemas.microsoft.com/office/drawing/2014/main" id="{3E56FEA7-4724-698E-BCB9-866C596FE877}"/>
                </a:ext>
              </a:extLst>
            </p:cNvPr>
            <p:cNvSpPr/>
            <p:nvPr/>
          </p:nvSpPr>
          <p:spPr>
            <a:xfrm>
              <a:off x="6081125" y="34147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 52">
              <a:extLst>
                <a:ext uri="{FF2B5EF4-FFF2-40B4-BE49-F238E27FC236}">
                  <a16:creationId xmlns:a16="http://schemas.microsoft.com/office/drawing/2014/main" id="{D65F507D-C63E-F152-17BD-0B9131788FF6}"/>
                </a:ext>
              </a:extLst>
            </p:cNvPr>
            <p:cNvSpPr/>
            <p:nvPr/>
          </p:nvSpPr>
          <p:spPr>
            <a:xfrm>
              <a:off x="6128060" y="34147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 53">
              <a:extLst>
                <a:ext uri="{FF2B5EF4-FFF2-40B4-BE49-F238E27FC236}">
                  <a16:creationId xmlns:a16="http://schemas.microsoft.com/office/drawing/2014/main" id="{1C7A25C8-5B3B-1A02-4765-E78489F9FB3B}"/>
                </a:ext>
              </a:extLst>
            </p:cNvPr>
            <p:cNvSpPr/>
            <p:nvPr/>
          </p:nvSpPr>
          <p:spPr>
            <a:xfrm>
              <a:off x="6034190" y="34528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 54">
              <a:extLst>
                <a:ext uri="{FF2B5EF4-FFF2-40B4-BE49-F238E27FC236}">
                  <a16:creationId xmlns:a16="http://schemas.microsoft.com/office/drawing/2014/main" id="{6D04395B-9C66-A5D2-D05D-C69B30605F42}"/>
                </a:ext>
              </a:extLst>
            </p:cNvPr>
            <p:cNvSpPr/>
            <p:nvPr/>
          </p:nvSpPr>
          <p:spPr>
            <a:xfrm>
              <a:off x="6081125" y="34528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 55">
              <a:extLst>
                <a:ext uri="{FF2B5EF4-FFF2-40B4-BE49-F238E27FC236}">
                  <a16:creationId xmlns:a16="http://schemas.microsoft.com/office/drawing/2014/main" id="{8B96A412-60B0-3DC3-EAA1-842A0C07FFF8}"/>
                </a:ext>
              </a:extLst>
            </p:cNvPr>
            <p:cNvSpPr/>
            <p:nvPr/>
          </p:nvSpPr>
          <p:spPr>
            <a:xfrm>
              <a:off x="6128060" y="34528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Dowolny kształt 56">
              <a:extLst>
                <a:ext uri="{FF2B5EF4-FFF2-40B4-BE49-F238E27FC236}">
                  <a16:creationId xmlns:a16="http://schemas.microsoft.com/office/drawing/2014/main" id="{58A0B897-9DBF-E2BC-181E-95F9B1B5F8C9}"/>
                </a:ext>
              </a:extLst>
            </p:cNvPr>
            <p:cNvSpPr/>
            <p:nvPr/>
          </p:nvSpPr>
          <p:spPr>
            <a:xfrm>
              <a:off x="6034190" y="34909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 57">
              <a:extLst>
                <a:ext uri="{FF2B5EF4-FFF2-40B4-BE49-F238E27FC236}">
                  <a16:creationId xmlns:a16="http://schemas.microsoft.com/office/drawing/2014/main" id="{2C44D6C6-FECE-C278-95A1-231B0E84F179}"/>
                </a:ext>
              </a:extLst>
            </p:cNvPr>
            <p:cNvSpPr/>
            <p:nvPr/>
          </p:nvSpPr>
          <p:spPr>
            <a:xfrm>
              <a:off x="6081125" y="34909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 58">
              <a:extLst>
                <a:ext uri="{FF2B5EF4-FFF2-40B4-BE49-F238E27FC236}">
                  <a16:creationId xmlns:a16="http://schemas.microsoft.com/office/drawing/2014/main" id="{4BB59B00-1869-38BC-4275-8D0E9D9A01BD}"/>
                </a:ext>
              </a:extLst>
            </p:cNvPr>
            <p:cNvSpPr/>
            <p:nvPr/>
          </p:nvSpPr>
          <p:spPr>
            <a:xfrm>
              <a:off x="6128060" y="3490912"/>
              <a:ext cx="28160" cy="19050"/>
            </a:xfrm>
            <a:custGeom>
              <a:avLst/>
              <a:gdLst>
                <a:gd name="connsiteX0" fmla="*/ 18774 w 28160"/>
                <a:gd name="connsiteY0" fmla="*/ 0 h 19050"/>
                <a:gd name="connsiteX1" fmla="*/ 9387 w 28160"/>
                <a:gd name="connsiteY1" fmla="*/ 0 h 19050"/>
                <a:gd name="connsiteX2" fmla="*/ 0 w 28160"/>
                <a:gd name="connsiteY2" fmla="*/ 9525 h 19050"/>
                <a:gd name="connsiteX3" fmla="*/ 9387 w 28160"/>
                <a:gd name="connsiteY3" fmla="*/ 19050 h 19050"/>
                <a:gd name="connsiteX4" fmla="*/ 18774 w 28160"/>
                <a:gd name="connsiteY4" fmla="*/ 19050 h 19050"/>
                <a:gd name="connsiteX5" fmla="*/ 28161 w 28160"/>
                <a:gd name="connsiteY5" fmla="*/ 9525 h 19050"/>
                <a:gd name="connsiteX6" fmla="*/ 18774 w 28160"/>
                <a:gd name="connsiteY6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60" h="19050">
                  <a:moveTo>
                    <a:pt x="18774" y="0"/>
                  </a:moveTo>
                  <a:lnTo>
                    <a:pt x="9387" y="0"/>
                  </a:lnTo>
                  <a:cubicBezTo>
                    <a:pt x="4224" y="0"/>
                    <a:pt x="0" y="4286"/>
                    <a:pt x="0" y="9525"/>
                  </a:cubicBezTo>
                  <a:cubicBezTo>
                    <a:pt x="0" y="14764"/>
                    <a:pt x="4224" y="19050"/>
                    <a:pt x="9387" y="19050"/>
                  </a:cubicBezTo>
                  <a:lnTo>
                    <a:pt x="18774" y="19050"/>
                  </a:lnTo>
                  <a:cubicBezTo>
                    <a:pt x="23937" y="19050"/>
                    <a:pt x="28161" y="14764"/>
                    <a:pt x="28161" y="9525"/>
                  </a:cubicBezTo>
                  <a:cubicBezTo>
                    <a:pt x="28161" y="4286"/>
                    <a:pt x="23937" y="0"/>
                    <a:pt x="18774" y="0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 59">
              <a:extLst>
                <a:ext uri="{FF2B5EF4-FFF2-40B4-BE49-F238E27FC236}">
                  <a16:creationId xmlns:a16="http://schemas.microsoft.com/office/drawing/2014/main" id="{EF534C4B-B010-F43D-488E-6AC4AE4E9281}"/>
                </a:ext>
              </a:extLst>
            </p:cNvPr>
            <p:cNvSpPr/>
            <p:nvPr/>
          </p:nvSpPr>
          <p:spPr>
            <a:xfrm>
              <a:off x="5987256" y="3314700"/>
              <a:ext cx="215900" cy="228600"/>
            </a:xfrm>
            <a:custGeom>
              <a:avLst/>
              <a:gdLst>
                <a:gd name="connsiteX0" fmla="*/ 197126 w 215900"/>
                <a:gd name="connsiteY0" fmla="*/ 204788 h 228600"/>
                <a:gd name="connsiteX1" fmla="*/ 192433 w 215900"/>
                <a:gd name="connsiteY1" fmla="*/ 209550 h 228600"/>
                <a:gd name="connsiteX2" fmla="*/ 23467 w 215900"/>
                <a:gd name="connsiteY2" fmla="*/ 209550 h 228600"/>
                <a:gd name="connsiteX3" fmla="*/ 18774 w 215900"/>
                <a:gd name="connsiteY3" fmla="*/ 204788 h 228600"/>
                <a:gd name="connsiteX4" fmla="*/ 18774 w 215900"/>
                <a:gd name="connsiteY4" fmla="*/ 90488 h 228600"/>
                <a:gd name="connsiteX5" fmla="*/ 23467 w 215900"/>
                <a:gd name="connsiteY5" fmla="*/ 85725 h 228600"/>
                <a:gd name="connsiteX6" fmla="*/ 192433 w 215900"/>
                <a:gd name="connsiteY6" fmla="*/ 85725 h 228600"/>
                <a:gd name="connsiteX7" fmla="*/ 197126 w 215900"/>
                <a:gd name="connsiteY7" fmla="*/ 90488 h 228600"/>
                <a:gd name="connsiteX8" fmla="*/ 197126 w 215900"/>
                <a:gd name="connsiteY8" fmla="*/ 204788 h 228600"/>
                <a:gd name="connsiteX9" fmla="*/ 197126 w 215900"/>
                <a:gd name="connsiteY9" fmla="*/ 28575 h 228600"/>
                <a:gd name="connsiteX10" fmla="*/ 171312 w 215900"/>
                <a:gd name="connsiteY10" fmla="*/ 28575 h 228600"/>
                <a:gd name="connsiteX11" fmla="*/ 168965 w 215900"/>
                <a:gd name="connsiteY11" fmla="*/ 26194 h 228600"/>
                <a:gd name="connsiteX12" fmla="*/ 168965 w 215900"/>
                <a:gd name="connsiteY12" fmla="*/ 9525 h 228600"/>
                <a:gd name="connsiteX13" fmla="*/ 159578 w 215900"/>
                <a:gd name="connsiteY13" fmla="*/ 0 h 228600"/>
                <a:gd name="connsiteX14" fmla="*/ 150191 w 215900"/>
                <a:gd name="connsiteY14" fmla="*/ 9525 h 228600"/>
                <a:gd name="connsiteX15" fmla="*/ 150191 w 215900"/>
                <a:gd name="connsiteY15" fmla="*/ 54769 h 228600"/>
                <a:gd name="connsiteX16" fmla="*/ 143151 w 215900"/>
                <a:gd name="connsiteY16" fmla="*/ 61913 h 228600"/>
                <a:gd name="connsiteX17" fmla="*/ 136111 w 215900"/>
                <a:gd name="connsiteY17" fmla="*/ 54769 h 228600"/>
                <a:gd name="connsiteX18" fmla="*/ 136111 w 215900"/>
                <a:gd name="connsiteY18" fmla="*/ 33338 h 228600"/>
                <a:gd name="connsiteX19" fmla="*/ 131417 w 215900"/>
                <a:gd name="connsiteY19" fmla="*/ 28575 h 228600"/>
                <a:gd name="connsiteX20" fmla="*/ 72749 w 215900"/>
                <a:gd name="connsiteY20" fmla="*/ 28575 h 228600"/>
                <a:gd name="connsiteX21" fmla="*/ 70402 w 215900"/>
                <a:gd name="connsiteY21" fmla="*/ 26194 h 228600"/>
                <a:gd name="connsiteX22" fmla="*/ 70402 w 215900"/>
                <a:gd name="connsiteY22" fmla="*/ 9525 h 228600"/>
                <a:gd name="connsiteX23" fmla="*/ 61015 w 215900"/>
                <a:gd name="connsiteY23" fmla="*/ 0 h 228600"/>
                <a:gd name="connsiteX24" fmla="*/ 51628 w 215900"/>
                <a:gd name="connsiteY24" fmla="*/ 9525 h 228600"/>
                <a:gd name="connsiteX25" fmla="*/ 51628 w 215900"/>
                <a:gd name="connsiteY25" fmla="*/ 54769 h 228600"/>
                <a:gd name="connsiteX26" fmla="*/ 44588 w 215900"/>
                <a:gd name="connsiteY26" fmla="*/ 61913 h 228600"/>
                <a:gd name="connsiteX27" fmla="*/ 37548 w 215900"/>
                <a:gd name="connsiteY27" fmla="*/ 54769 h 228600"/>
                <a:gd name="connsiteX28" fmla="*/ 37548 w 215900"/>
                <a:gd name="connsiteY28" fmla="*/ 33338 h 228600"/>
                <a:gd name="connsiteX29" fmla="*/ 32854 w 215900"/>
                <a:gd name="connsiteY29" fmla="*/ 28575 h 228600"/>
                <a:gd name="connsiteX30" fmla="*/ 18774 w 215900"/>
                <a:gd name="connsiteY30" fmla="*/ 28575 h 228600"/>
                <a:gd name="connsiteX31" fmla="*/ 0 w 215900"/>
                <a:gd name="connsiteY31" fmla="*/ 47625 h 228600"/>
                <a:gd name="connsiteX32" fmla="*/ 0 w 215900"/>
                <a:gd name="connsiteY32" fmla="*/ 209550 h 228600"/>
                <a:gd name="connsiteX33" fmla="*/ 18774 w 215900"/>
                <a:gd name="connsiteY33" fmla="*/ 228600 h 228600"/>
                <a:gd name="connsiteX34" fmla="*/ 197126 w 215900"/>
                <a:gd name="connsiteY34" fmla="*/ 228600 h 228600"/>
                <a:gd name="connsiteX35" fmla="*/ 215900 w 215900"/>
                <a:gd name="connsiteY35" fmla="*/ 209550 h 228600"/>
                <a:gd name="connsiteX36" fmla="*/ 215900 w 215900"/>
                <a:gd name="connsiteY36" fmla="*/ 47625 h 228600"/>
                <a:gd name="connsiteX37" fmla="*/ 197126 w 215900"/>
                <a:gd name="connsiteY37" fmla="*/ 2857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15900" h="228600">
                  <a:moveTo>
                    <a:pt x="197126" y="204788"/>
                  </a:moveTo>
                  <a:cubicBezTo>
                    <a:pt x="197126" y="207455"/>
                    <a:pt x="195061" y="209550"/>
                    <a:pt x="192433" y="209550"/>
                  </a:cubicBezTo>
                  <a:lnTo>
                    <a:pt x="23467" y="209550"/>
                  </a:lnTo>
                  <a:cubicBezTo>
                    <a:pt x="20839" y="209550"/>
                    <a:pt x="18774" y="207455"/>
                    <a:pt x="18774" y="204788"/>
                  </a:cubicBezTo>
                  <a:lnTo>
                    <a:pt x="18774" y="90488"/>
                  </a:lnTo>
                  <a:cubicBezTo>
                    <a:pt x="18774" y="87821"/>
                    <a:pt x="20839" y="85725"/>
                    <a:pt x="23467" y="85725"/>
                  </a:cubicBezTo>
                  <a:lnTo>
                    <a:pt x="192433" y="85725"/>
                  </a:lnTo>
                  <a:cubicBezTo>
                    <a:pt x="195061" y="85725"/>
                    <a:pt x="197126" y="87821"/>
                    <a:pt x="197126" y="90488"/>
                  </a:cubicBezTo>
                  <a:lnTo>
                    <a:pt x="197126" y="204788"/>
                  </a:lnTo>
                  <a:close/>
                  <a:moveTo>
                    <a:pt x="197126" y="28575"/>
                  </a:moveTo>
                  <a:lnTo>
                    <a:pt x="171312" y="28575"/>
                  </a:lnTo>
                  <a:cubicBezTo>
                    <a:pt x="169998" y="28575"/>
                    <a:pt x="168965" y="27527"/>
                    <a:pt x="168965" y="26194"/>
                  </a:cubicBezTo>
                  <a:lnTo>
                    <a:pt x="168965" y="9525"/>
                  </a:lnTo>
                  <a:cubicBezTo>
                    <a:pt x="168965" y="4286"/>
                    <a:pt x="164741" y="0"/>
                    <a:pt x="159578" y="0"/>
                  </a:cubicBezTo>
                  <a:cubicBezTo>
                    <a:pt x="154415" y="0"/>
                    <a:pt x="150191" y="4286"/>
                    <a:pt x="150191" y="9525"/>
                  </a:cubicBezTo>
                  <a:lnTo>
                    <a:pt x="150191" y="54769"/>
                  </a:lnTo>
                  <a:cubicBezTo>
                    <a:pt x="150191" y="58674"/>
                    <a:pt x="147000" y="61913"/>
                    <a:pt x="143151" y="61913"/>
                  </a:cubicBezTo>
                  <a:cubicBezTo>
                    <a:pt x="139302" y="61913"/>
                    <a:pt x="136111" y="58674"/>
                    <a:pt x="136111" y="54769"/>
                  </a:cubicBezTo>
                  <a:lnTo>
                    <a:pt x="136111" y="33338"/>
                  </a:lnTo>
                  <a:cubicBezTo>
                    <a:pt x="136111" y="30671"/>
                    <a:pt x="134046" y="28575"/>
                    <a:pt x="131417" y="28575"/>
                  </a:cubicBezTo>
                  <a:lnTo>
                    <a:pt x="72749" y="28575"/>
                  </a:lnTo>
                  <a:cubicBezTo>
                    <a:pt x="71435" y="28575"/>
                    <a:pt x="70402" y="27527"/>
                    <a:pt x="70402" y="26194"/>
                  </a:cubicBezTo>
                  <a:lnTo>
                    <a:pt x="70402" y="9525"/>
                  </a:lnTo>
                  <a:cubicBezTo>
                    <a:pt x="70402" y="4286"/>
                    <a:pt x="66178" y="0"/>
                    <a:pt x="61015" y="0"/>
                  </a:cubicBezTo>
                  <a:cubicBezTo>
                    <a:pt x="55852" y="0"/>
                    <a:pt x="51628" y="4286"/>
                    <a:pt x="51628" y="9525"/>
                  </a:cubicBezTo>
                  <a:lnTo>
                    <a:pt x="51628" y="54769"/>
                  </a:lnTo>
                  <a:cubicBezTo>
                    <a:pt x="51628" y="58674"/>
                    <a:pt x="48437" y="61913"/>
                    <a:pt x="44588" y="61913"/>
                  </a:cubicBezTo>
                  <a:cubicBezTo>
                    <a:pt x="40739" y="61913"/>
                    <a:pt x="37548" y="58674"/>
                    <a:pt x="37548" y="54769"/>
                  </a:cubicBezTo>
                  <a:lnTo>
                    <a:pt x="37548" y="33338"/>
                  </a:lnTo>
                  <a:cubicBezTo>
                    <a:pt x="37548" y="30671"/>
                    <a:pt x="35483" y="28575"/>
                    <a:pt x="32854" y="28575"/>
                  </a:cubicBezTo>
                  <a:lnTo>
                    <a:pt x="18774" y="28575"/>
                  </a:lnTo>
                  <a:cubicBezTo>
                    <a:pt x="8448" y="28575"/>
                    <a:pt x="0" y="37148"/>
                    <a:pt x="0" y="47625"/>
                  </a:cubicBezTo>
                  <a:lnTo>
                    <a:pt x="0" y="209550"/>
                  </a:lnTo>
                  <a:cubicBezTo>
                    <a:pt x="0" y="220028"/>
                    <a:pt x="8448" y="228600"/>
                    <a:pt x="18774" y="228600"/>
                  </a:cubicBezTo>
                  <a:lnTo>
                    <a:pt x="197126" y="228600"/>
                  </a:lnTo>
                  <a:cubicBezTo>
                    <a:pt x="207452" y="228600"/>
                    <a:pt x="215900" y="220028"/>
                    <a:pt x="215900" y="209550"/>
                  </a:cubicBezTo>
                  <a:lnTo>
                    <a:pt x="215900" y="47625"/>
                  </a:lnTo>
                  <a:cubicBezTo>
                    <a:pt x="215900" y="37148"/>
                    <a:pt x="207452" y="28575"/>
                    <a:pt x="197126" y="28575"/>
                  </a:cubicBezTo>
                  <a:close/>
                </a:path>
              </a:pathLst>
            </a:custGeom>
            <a:grpFill/>
            <a:ln w="91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Textplatzhalter 22">
            <a:extLst>
              <a:ext uri="{FF2B5EF4-FFF2-40B4-BE49-F238E27FC236}">
                <a16:creationId xmlns:a16="http://schemas.microsoft.com/office/drawing/2014/main" id="{1760C984-6BA4-3525-9923-3DABDCBDE8EE}"/>
              </a:ext>
            </a:extLst>
          </p:cNvPr>
          <p:cNvSpPr txBox="1">
            <a:spLocks/>
          </p:cNvSpPr>
          <p:nvPr/>
        </p:nvSpPr>
        <p:spPr>
          <a:xfrm>
            <a:off x="1273261" y="5132979"/>
            <a:ext cx="2664000" cy="289376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latin typeface="+mn-lt"/>
              </a:rPr>
              <a:t>Listopad 2025</a:t>
            </a:r>
          </a:p>
        </p:txBody>
      </p:sp>
      <p:sp>
        <p:nvSpPr>
          <p:cNvPr id="63" name="Textplatzhalter 22">
            <a:extLst>
              <a:ext uri="{FF2B5EF4-FFF2-40B4-BE49-F238E27FC236}">
                <a16:creationId xmlns:a16="http://schemas.microsoft.com/office/drawing/2014/main" id="{F8C9C472-8E38-9191-7D5C-7EE4BB25C8AA}"/>
              </a:ext>
            </a:extLst>
          </p:cNvPr>
          <p:cNvSpPr txBox="1">
            <a:spLocks/>
          </p:cNvSpPr>
          <p:nvPr/>
        </p:nvSpPr>
        <p:spPr>
          <a:xfrm>
            <a:off x="4441261" y="5132979"/>
            <a:ext cx="4752000" cy="289376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latin typeface="+mn-lt"/>
              </a:rPr>
              <a:t>15 minut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24A61C84-221D-7791-8F59-CFB62D567106}"/>
              </a:ext>
            </a:extLst>
          </p:cNvPr>
          <p:cNvSpPr txBox="1"/>
          <p:nvPr/>
        </p:nvSpPr>
        <p:spPr>
          <a:xfrm>
            <a:off x="1273261" y="2161096"/>
            <a:ext cx="2664000" cy="360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pl-PL">
                <a:latin typeface="+mj-lt"/>
              </a:rPr>
              <a:t>Metodologia</a:t>
            </a: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76C4253A-458D-E97B-EED9-A28CC132FFD8}"/>
              </a:ext>
            </a:extLst>
          </p:cNvPr>
          <p:cNvSpPr txBox="1"/>
          <p:nvPr/>
        </p:nvSpPr>
        <p:spPr>
          <a:xfrm>
            <a:off x="4441261" y="2161096"/>
            <a:ext cx="4752000" cy="360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pl-PL">
                <a:latin typeface="+mj-lt"/>
              </a:rPr>
              <a:t>Próba badawcza</a:t>
            </a: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D51055C2-EBA7-3AE8-7870-1BB3379C7A1F}"/>
              </a:ext>
            </a:extLst>
          </p:cNvPr>
          <p:cNvSpPr txBox="1"/>
          <p:nvPr/>
        </p:nvSpPr>
        <p:spPr>
          <a:xfrm>
            <a:off x="1273261" y="4630355"/>
            <a:ext cx="2664000" cy="360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pl-PL">
                <a:latin typeface="+mj-lt"/>
              </a:rPr>
              <a:t>Termin realizacji</a:t>
            </a: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2F369D71-E9F7-D54D-32B4-75FB2DE104F2}"/>
              </a:ext>
            </a:extLst>
          </p:cNvPr>
          <p:cNvSpPr txBox="1"/>
          <p:nvPr/>
        </p:nvSpPr>
        <p:spPr>
          <a:xfrm>
            <a:off x="4441261" y="4630355"/>
            <a:ext cx="4752000" cy="360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pl-PL">
                <a:latin typeface="+mj-lt"/>
              </a:rPr>
              <a:t>LOI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667C35F3-EDD6-948F-E532-DF389E5B0555}"/>
              </a:ext>
            </a:extLst>
          </p:cNvPr>
          <p:cNvGrpSpPr/>
          <p:nvPr/>
        </p:nvGrpSpPr>
        <p:grpSpPr>
          <a:xfrm>
            <a:off x="1273262" y="2521096"/>
            <a:ext cx="862739" cy="72000"/>
            <a:chOff x="1272467" y="2493000"/>
            <a:chExt cx="862739" cy="72000"/>
          </a:xfrm>
          <a:solidFill>
            <a:srgbClr val="F18823"/>
          </a:solidFill>
        </p:grpSpPr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19CFA922-1700-7983-3618-C44FFCF5638E}"/>
                </a:ext>
              </a:extLst>
            </p:cNvPr>
            <p:cNvSpPr/>
            <p:nvPr/>
          </p:nvSpPr>
          <p:spPr>
            <a:xfrm>
              <a:off x="1272467" y="2493000"/>
              <a:ext cx="43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64">
              <a:extLst>
                <a:ext uri="{FF2B5EF4-FFF2-40B4-BE49-F238E27FC236}">
                  <a16:creationId xmlns:a16="http://schemas.microsoft.com/office/drawing/2014/main" id="{268E980E-3D6F-F4C3-1E4C-B92A9094CCB9}"/>
                </a:ext>
              </a:extLst>
            </p:cNvPr>
            <p:cNvSpPr/>
            <p:nvPr/>
          </p:nvSpPr>
          <p:spPr>
            <a:xfrm>
              <a:off x="1775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4">
              <a:extLst>
                <a:ext uri="{FF2B5EF4-FFF2-40B4-BE49-F238E27FC236}">
                  <a16:creationId xmlns:a16="http://schemas.microsoft.com/office/drawing/2014/main" id="{473DCBA9-AE68-159E-48E8-33638C959D86}"/>
                </a:ext>
              </a:extLst>
            </p:cNvPr>
            <p:cNvSpPr/>
            <p:nvPr/>
          </p:nvSpPr>
          <p:spPr>
            <a:xfrm>
              <a:off x="1919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64">
              <a:extLst>
                <a:ext uri="{FF2B5EF4-FFF2-40B4-BE49-F238E27FC236}">
                  <a16:creationId xmlns:a16="http://schemas.microsoft.com/office/drawing/2014/main" id="{BFCAFCFE-2721-E71D-CB69-E41BF9A86E0C}"/>
                </a:ext>
              </a:extLst>
            </p:cNvPr>
            <p:cNvSpPr/>
            <p:nvPr/>
          </p:nvSpPr>
          <p:spPr>
            <a:xfrm>
              <a:off x="2063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73010FD-4122-E1A6-FC53-C2CFD3D8EBFE}"/>
              </a:ext>
            </a:extLst>
          </p:cNvPr>
          <p:cNvGrpSpPr/>
          <p:nvPr/>
        </p:nvGrpSpPr>
        <p:grpSpPr>
          <a:xfrm>
            <a:off x="4440001" y="2521096"/>
            <a:ext cx="862739" cy="72000"/>
            <a:chOff x="4439206" y="2493000"/>
            <a:chExt cx="862739" cy="72000"/>
          </a:xfrm>
          <a:solidFill>
            <a:srgbClr val="F18823"/>
          </a:solidFill>
        </p:grpSpPr>
        <p:sp>
          <p:nvSpPr>
            <p:cNvPr id="2" name="Prostokąt 64">
              <a:extLst>
                <a:ext uri="{FF2B5EF4-FFF2-40B4-BE49-F238E27FC236}">
                  <a16:creationId xmlns:a16="http://schemas.microsoft.com/office/drawing/2014/main" id="{781A34B5-6643-2ADF-EF66-0B910CA5A936}"/>
                </a:ext>
              </a:extLst>
            </p:cNvPr>
            <p:cNvSpPr/>
            <p:nvPr/>
          </p:nvSpPr>
          <p:spPr>
            <a:xfrm>
              <a:off x="4439206" y="2493000"/>
              <a:ext cx="43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64">
              <a:extLst>
                <a:ext uri="{FF2B5EF4-FFF2-40B4-BE49-F238E27FC236}">
                  <a16:creationId xmlns:a16="http://schemas.microsoft.com/office/drawing/2014/main" id="{4529A977-7FF2-C8C3-564A-DD393A53E0A3}"/>
                </a:ext>
              </a:extLst>
            </p:cNvPr>
            <p:cNvSpPr/>
            <p:nvPr/>
          </p:nvSpPr>
          <p:spPr>
            <a:xfrm>
              <a:off x="4941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64">
              <a:extLst>
                <a:ext uri="{FF2B5EF4-FFF2-40B4-BE49-F238E27FC236}">
                  <a16:creationId xmlns:a16="http://schemas.microsoft.com/office/drawing/2014/main" id="{01894F70-7C8D-71D2-3633-CD3BA9ED9B3E}"/>
                </a:ext>
              </a:extLst>
            </p:cNvPr>
            <p:cNvSpPr/>
            <p:nvPr/>
          </p:nvSpPr>
          <p:spPr>
            <a:xfrm>
              <a:off x="5085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64">
              <a:extLst>
                <a:ext uri="{FF2B5EF4-FFF2-40B4-BE49-F238E27FC236}">
                  <a16:creationId xmlns:a16="http://schemas.microsoft.com/office/drawing/2014/main" id="{ABEED451-3A09-EEA7-B9A4-5280C818993E}"/>
                </a:ext>
              </a:extLst>
            </p:cNvPr>
            <p:cNvSpPr/>
            <p:nvPr/>
          </p:nvSpPr>
          <p:spPr>
            <a:xfrm>
              <a:off x="5229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E12F53DB-987D-C628-95DE-2B42FB648199}"/>
              </a:ext>
            </a:extLst>
          </p:cNvPr>
          <p:cNvGrpSpPr/>
          <p:nvPr/>
        </p:nvGrpSpPr>
        <p:grpSpPr>
          <a:xfrm>
            <a:off x="1274523" y="4990355"/>
            <a:ext cx="862739" cy="72000"/>
            <a:chOff x="1272467" y="2493000"/>
            <a:chExt cx="862739" cy="72000"/>
          </a:xfrm>
          <a:solidFill>
            <a:srgbClr val="F18823"/>
          </a:solidFill>
        </p:grpSpPr>
        <p:sp>
          <p:nvSpPr>
            <p:cNvPr id="16" name="Prostokąt 64">
              <a:extLst>
                <a:ext uri="{FF2B5EF4-FFF2-40B4-BE49-F238E27FC236}">
                  <a16:creationId xmlns:a16="http://schemas.microsoft.com/office/drawing/2014/main" id="{C59D88B5-28FE-25B0-7AC8-12B2A52F6C35}"/>
                </a:ext>
              </a:extLst>
            </p:cNvPr>
            <p:cNvSpPr/>
            <p:nvPr/>
          </p:nvSpPr>
          <p:spPr>
            <a:xfrm>
              <a:off x="1272467" y="2493000"/>
              <a:ext cx="43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64">
              <a:extLst>
                <a:ext uri="{FF2B5EF4-FFF2-40B4-BE49-F238E27FC236}">
                  <a16:creationId xmlns:a16="http://schemas.microsoft.com/office/drawing/2014/main" id="{5A9251B7-D4AC-F39D-10EF-4CEB3BAAA856}"/>
                </a:ext>
              </a:extLst>
            </p:cNvPr>
            <p:cNvSpPr/>
            <p:nvPr/>
          </p:nvSpPr>
          <p:spPr>
            <a:xfrm>
              <a:off x="1775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64">
              <a:extLst>
                <a:ext uri="{FF2B5EF4-FFF2-40B4-BE49-F238E27FC236}">
                  <a16:creationId xmlns:a16="http://schemas.microsoft.com/office/drawing/2014/main" id="{1AF6E042-B4C3-AFCF-1E0F-4F33A86D3E05}"/>
                </a:ext>
              </a:extLst>
            </p:cNvPr>
            <p:cNvSpPr/>
            <p:nvPr/>
          </p:nvSpPr>
          <p:spPr>
            <a:xfrm>
              <a:off x="1919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64">
              <a:extLst>
                <a:ext uri="{FF2B5EF4-FFF2-40B4-BE49-F238E27FC236}">
                  <a16:creationId xmlns:a16="http://schemas.microsoft.com/office/drawing/2014/main" id="{7546E8D0-2324-BCD4-F6FB-1E6A21117461}"/>
                </a:ext>
              </a:extLst>
            </p:cNvPr>
            <p:cNvSpPr/>
            <p:nvPr/>
          </p:nvSpPr>
          <p:spPr>
            <a:xfrm>
              <a:off x="2063206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F3B8D91-DBEF-7A1C-EE0B-165415B70EB7}"/>
              </a:ext>
            </a:extLst>
          </p:cNvPr>
          <p:cNvGrpSpPr/>
          <p:nvPr/>
        </p:nvGrpSpPr>
        <p:grpSpPr>
          <a:xfrm>
            <a:off x="4441262" y="4990355"/>
            <a:ext cx="862739" cy="72000"/>
            <a:chOff x="4439206" y="2493000"/>
            <a:chExt cx="862739" cy="72000"/>
          </a:xfrm>
          <a:solidFill>
            <a:srgbClr val="F18823"/>
          </a:solidFill>
        </p:grpSpPr>
        <p:sp>
          <p:nvSpPr>
            <p:cNvPr id="22" name="Prostokąt 64">
              <a:extLst>
                <a:ext uri="{FF2B5EF4-FFF2-40B4-BE49-F238E27FC236}">
                  <a16:creationId xmlns:a16="http://schemas.microsoft.com/office/drawing/2014/main" id="{982C069C-DFED-C37A-2582-4B045111C679}"/>
                </a:ext>
              </a:extLst>
            </p:cNvPr>
            <p:cNvSpPr/>
            <p:nvPr/>
          </p:nvSpPr>
          <p:spPr>
            <a:xfrm>
              <a:off x="4439206" y="2493000"/>
              <a:ext cx="43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64">
              <a:extLst>
                <a:ext uri="{FF2B5EF4-FFF2-40B4-BE49-F238E27FC236}">
                  <a16:creationId xmlns:a16="http://schemas.microsoft.com/office/drawing/2014/main" id="{94F1E965-60D0-5B64-FF8F-9E61363DC433}"/>
                </a:ext>
              </a:extLst>
            </p:cNvPr>
            <p:cNvSpPr/>
            <p:nvPr/>
          </p:nvSpPr>
          <p:spPr>
            <a:xfrm>
              <a:off x="4941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64">
              <a:extLst>
                <a:ext uri="{FF2B5EF4-FFF2-40B4-BE49-F238E27FC236}">
                  <a16:creationId xmlns:a16="http://schemas.microsoft.com/office/drawing/2014/main" id="{586678F8-2C5D-77D9-6EDE-F45EE63A5BAA}"/>
                </a:ext>
              </a:extLst>
            </p:cNvPr>
            <p:cNvSpPr/>
            <p:nvPr/>
          </p:nvSpPr>
          <p:spPr>
            <a:xfrm>
              <a:off x="5085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64">
              <a:extLst>
                <a:ext uri="{FF2B5EF4-FFF2-40B4-BE49-F238E27FC236}">
                  <a16:creationId xmlns:a16="http://schemas.microsoft.com/office/drawing/2014/main" id="{D6E2DBFE-38B0-CDA7-D006-14E0A929A9A3}"/>
                </a:ext>
              </a:extLst>
            </p:cNvPr>
            <p:cNvSpPr/>
            <p:nvPr/>
          </p:nvSpPr>
          <p:spPr>
            <a:xfrm>
              <a:off x="5229945" y="2493000"/>
              <a:ext cx="72000" cy="72000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E7AB5920-00DB-E6F6-03E8-4DDF1D420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858" y="6453338"/>
            <a:ext cx="359767" cy="144017"/>
          </a:xfrm>
        </p:spPr>
        <p:txBody>
          <a:bodyPr/>
          <a:lstStyle/>
          <a:p>
            <a:fld id="{6F2E6A9F-ABEE-4E01-A351-D37C88834EC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CE7D2A6-9B04-C7C3-738E-D7D2AAC42F0D}"/>
              </a:ext>
            </a:extLst>
          </p:cNvPr>
          <p:cNvSpPr txBox="1"/>
          <p:nvPr/>
        </p:nvSpPr>
        <p:spPr>
          <a:xfrm>
            <a:off x="403760" y="128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>
                <a:solidFill>
                  <a:srgbClr val="F18823"/>
                </a:solidFill>
                <a:latin typeface="Montserrat SemiBold" panose="00000700000000000000" pitchFamily="2" charset="-18"/>
              </a:rPr>
              <a:t>B</a:t>
            </a:r>
            <a:r>
              <a:rPr lang="pl-PL" sz="1800">
                <a:solidFill>
                  <a:srgbClr val="F18823"/>
                </a:solidFill>
                <a:latin typeface="Montserrat SemiBold" panose="00000700000000000000" pitchFamily="2" charset="-18"/>
              </a:rPr>
              <a:t>adanie ilościowe CAWI </a:t>
            </a:r>
            <a:endParaRPr lang="pl-PL">
              <a:solidFill>
                <a:srgbClr val="F188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5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EE796-EFBA-7F10-E614-EF9D6B2BE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Wykres 24">
            <a:extLst>
              <a:ext uri="{FF2B5EF4-FFF2-40B4-BE49-F238E27FC236}">
                <a16:creationId xmlns:a16="http://schemas.microsoft.com/office/drawing/2014/main" id="{D7917A6A-64D0-5274-EEFC-6A12F5AE3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371285"/>
              </p:ext>
            </p:extLst>
          </p:nvPr>
        </p:nvGraphicFramePr>
        <p:xfrm>
          <a:off x="351832" y="2343655"/>
          <a:ext cx="8322083" cy="377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Foliennummernplatzhalter 24">
            <a:extLst>
              <a:ext uri="{FF2B5EF4-FFF2-40B4-BE49-F238E27FC236}">
                <a16:creationId xmlns:a16="http://schemas.microsoft.com/office/drawing/2014/main" id="{77393730-7A35-580D-D30F-EAD8FFC4C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 </a:t>
            </a: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18823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18823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0356AACC-A83A-C102-FE4A-727CA17A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/>
              <a:t>Informacje o respondentach 3/3</a:t>
            </a:r>
            <a:br>
              <a:rPr lang="pl-PL" sz="2000"/>
            </a:br>
            <a:endParaRPr lang="pl-PL" sz="2000">
              <a:latin typeface="Montserrat SemiBold" panose="00000700000000000000" pitchFamily="2" charset="-18"/>
            </a:endParaRPr>
          </a:p>
        </p:txBody>
      </p:sp>
      <p:sp>
        <p:nvSpPr>
          <p:cNvPr id="15" name="pole tekstowe 2">
            <a:extLst>
              <a:ext uri="{FF2B5EF4-FFF2-40B4-BE49-F238E27FC236}">
                <a16:creationId xmlns:a16="http://schemas.microsoft.com/office/drawing/2014/main" id="{77A436F0-BECA-25DC-8211-F0AA6A3B5083}"/>
              </a:ext>
            </a:extLst>
          </p:cNvPr>
          <p:cNvSpPr txBox="1"/>
          <p:nvPr/>
        </p:nvSpPr>
        <p:spPr>
          <a:xfrm>
            <a:off x="3395993" y="2009185"/>
            <a:ext cx="2488481" cy="2488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KORZYSTANIE Z BANKÓW</a:t>
            </a:r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7C66D66D-63B0-FDB4-9DE6-A459E99AD4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04744" y="6453337"/>
            <a:ext cx="647799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CF71EB-B24F-44E6-A292-BB5DDDBC7DEA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1EC18DD4-67C1-46E6-2CF3-3EF9F55E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52542" y="6455186"/>
            <a:ext cx="8566331" cy="1204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385D42C8-A9EA-ADBE-A538-AA187E60C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3428" y="6238454"/>
            <a:ext cx="5618892" cy="142875"/>
          </a:xfrm>
        </p:spPr>
        <p:txBody>
          <a:bodyPr/>
          <a:lstStyle/>
          <a:p>
            <a:r>
              <a:rPr lang="pl-PL"/>
              <a:t>Podstawa procentowania: wszyscy respondenci N=1011</a:t>
            </a:r>
            <a:endParaRPr lang="en-US"/>
          </a:p>
        </p:txBody>
      </p:sp>
      <p:graphicFrame>
        <p:nvGraphicFramePr>
          <p:cNvPr id="9" name="Wykres 11">
            <a:extLst>
              <a:ext uri="{FF2B5EF4-FFF2-40B4-BE49-F238E27FC236}">
                <a16:creationId xmlns:a16="http://schemas.microsoft.com/office/drawing/2014/main" id="{964A89FC-3E27-C595-6B6E-EA06730216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010276"/>
              </p:ext>
            </p:extLst>
          </p:nvPr>
        </p:nvGraphicFramePr>
        <p:xfrm>
          <a:off x="7478592" y="2968610"/>
          <a:ext cx="3529046" cy="2751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ela 29">
            <a:extLst>
              <a:ext uri="{FF2B5EF4-FFF2-40B4-BE49-F238E27FC236}">
                <a16:creationId xmlns:a16="http://schemas.microsoft.com/office/drawing/2014/main" id="{40231751-34AB-46F7-C5E5-27749715B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447651"/>
              </p:ext>
            </p:extLst>
          </p:nvPr>
        </p:nvGraphicFramePr>
        <p:xfrm>
          <a:off x="6644640" y="2648670"/>
          <a:ext cx="1822455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455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Rzadziej niż raz w miesiącu</a:t>
                      </a:r>
                    </a:p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408195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A38427C-9C4E-7A5C-8E30-575FB4EA4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886885"/>
              </p:ext>
            </p:extLst>
          </p:nvPr>
        </p:nvGraphicFramePr>
        <p:xfrm>
          <a:off x="10287732" y="4052320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Codziennie lub prawie codziennie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39%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9B57FC78-66EB-5E13-553C-1766C8E8C0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384165"/>
              </p:ext>
            </p:extLst>
          </p:nvPr>
        </p:nvGraphicFramePr>
        <p:xfrm>
          <a:off x="9337109" y="2566069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ogóle nie korzystam </a:t>
                      </a: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70771208-D9E5-3173-F710-E20E7DB1F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838496"/>
              </p:ext>
            </p:extLst>
          </p:nvPr>
        </p:nvGraphicFramePr>
        <p:xfrm>
          <a:off x="7322320" y="5299452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Kilka razy w tygodniu</a:t>
                      </a:r>
                    </a:p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 35%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BCBA5011-6665-BDE8-451A-36F4061E8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16019"/>
              </p:ext>
            </p:extLst>
          </p:nvPr>
        </p:nvGraphicFramePr>
        <p:xfrm>
          <a:off x="6758685" y="3725506"/>
          <a:ext cx="1439813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813">
                  <a:extLst>
                    <a:ext uri="{9D8B030D-6E8A-4147-A177-3AD203B41FA5}">
                      <a16:colId xmlns:a16="http://schemas.microsoft.com/office/drawing/2014/main" val="325842998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Kilka razy w miesiącu</a:t>
                      </a:r>
                    </a:p>
                    <a:p>
                      <a:pPr marL="0" algn="r" defTabSz="914400" rtl="0" eaLnBrk="1" fontAlgn="t" latinLnBrk="0" hangingPunct="1">
                        <a:defRPr sz="1000" b="0" i="0" u="none" strike="noStrike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pl-PL" sz="1000" b="0" i="0" u="none" strike="noStrike" kern="1200" baseline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18%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855"/>
                  </a:ext>
                </a:extLst>
              </a:tr>
            </a:tbl>
          </a:graphicData>
        </a:graphic>
      </p:graphicFrame>
      <p:sp>
        <p:nvSpPr>
          <p:cNvPr id="20" name="pole tekstowe 2">
            <a:extLst>
              <a:ext uri="{FF2B5EF4-FFF2-40B4-BE49-F238E27FC236}">
                <a16:creationId xmlns:a16="http://schemas.microsoft.com/office/drawing/2014/main" id="{D4B77B10-48AD-F725-853D-8E7796C5D45D}"/>
              </a:ext>
            </a:extLst>
          </p:cNvPr>
          <p:cNvSpPr txBox="1"/>
          <p:nvPr/>
        </p:nvSpPr>
        <p:spPr>
          <a:xfrm>
            <a:off x="8102464" y="2054743"/>
            <a:ext cx="2488481" cy="2488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KORZYSTANIE Z APLIKACJI BANKOWYCH</a:t>
            </a:r>
          </a:p>
        </p:txBody>
      </p:sp>
      <p:cxnSp>
        <p:nvCxnSpPr>
          <p:cNvPr id="24" name="Łącznik: łamany 23">
            <a:extLst>
              <a:ext uri="{FF2B5EF4-FFF2-40B4-BE49-F238E27FC236}">
                <a16:creationId xmlns:a16="http://schemas.microsoft.com/office/drawing/2014/main" id="{246AF89B-6C62-E0E9-DF6E-BCB70A2E80AA}"/>
              </a:ext>
            </a:extLst>
          </p:cNvPr>
          <p:cNvCxnSpPr>
            <a:cxnSpLocks/>
            <a:endCxn id="10" idx="3"/>
          </p:cNvCxnSpPr>
          <p:nvPr/>
        </p:nvCxnSpPr>
        <p:spPr>
          <a:xfrm rot="16200000" flipV="1">
            <a:off x="8345354" y="2950412"/>
            <a:ext cx="347533" cy="10404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FB072FC1-5200-6CB6-CF86-D3E1E1D9F37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952564" y="2836111"/>
            <a:ext cx="430134" cy="312044"/>
          </a:xfrm>
          <a:prstGeom prst="bentConnector2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1B040BD4-4BD6-11EA-0B5C-94B2FBFAA07C}"/>
              </a:ext>
            </a:extLst>
          </p:cNvPr>
          <p:cNvCxnSpPr>
            <a:cxnSpLocks/>
          </p:cNvCxnSpPr>
          <p:nvPr/>
        </p:nvCxnSpPr>
        <p:spPr>
          <a:xfrm rot="16200000" flipV="1">
            <a:off x="8460506" y="2955839"/>
            <a:ext cx="369799" cy="181642"/>
          </a:xfrm>
          <a:prstGeom prst="bentConnector3">
            <a:avLst>
              <a:gd name="adj1" fmla="val 10029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61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A5FC9-D751-A908-5536-FE2447BFD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85AD106-2CF8-3EE3-981F-8F581708B5A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AD106-2CF8-3EE3-981F-8F581708B5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ymbol zastępczy obrazu 5" descr="Obraz zawierający osoba, Ludzka twarz, ubrania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A0B7549B-2711-4481-F979-E9A5AC1D3F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21" b="7721"/>
          <a:stretch/>
        </p:blipFill>
        <p:spPr>
          <a:xfrm>
            <a:off x="795" y="0"/>
            <a:ext cx="12190413" cy="6858000"/>
          </a:xfr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B8699FC-FC57-8490-5847-83F4902248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60741" y="5013004"/>
            <a:ext cx="3458282" cy="863997"/>
          </a:xfrm>
        </p:spPr>
        <p:txBody>
          <a:bodyPr/>
          <a:lstStyle/>
          <a:p>
            <a:r>
              <a:rPr lang="pl-PL"/>
              <a:t>Zapraszamy do kontaktu!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EB26B48-8A6D-3221-6178-B3FB484003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0741" y="2662619"/>
            <a:ext cx="4015259" cy="2350707"/>
          </a:xfrm>
        </p:spPr>
        <p:txBody>
          <a:bodyPr/>
          <a:lstStyle/>
          <a:p>
            <a:r>
              <a:rPr lang="pl-PL"/>
              <a:t>ARC </a:t>
            </a:r>
            <a:br>
              <a:rPr lang="pl-PL"/>
            </a:br>
            <a:r>
              <a:rPr lang="pl-PL"/>
              <a:t>Rynek i Opinia sp. z o. o.</a:t>
            </a:r>
          </a:p>
          <a:p>
            <a:pPr lvl="1"/>
            <a:r>
              <a:rPr lang="pl-PL"/>
              <a:t>ul. A Dygasińskiego 18</a:t>
            </a:r>
          </a:p>
          <a:p>
            <a:pPr lvl="1"/>
            <a:r>
              <a:rPr lang="pl-PL"/>
              <a:t>01-603 Warszawa</a:t>
            </a:r>
          </a:p>
          <a:p>
            <a:pPr lvl="1"/>
            <a:r>
              <a:rPr lang="pl-PL"/>
              <a:t>tel.: +48 22 584 85 00</a:t>
            </a:r>
          </a:p>
          <a:p>
            <a:pPr lvl="1"/>
            <a:r>
              <a:rPr lang="pl-PL" err="1"/>
              <a:t>office@arc.com.pl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CBA62-0C8B-0F44-BC5D-4E481CA1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3C03293-399B-000E-5973-B6FD96EC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7" y="6453337"/>
            <a:ext cx="647799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DCAF7-5D7C-4B1D-ADF6-CDC3C17D8C0B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838388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D5BF502C-AAFE-A58A-6EA6-5CCF2B649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 </a:t>
            </a: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EFAF1E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7" name="Titel 17">
            <a:extLst>
              <a:ext uri="{FF2B5EF4-FFF2-40B4-BE49-F238E27FC236}">
                <a16:creationId xmlns:a16="http://schemas.microsoft.com/office/drawing/2014/main" id="{BD999E23-41F9-F9E1-5223-0B311FB1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614606"/>
            <a:ext cx="10120529" cy="686977"/>
          </a:xfrm>
        </p:spPr>
        <p:txBody>
          <a:bodyPr vert="horz"/>
          <a:lstStyle/>
          <a:p>
            <a:r>
              <a:rPr lang="pl-PL" sz="2200"/>
              <a:t>Podsumowanie wyników badania (1/2)</a:t>
            </a:r>
            <a:br>
              <a:rPr lang="pl-PL" sz="2200"/>
            </a:br>
            <a:r>
              <a:rPr lang="pl-PL" sz="1800">
                <a:solidFill>
                  <a:srgbClr val="F18823"/>
                </a:solidFill>
                <a:latin typeface="Montserrat SemiBold" panose="00000700000000000000" pitchFamily="2" charset="-18"/>
                <a:ea typeface="+mn-ea"/>
                <a:cs typeface="+mn-cs"/>
              </a:rPr>
              <a:t>Najważniejsze ustalenia i ich znaczenie</a:t>
            </a:r>
            <a:br>
              <a:rPr lang="pl-PL" sz="1800">
                <a:solidFill>
                  <a:srgbClr val="F18823"/>
                </a:solidFill>
                <a:latin typeface="Montserrat SemiBold" panose="00000700000000000000" pitchFamily="2" charset="-18"/>
                <a:ea typeface="+mn-ea"/>
                <a:cs typeface="+mn-cs"/>
              </a:rPr>
            </a:br>
            <a:endParaRPr lang="pl-PL" sz="1800">
              <a:solidFill>
                <a:srgbClr val="F18823"/>
              </a:solidFill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6" name="Fußzeilenplatzhalter 39">
            <a:extLst>
              <a:ext uri="{FF2B5EF4-FFF2-40B4-BE49-F238E27FC236}">
                <a16:creationId xmlns:a16="http://schemas.microsoft.com/office/drawing/2014/main" id="{A4F23D62-B8EF-C415-CEBA-9B6DE3E9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Textplatzhalter 22">
            <a:extLst>
              <a:ext uri="{FF2B5EF4-FFF2-40B4-BE49-F238E27FC236}">
                <a16:creationId xmlns:a16="http://schemas.microsoft.com/office/drawing/2014/main" id="{10245B22-A72C-6ACF-FD1D-E1EE5C8707B2}"/>
              </a:ext>
            </a:extLst>
          </p:cNvPr>
          <p:cNvSpPr txBox="1">
            <a:spLocks/>
          </p:cNvSpPr>
          <p:nvPr/>
        </p:nvSpPr>
        <p:spPr>
          <a:xfrm>
            <a:off x="476763" y="1228593"/>
            <a:ext cx="9610235" cy="1603401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  <a:ea typeface="Source Sans Pro" charset="0"/>
              </a:rPr>
              <a:t>Skala prób oszustw i częstotliwość i kanały.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 próbami oszustwa zetknęła się zdecydowana większość Polaków – łącznie ok. 87% miało z nimi styczność bezpośrednio lub pośrednio (wśród znajomych/rodziny). Oszustwa telefoniczne i internetowe są postrzegane jako powszechne: 81% badanych uważa je za „raczej częste” lub „bardzo częste”. Prawie połowa osób, które zetknęły się z problemem sama straciła pieniądze lub zna kogoś, kto w ten sposób stracił pieniądze.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Główne „kanały ataku” to telefon i SMS (po ok. 52% wskazań), ale bardzo często pojawiają się też e-maile (46%) oraz komunikatory (34%) i media społecznościowe (25%).</a:t>
            </a:r>
          </a:p>
          <a:p>
            <a:pPr algn="just">
              <a:spcBef>
                <a:spcPts val="0"/>
              </a:spcBef>
            </a:pPr>
            <a:endParaRPr lang="pl-PL" sz="1100">
              <a:solidFill>
                <a:srgbClr val="2C2C2C"/>
              </a:solidFill>
              <a:latin typeface="Montserrat Light" panose="00000400000000000000" pitchFamily="2" charset="-18"/>
              <a:ea typeface="Source Sans Pro" charset="0"/>
            </a:endParaRPr>
          </a:p>
        </p:txBody>
      </p:sp>
      <p:sp>
        <p:nvSpPr>
          <p:cNvPr id="8" name="Textplatzhalter 22">
            <a:extLst>
              <a:ext uri="{FF2B5EF4-FFF2-40B4-BE49-F238E27FC236}">
                <a16:creationId xmlns:a16="http://schemas.microsoft.com/office/drawing/2014/main" id="{2FA1020C-8C8C-573C-9D3E-85CFF63E4C77}"/>
              </a:ext>
            </a:extLst>
          </p:cNvPr>
          <p:cNvSpPr txBox="1">
            <a:spLocks/>
          </p:cNvSpPr>
          <p:nvPr/>
        </p:nvSpPr>
        <p:spPr>
          <a:xfrm>
            <a:off x="317209" y="2686312"/>
            <a:ext cx="9929345" cy="498666"/>
          </a:xfrm>
          <a:prstGeom prst="rect">
            <a:avLst/>
          </a:prstGeom>
          <a:solidFill>
            <a:schemeClr val="accent1"/>
          </a:solidFill>
        </p:spPr>
        <p:txBody>
          <a:bodyPr vert="horz" lIns="144000" tIns="144000" rIns="144000" bIns="144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chemeClr val="bg1"/>
                </a:solidFill>
                <a:latin typeface="Montserrat SemiBold" panose="00000700000000000000" pitchFamily="2" charset="-18"/>
                <a:ea typeface="Source Sans Pro" charset="0"/>
              </a:rPr>
              <a:t>Skala zjawiska jest bardzo duża – próby oszustw są częste, powtarzalne i wielokanałowe, a odsetek osób, które realnie poniosły straty finansowe lub udostępniły dane, jest istotny.</a:t>
            </a:r>
          </a:p>
        </p:txBody>
      </p:sp>
      <p:sp>
        <p:nvSpPr>
          <p:cNvPr id="31" name="Strzałka: pagon 30">
            <a:extLst>
              <a:ext uri="{FF2B5EF4-FFF2-40B4-BE49-F238E27FC236}">
                <a16:creationId xmlns:a16="http://schemas.microsoft.com/office/drawing/2014/main" id="{A2AF17B3-86F5-8A65-E980-63590362309F}"/>
              </a:ext>
            </a:extLst>
          </p:cNvPr>
          <p:cNvSpPr/>
          <p:nvPr/>
        </p:nvSpPr>
        <p:spPr>
          <a:xfrm rot="5400000">
            <a:off x="9265547" y="6479244"/>
            <a:ext cx="175098" cy="236220"/>
          </a:xfrm>
          <a:prstGeom prst="chevron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5" name="Textplatzhalter 22">
            <a:extLst>
              <a:ext uri="{FF2B5EF4-FFF2-40B4-BE49-F238E27FC236}">
                <a16:creationId xmlns:a16="http://schemas.microsoft.com/office/drawing/2014/main" id="{A4143C56-9D5C-E2DF-9DBD-3AC66DE9DDA8}"/>
              </a:ext>
            </a:extLst>
          </p:cNvPr>
          <p:cNvSpPr txBox="1">
            <a:spLocks/>
          </p:cNvSpPr>
          <p:nvPr/>
        </p:nvSpPr>
        <p:spPr>
          <a:xfrm>
            <a:off x="478644" y="3425241"/>
            <a:ext cx="9610235" cy="1707835"/>
          </a:xfrm>
          <a:prstGeom prst="rect">
            <a:avLst/>
          </a:prstGeom>
        </p:spPr>
        <p:txBody>
          <a:bodyPr vert="horz" lIns="0" tIns="3600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  <a:ea typeface="Source Sans Pro" charset="0"/>
              </a:rPr>
              <a:t>Emocjonalne reakcje, poczucie presji i zachowania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Doświadczenia prób oszustwa są silnie naładowane emocjonalnie. W reakcjach ofiar dominują złość/irytacja, zdenerwowanie, zaskoczenie oraz lęk/strach. Tylko mniejszość deklaruje spokój.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Jednocześnie w hipotetycznej sytuacji silnej presji badani deklarują, że raczej nie ulegliby – 57% ocenia swoją odporność jako wysoką. Jednak w pytaniu, gdzie badani odnosili się do poczucia presji w realnej sytuacji co czwarta osoba twierdziła, że poziom odczuwanej presji był wysoki a podobny odsetek, że nie czuli presji. Możemy mieć do czynienia z przecenianiem własnej odporności.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Około połowa osób, które stykają się z prawdopodobną próbą oszustwa reaguje prawidłowo – natychmiast przerywa rozmowę lub kasuje wiadomość. Spora grupa daje jednak oszustom „drugą szansę”: część dopytuje o szczegóły, kontynuuje rozmowę czy klika w link; wielu przyznaje, że było przez chwilę niepewnych, czy sytuacja nie jest prawdziwa.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Weryfikacja jest stosowana wybiórczo – spora część w ogóle nie sprawdza tożsamości nadawcy, a ci, którzy to robią, najczęściej szukają informacji w </a:t>
            </a:r>
            <a:r>
              <a:rPr lang="pl-PL" sz="11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internecie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lub dzwonią na oficjalny numer instytucji. Rzadko dochodzi do zgłoszenia sprawy na policji lub do innej instytucji.</a:t>
            </a:r>
          </a:p>
        </p:txBody>
      </p:sp>
      <p:sp>
        <p:nvSpPr>
          <p:cNvPr id="36" name="Textplatzhalter 22">
            <a:extLst>
              <a:ext uri="{FF2B5EF4-FFF2-40B4-BE49-F238E27FC236}">
                <a16:creationId xmlns:a16="http://schemas.microsoft.com/office/drawing/2014/main" id="{B6A94835-CE4D-B4F2-5729-2AA1EE1F98BE}"/>
              </a:ext>
            </a:extLst>
          </p:cNvPr>
          <p:cNvSpPr txBox="1">
            <a:spLocks/>
          </p:cNvSpPr>
          <p:nvPr/>
        </p:nvSpPr>
        <p:spPr>
          <a:xfrm>
            <a:off x="317209" y="5604031"/>
            <a:ext cx="9929345" cy="496781"/>
          </a:xfrm>
          <a:prstGeom prst="rect">
            <a:avLst/>
          </a:prstGeom>
          <a:solidFill>
            <a:schemeClr val="accent1"/>
          </a:solidFill>
        </p:spPr>
        <p:txBody>
          <a:bodyPr vert="horz" lIns="144000" tIns="144000" rIns="144000" bIns="144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chemeClr val="bg1"/>
                </a:solidFill>
                <a:latin typeface="Montserrat SemiBold" panose="00000700000000000000" pitchFamily="2" charset="-18"/>
                <a:ea typeface="Source Sans Pro" charset="0"/>
              </a:rPr>
              <a:t>Polacy silnie przeżywają takie sytuacje, ale jednocześnie mają skłonność do przeceniania własnej odporności i do niewystarczającego zgłaszania incydentów.</a:t>
            </a:r>
          </a:p>
        </p:txBody>
      </p:sp>
      <p:sp>
        <p:nvSpPr>
          <p:cNvPr id="37" name="Dowolny kształt: kształt 36">
            <a:extLst>
              <a:ext uri="{FF2B5EF4-FFF2-40B4-BE49-F238E27FC236}">
                <a16:creationId xmlns:a16="http://schemas.microsoft.com/office/drawing/2014/main" id="{D823E527-8EF5-31F3-A42B-BFD8671D1330}"/>
              </a:ext>
            </a:extLst>
          </p:cNvPr>
          <p:cNvSpPr/>
          <p:nvPr/>
        </p:nvSpPr>
        <p:spPr>
          <a:xfrm>
            <a:off x="391160" y="3376811"/>
            <a:ext cx="678180" cy="2391136"/>
          </a:xfrm>
          <a:custGeom>
            <a:avLst/>
            <a:gdLst>
              <a:gd name="connsiteX0" fmla="*/ 0 w 678180"/>
              <a:gd name="connsiteY0" fmla="*/ 1775460 h 1775460"/>
              <a:gd name="connsiteX1" fmla="*/ 0 w 678180"/>
              <a:gd name="connsiteY1" fmla="*/ 0 h 1775460"/>
              <a:gd name="connsiteX2" fmla="*/ 678180 w 678180"/>
              <a:gd name="connsiteY2" fmla="*/ 0 h 17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180" h="1775460">
                <a:moveTo>
                  <a:pt x="0" y="1775460"/>
                </a:moveTo>
                <a:lnTo>
                  <a:pt x="0" y="0"/>
                </a:lnTo>
                <a:lnTo>
                  <a:pt x="678180" y="0"/>
                </a:lnTo>
              </a:path>
            </a:pathLst>
          </a:cu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  <p:sp>
        <p:nvSpPr>
          <p:cNvPr id="38" name="Dowolny kształt: kształt 37">
            <a:extLst>
              <a:ext uri="{FF2B5EF4-FFF2-40B4-BE49-F238E27FC236}">
                <a16:creationId xmlns:a16="http://schemas.microsoft.com/office/drawing/2014/main" id="{9E67FC83-477F-6FB6-FD84-508E76A832D3}"/>
              </a:ext>
            </a:extLst>
          </p:cNvPr>
          <p:cNvSpPr/>
          <p:nvPr/>
        </p:nvSpPr>
        <p:spPr>
          <a:xfrm>
            <a:off x="391160" y="1160185"/>
            <a:ext cx="678180" cy="1775460"/>
          </a:xfrm>
          <a:custGeom>
            <a:avLst/>
            <a:gdLst>
              <a:gd name="connsiteX0" fmla="*/ 0 w 678180"/>
              <a:gd name="connsiteY0" fmla="*/ 1775460 h 1775460"/>
              <a:gd name="connsiteX1" fmla="*/ 0 w 678180"/>
              <a:gd name="connsiteY1" fmla="*/ 0 h 1775460"/>
              <a:gd name="connsiteX2" fmla="*/ 678180 w 678180"/>
              <a:gd name="connsiteY2" fmla="*/ 0 h 17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180" h="1775460">
                <a:moveTo>
                  <a:pt x="0" y="1775460"/>
                </a:moveTo>
                <a:lnTo>
                  <a:pt x="0" y="0"/>
                </a:lnTo>
                <a:lnTo>
                  <a:pt x="678180" y="0"/>
                </a:lnTo>
              </a:path>
            </a:pathLst>
          </a:cu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295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D98D3-DAA3-ABE1-7762-3E14C6BB6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621B03-D6F4-C677-5349-A1D8D40165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7" y="6453337"/>
            <a:ext cx="647799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DCAF7-5D7C-4B1D-ADF6-CDC3C17D8C0B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838388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909FACB7-A519-9525-27DC-7D576A9BA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  <a:sym typeface="Wingdings" panose="05000000000000000000" pitchFamily="2" charset="2"/>
              </a:rPr>
              <a:t></a:t>
            </a: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t> </a:t>
            </a: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EFAF1E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7" name="Titel 17">
            <a:extLst>
              <a:ext uri="{FF2B5EF4-FFF2-40B4-BE49-F238E27FC236}">
                <a16:creationId xmlns:a16="http://schemas.microsoft.com/office/drawing/2014/main" id="{0B4BF5C4-7827-425E-D9D6-99891A70B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614606"/>
            <a:ext cx="10120529" cy="686977"/>
          </a:xfrm>
        </p:spPr>
        <p:txBody>
          <a:bodyPr vert="horz"/>
          <a:lstStyle/>
          <a:p>
            <a:r>
              <a:rPr lang="pl-PL" sz="2200"/>
              <a:t>Podsumowanie wyników badania (2/2)</a:t>
            </a:r>
            <a:br>
              <a:rPr lang="pl-PL" sz="2200"/>
            </a:br>
            <a:r>
              <a:rPr lang="pl-PL" sz="1800">
                <a:solidFill>
                  <a:srgbClr val="F18823"/>
                </a:solidFill>
                <a:latin typeface="Montserrat SemiBold" panose="00000700000000000000" pitchFamily="2" charset="-18"/>
                <a:ea typeface="+mn-ea"/>
                <a:cs typeface="+mn-cs"/>
              </a:rPr>
              <a:t>Najważniejsze ustalenia i ich znaczenie</a:t>
            </a:r>
            <a:br>
              <a:rPr lang="pl-PL" sz="1800">
                <a:solidFill>
                  <a:srgbClr val="F18823"/>
                </a:solidFill>
                <a:latin typeface="Montserrat SemiBold" panose="00000700000000000000" pitchFamily="2" charset="-18"/>
                <a:ea typeface="+mn-ea"/>
                <a:cs typeface="+mn-cs"/>
              </a:rPr>
            </a:br>
            <a:endParaRPr lang="pl-PL" sz="1800">
              <a:solidFill>
                <a:srgbClr val="F18823"/>
              </a:solidFill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6" name="Fußzeilenplatzhalter 39">
            <a:extLst>
              <a:ext uri="{FF2B5EF4-FFF2-40B4-BE49-F238E27FC236}">
                <a16:creationId xmlns:a16="http://schemas.microsoft.com/office/drawing/2014/main" id="{ECACEB73-4B71-57B1-D672-89172C903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Textplatzhalter 22">
            <a:extLst>
              <a:ext uri="{FF2B5EF4-FFF2-40B4-BE49-F238E27FC236}">
                <a16:creationId xmlns:a16="http://schemas.microsoft.com/office/drawing/2014/main" id="{9A22404E-645E-1682-8BED-2E40A5E03FD8}"/>
              </a:ext>
            </a:extLst>
          </p:cNvPr>
          <p:cNvSpPr txBox="1">
            <a:spLocks/>
          </p:cNvSpPr>
          <p:nvPr/>
        </p:nvSpPr>
        <p:spPr>
          <a:xfrm>
            <a:off x="476763" y="1228593"/>
            <a:ext cx="9610235" cy="1208385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  <a:ea typeface="Source Sans Pro" charset="0"/>
              </a:rPr>
              <a:t>Znajomość komunikacji o próbach oszustwa.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Ponad połowa badanych pamięta, że w ostatnim roku spotkała się z kampaniami dotyczącymi oszustw, ale stosunkowo niewielu potrafi je dokładnie przytoczyć – przekaz jest zapamiętywany raczej ogólnie.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Najlepiej zapamiętywane są proste, konkretne hasła: „nie podawaj danych”, „nie klikaj w podejrzane linki”, „zweryfikuj rozmówcę” oraz komunikaty o klasycznych oszustwach „na wnuczka/policjanta/pracownika banku”.</a:t>
            </a:r>
          </a:p>
          <a:p>
            <a:pPr algn="just">
              <a:spcBef>
                <a:spcPts val="0"/>
              </a:spcBef>
            </a:pPr>
            <a:endParaRPr lang="pl-PL" sz="1100">
              <a:solidFill>
                <a:srgbClr val="2C2C2C"/>
              </a:solidFill>
              <a:latin typeface="Montserrat Light" panose="00000400000000000000" pitchFamily="2" charset="-18"/>
              <a:ea typeface="Source Sans Pro" charset="0"/>
            </a:endParaRPr>
          </a:p>
        </p:txBody>
      </p:sp>
      <p:sp>
        <p:nvSpPr>
          <p:cNvPr id="8" name="Textplatzhalter 22">
            <a:extLst>
              <a:ext uri="{FF2B5EF4-FFF2-40B4-BE49-F238E27FC236}">
                <a16:creationId xmlns:a16="http://schemas.microsoft.com/office/drawing/2014/main" id="{8B012C6A-D7C3-1A23-B24A-C6F4133E78D7}"/>
              </a:ext>
            </a:extLst>
          </p:cNvPr>
          <p:cNvSpPr txBox="1">
            <a:spLocks/>
          </p:cNvSpPr>
          <p:nvPr/>
        </p:nvSpPr>
        <p:spPr>
          <a:xfrm>
            <a:off x="317206" y="2331663"/>
            <a:ext cx="9929345" cy="498666"/>
          </a:xfrm>
          <a:prstGeom prst="rect">
            <a:avLst/>
          </a:prstGeom>
          <a:solidFill>
            <a:schemeClr val="accent1"/>
          </a:solidFill>
        </p:spPr>
        <p:txBody>
          <a:bodyPr vert="horz" lIns="144000" tIns="144000" rIns="144000" bIns="144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chemeClr val="bg1"/>
                </a:solidFill>
                <a:latin typeface="Montserrat SemiBold" panose="00000700000000000000" pitchFamily="2" charset="-18"/>
                <a:ea typeface="Source Sans Pro" charset="0"/>
              </a:rPr>
              <a:t>To pokazuje, że skuteczna komunikacja powinna opierać się na krótkich, powtarzalnych zasadach i wyraźnie opisanych scenariuszach, a nie na zbyt rozbudowanych przekazach.</a:t>
            </a:r>
          </a:p>
        </p:txBody>
      </p:sp>
      <p:sp>
        <p:nvSpPr>
          <p:cNvPr id="35" name="Textplatzhalter 22">
            <a:extLst>
              <a:ext uri="{FF2B5EF4-FFF2-40B4-BE49-F238E27FC236}">
                <a16:creationId xmlns:a16="http://schemas.microsoft.com/office/drawing/2014/main" id="{A1AE33E6-76A2-2E09-3D53-3ABED3D4F926}"/>
              </a:ext>
            </a:extLst>
          </p:cNvPr>
          <p:cNvSpPr txBox="1">
            <a:spLocks/>
          </p:cNvSpPr>
          <p:nvPr/>
        </p:nvSpPr>
        <p:spPr>
          <a:xfrm>
            <a:off x="476762" y="3233910"/>
            <a:ext cx="9610235" cy="1707835"/>
          </a:xfrm>
          <a:prstGeom prst="rect">
            <a:avLst/>
          </a:prstGeom>
        </p:spPr>
        <p:txBody>
          <a:bodyPr vert="horz" lIns="0" tIns="3600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  <a:ea typeface="Source Sans Pro" charset="0"/>
              </a:rPr>
              <a:t>Rola banku i potrzebne działania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Banki są wskazywane jako najbardziej wiarygodne źródło informacji o bezpieczeństwie – wyżej niż policja, organizacje konsumenckie czy media, a zdecydowanie wyżej niż portale społecznościowe. Większość badanych oczekuje, że banki będą aktywnie ostrzegać przed oszustwami, a kampanie społeczne są uznawane za potrzebne i pomocne. Jednocześnie ocena działań służb państwowych jest dużo bardziej ostrożna.</a:t>
            </a:r>
          </a:p>
          <a:p>
            <a:pPr algn="just">
              <a:spcBef>
                <a:spcPts val="0"/>
              </a:spcBef>
            </a:pP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Najbardziej pożądane są praktyczne narzędzia i proste procedury, a nie wyłącznie „miękka” edukacja: możliwość szybkiej, samodzielnej blokady konta/karty lub kanałów dostępu, czytelne ostrzeżenia i komunikaty po zalogowaniu do bankowości internetowej/aplikacji, sprawnie działająca infolinia kryzysowa, częstsze powiadomienia SMS/</a:t>
            </a:r>
            <a:r>
              <a:rPr lang="pl-PL" sz="11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push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o podejrzanych aktywnościach.</a:t>
            </a:r>
          </a:p>
        </p:txBody>
      </p:sp>
      <p:sp>
        <p:nvSpPr>
          <p:cNvPr id="36" name="Textplatzhalter 22">
            <a:extLst>
              <a:ext uri="{FF2B5EF4-FFF2-40B4-BE49-F238E27FC236}">
                <a16:creationId xmlns:a16="http://schemas.microsoft.com/office/drawing/2014/main" id="{7685CE7A-5A66-EF96-5FDC-1341B48E3F04}"/>
              </a:ext>
            </a:extLst>
          </p:cNvPr>
          <p:cNvSpPr txBox="1">
            <a:spLocks/>
          </p:cNvSpPr>
          <p:nvPr/>
        </p:nvSpPr>
        <p:spPr>
          <a:xfrm>
            <a:off x="317206" y="4779747"/>
            <a:ext cx="9929345" cy="780672"/>
          </a:xfrm>
          <a:prstGeom prst="rect">
            <a:avLst/>
          </a:prstGeom>
          <a:solidFill>
            <a:schemeClr val="accent1"/>
          </a:solidFill>
        </p:spPr>
        <p:txBody>
          <a:bodyPr vert="horz" lIns="144000" tIns="144000" rIns="144000" bIns="144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l-PL" sz="1100">
                <a:solidFill>
                  <a:schemeClr val="bg1"/>
                </a:solidFill>
                <a:latin typeface="Montserrat SemiBold" panose="00000700000000000000" pitchFamily="2" charset="-18"/>
                <a:ea typeface="Source Sans Pro" charset="0"/>
              </a:rPr>
              <a:t>Banki są naturalnym, najbardziej zaufanym liderem działań prewencyjnych – powinny łączyć twarde rozwiązania zabezpieczające (blokady, alerty, procedury) z prostą, powtarzalną edukacją i zachęcaniem klientów do weryfikacji oraz zgłaszania wszelkich podejrzanych kontaktów.</a:t>
            </a:r>
          </a:p>
        </p:txBody>
      </p:sp>
      <p:sp>
        <p:nvSpPr>
          <p:cNvPr id="37" name="Dowolny kształt: kształt 36">
            <a:extLst>
              <a:ext uri="{FF2B5EF4-FFF2-40B4-BE49-F238E27FC236}">
                <a16:creationId xmlns:a16="http://schemas.microsoft.com/office/drawing/2014/main" id="{CA5BB4A6-1800-3ECD-56B2-EF41E94012DF}"/>
              </a:ext>
            </a:extLst>
          </p:cNvPr>
          <p:cNvSpPr/>
          <p:nvPr/>
        </p:nvSpPr>
        <p:spPr>
          <a:xfrm>
            <a:off x="391160" y="3177310"/>
            <a:ext cx="678180" cy="2253672"/>
          </a:xfrm>
          <a:custGeom>
            <a:avLst/>
            <a:gdLst>
              <a:gd name="connsiteX0" fmla="*/ 0 w 678180"/>
              <a:gd name="connsiteY0" fmla="*/ 1775460 h 1775460"/>
              <a:gd name="connsiteX1" fmla="*/ 0 w 678180"/>
              <a:gd name="connsiteY1" fmla="*/ 0 h 1775460"/>
              <a:gd name="connsiteX2" fmla="*/ 678180 w 678180"/>
              <a:gd name="connsiteY2" fmla="*/ 0 h 17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180" h="1775460">
                <a:moveTo>
                  <a:pt x="0" y="1775460"/>
                </a:moveTo>
                <a:lnTo>
                  <a:pt x="0" y="0"/>
                </a:lnTo>
                <a:lnTo>
                  <a:pt x="678180" y="0"/>
                </a:lnTo>
              </a:path>
            </a:pathLst>
          </a:cu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  <p:sp>
        <p:nvSpPr>
          <p:cNvPr id="38" name="Dowolny kształt: kształt 37">
            <a:extLst>
              <a:ext uri="{FF2B5EF4-FFF2-40B4-BE49-F238E27FC236}">
                <a16:creationId xmlns:a16="http://schemas.microsoft.com/office/drawing/2014/main" id="{00BFF858-D857-B591-A4ED-3E619F7E3126}"/>
              </a:ext>
            </a:extLst>
          </p:cNvPr>
          <p:cNvSpPr/>
          <p:nvPr/>
        </p:nvSpPr>
        <p:spPr>
          <a:xfrm>
            <a:off x="391160" y="1160185"/>
            <a:ext cx="678180" cy="1526127"/>
          </a:xfrm>
          <a:custGeom>
            <a:avLst/>
            <a:gdLst>
              <a:gd name="connsiteX0" fmla="*/ 0 w 678180"/>
              <a:gd name="connsiteY0" fmla="*/ 1775460 h 1775460"/>
              <a:gd name="connsiteX1" fmla="*/ 0 w 678180"/>
              <a:gd name="connsiteY1" fmla="*/ 0 h 1775460"/>
              <a:gd name="connsiteX2" fmla="*/ 678180 w 678180"/>
              <a:gd name="connsiteY2" fmla="*/ 0 h 17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180" h="1775460">
                <a:moveTo>
                  <a:pt x="0" y="1775460"/>
                </a:moveTo>
                <a:lnTo>
                  <a:pt x="0" y="0"/>
                </a:lnTo>
                <a:lnTo>
                  <a:pt x="678180" y="0"/>
                </a:lnTo>
              </a:path>
            </a:pathLst>
          </a:cu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728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7598A-4167-8122-8FDB-ADE2CB02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646A6A2-AD31-4157-F4A0-7D2A06069E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892274"/>
              </p:ext>
            </p:extLst>
          </p:nvPr>
        </p:nvGraphicFramePr>
        <p:xfrm>
          <a:off x="483484" y="2514615"/>
          <a:ext cx="3979575" cy="357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0B57C7A5-5D93-EC38-E27D-14EC124F72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25" imgH="425" progId="TCLayout.ActiveDocument.1">
                  <p:embed/>
                </p:oleObj>
              </mc:Choice>
              <mc:Fallback>
                <p:oleObj name="think-cell Folie" r:id="rId4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57C7A5-5D93-EC38-E27D-14EC124F72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E855B7BB-9C5E-506A-944C-D82BBEF7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F3B616-4DF8-45AB-9944-33B5E708A8D6}" type="datetime1">
              <a:rPr kumimoji="0" lang="pl-PL" sz="800" b="0" i="0" u="none" strike="noStrike" kern="1200" cap="none" spc="0" normalizeH="0" baseline="0" noProof="0" smtClean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08.12.2025</a:t>
            </a:fld>
            <a:endParaRPr kumimoji="0" lang="pl-PL" sz="800" b="0" i="0" u="none" strike="noStrike" kern="1200" cap="none" spc="0" normalizeH="0" baseline="0" noProof="0">
              <a:ln>
                <a:noFill/>
              </a:ln>
              <a:solidFill>
                <a:srgbClr val="838388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03F43C2A-E3B8-1C6A-EF16-4D55AD98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7"/>
            <a:ext cx="10356503" cy="439204"/>
          </a:xfrm>
        </p:spPr>
        <p:txBody>
          <a:bodyPr vert="horz"/>
          <a:lstStyle/>
          <a:p>
            <a:r>
              <a:rPr lang="pl-PL" sz="1400"/>
              <a:t>Próby oszustwa – skala zjawiska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7BA19A65-B944-7A25-6462-114DDFC78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2E6A9F-ABEE-4E01-A351-D37C88834E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EFAF1E"/>
                </a:solidFill>
                <a:effectLst/>
                <a:uLnTx/>
                <a:uFillTx/>
                <a:latin typeface="Montserrat Extra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EFAF1E"/>
              </a:solidFill>
              <a:effectLst/>
              <a:uLnTx/>
              <a:uFillTx/>
              <a:latin typeface="Montserrat ExtraBold"/>
              <a:ea typeface="+mn-ea"/>
              <a:cs typeface="+mn-cs"/>
            </a:endParaRPr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778F212E-66B1-98FD-4C50-5CCF2FF08CCA}"/>
              </a:ext>
            </a:extLst>
          </p:cNvPr>
          <p:cNvSpPr txBox="1">
            <a:spLocks/>
          </p:cNvSpPr>
          <p:nvPr/>
        </p:nvSpPr>
        <p:spPr>
          <a:xfrm>
            <a:off x="478645" y="601132"/>
            <a:ext cx="10356503" cy="854457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 podejrzanymi próbami kontaktu, które mogły być oszustwem, zetknęła się zdecydowana większość Polaków —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84% 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deklaruje osobiste doświadczenie tego typu sytuacji. Dodatkowo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77% 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wskazuje, że podobne incydenty dotknęły osoby z ich otoczenia (rodzinę lub znajomych). Z przeprowadzonej analizy wynika, że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87% Polaków miało styczność z potencjalnymi próbami oszustwa — bezpośrednio lub pośrednio.</a:t>
            </a: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B81D3CF9-7E4C-3F69-D353-2CF860290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838388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0B1E49C-7A64-6847-D672-F92582693815}"/>
              </a:ext>
            </a:extLst>
          </p:cNvPr>
          <p:cNvSpPr txBox="1"/>
          <p:nvPr/>
        </p:nvSpPr>
        <p:spPr>
          <a:xfrm>
            <a:off x="555043" y="1554576"/>
            <a:ext cx="4191663" cy="779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P1. Czy kiedykolwiek zetknąłeś/zetknęłaś się z podejrzanymi próbami kontaktu, które mogły być oszustwem (np. telefon, SMS, wiadomość w komunikatorze, wiadomość w </a:t>
            </a:r>
            <a:r>
              <a:rPr kumimoji="0" lang="pl-PL" sz="900" b="0" i="1" u="none" strike="noStrike" kern="1200" cap="none" spc="0" normalizeH="0" baseline="0" noProof="0" err="1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internecie</a:t>
            </a: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)?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wszyscy </a:t>
            </a:r>
            <a:r>
              <a:rPr lang="pl-PL" sz="900" i="1">
                <a:solidFill>
                  <a:srgbClr val="565656"/>
                </a:solidFill>
                <a:latin typeface="Montserrat Light"/>
              </a:rPr>
              <a:t>r</a:t>
            </a:r>
            <a:r>
              <a:rPr kumimoji="0" lang="pl-PL" sz="900" b="0" i="1" u="none" strike="noStrike" kern="1200" cap="none" spc="0" normalizeH="0" baseline="0" noProof="0" err="1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espondenci</a:t>
            </a: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, N=1011.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98B9110-95C9-F5F6-251F-8C3AB886A34D}"/>
              </a:ext>
            </a:extLst>
          </p:cNvPr>
          <p:cNvSpPr txBox="1"/>
          <p:nvPr/>
        </p:nvSpPr>
        <p:spPr>
          <a:xfrm>
            <a:off x="1366475" y="3791051"/>
            <a:ext cx="242568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84%</a:t>
            </a:r>
            <a:b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</a:b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</a:rPr>
              <a:t>respondentów zetknęło się z próbami kontaktu, które mogły być próbami oszustwa</a:t>
            </a:r>
            <a:endParaRPr kumimoji="0" lang="pl-PL" sz="1050" b="0" i="0" u="none" strike="noStrike" kern="1200" cap="none" spc="0" normalizeH="0" baseline="0" noProof="0">
              <a:ln>
                <a:noFill/>
              </a:ln>
              <a:solidFill>
                <a:srgbClr val="05678A"/>
              </a:solidFill>
              <a:effectLst/>
              <a:uLnTx/>
              <a:uFillTx/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16" name="Strzałka: pagon 15">
            <a:extLst>
              <a:ext uri="{FF2B5EF4-FFF2-40B4-BE49-F238E27FC236}">
                <a16:creationId xmlns:a16="http://schemas.microsoft.com/office/drawing/2014/main" id="{12161EE2-80A8-49CE-7A48-1E2F4D858175}"/>
              </a:ext>
            </a:extLst>
          </p:cNvPr>
          <p:cNvSpPr/>
          <p:nvPr/>
        </p:nvSpPr>
        <p:spPr>
          <a:xfrm>
            <a:off x="8586364" y="4229632"/>
            <a:ext cx="136715" cy="282453"/>
          </a:xfrm>
          <a:prstGeom prst="chevron">
            <a:avLst/>
          </a:prstGeom>
          <a:solidFill>
            <a:srgbClr val="05678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36BE6A03-77E6-00E8-039C-D9A03427F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089517"/>
              </p:ext>
            </p:extLst>
          </p:nvPr>
        </p:nvGraphicFramePr>
        <p:xfrm>
          <a:off x="4675147" y="2514615"/>
          <a:ext cx="3979575" cy="357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E125BEB1-A43E-CF40-4A4A-F52091160B31}"/>
              </a:ext>
            </a:extLst>
          </p:cNvPr>
          <p:cNvSpPr txBox="1"/>
          <p:nvPr/>
        </p:nvSpPr>
        <p:spPr>
          <a:xfrm>
            <a:off x="5507753" y="3780401"/>
            <a:ext cx="2425680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77%</a:t>
            </a:r>
            <a:b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</a:b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</a:rPr>
              <a:t>respondentów zna kogoś z rodziny lub znajomych kto zetknął się z próbami kontaktu, które mogły być próbami oszustwa </a:t>
            </a:r>
            <a:endParaRPr kumimoji="0" lang="pl-PL" sz="1050" b="0" i="0" u="none" strike="noStrike" kern="1200" cap="none" spc="0" normalizeH="0" baseline="0" noProof="0">
              <a:ln>
                <a:noFill/>
              </a:ln>
              <a:solidFill>
                <a:srgbClr val="05678A"/>
              </a:solidFill>
              <a:effectLst/>
              <a:uLnTx/>
              <a:uFillTx/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FF22D5C-D292-D42C-7C6D-E4F71F76516D}"/>
              </a:ext>
            </a:extLst>
          </p:cNvPr>
          <p:cNvSpPr txBox="1"/>
          <p:nvPr/>
        </p:nvSpPr>
        <p:spPr>
          <a:xfrm>
            <a:off x="5120417" y="1554576"/>
            <a:ext cx="4191663" cy="779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P2. A czy ktoś z Twojej rodziny lub znajomych zetknął się z takimi próbami kontaktu, które mogły być oszustwem (np. telefon, SMS, wiadomość w komunikatorze, wiadomość w </a:t>
            </a:r>
            <a:r>
              <a:rPr kumimoji="0" lang="pl-PL" sz="900" b="0" i="1" u="none" strike="noStrike" kern="1200" cap="none" spc="0" normalizeH="0" baseline="0" noProof="0" err="1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internecie</a:t>
            </a: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Medium" panose="00000600000000000000" pitchFamily="2" charset="-18"/>
                <a:ea typeface="+mn-ea"/>
                <a:cs typeface="+mn-cs"/>
              </a:rPr>
              <a:t>)?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wszyscy </a:t>
            </a:r>
            <a:r>
              <a:rPr lang="pl-PL" sz="900" i="1">
                <a:solidFill>
                  <a:srgbClr val="565656"/>
                </a:solidFill>
                <a:latin typeface="Montserrat Light"/>
              </a:rPr>
              <a:t>r</a:t>
            </a:r>
            <a:r>
              <a:rPr kumimoji="0" lang="pl-PL" sz="900" b="0" i="1" u="none" strike="noStrike" kern="1200" cap="none" spc="0" normalizeH="0" baseline="0" noProof="0" err="1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espondenci</a:t>
            </a: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, N=1011.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AD029CB2-1737-1F49-FC08-9A77545444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41187"/>
              </p:ext>
            </p:extLst>
          </p:nvPr>
        </p:nvGraphicFramePr>
        <p:xfrm>
          <a:off x="9204013" y="3314977"/>
          <a:ext cx="2100441" cy="2777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78A4AE4-E98C-D5EE-97C1-ABC462F4F24B}"/>
              </a:ext>
            </a:extLst>
          </p:cNvPr>
          <p:cNvSpPr txBox="1"/>
          <p:nvPr/>
        </p:nvSpPr>
        <p:spPr>
          <a:xfrm>
            <a:off x="9072438" y="2699728"/>
            <a:ext cx="2565206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87%</a:t>
            </a:r>
            <a:b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</a:br>
            <a:r>
              <a:rPr lang="pl-PL" sz="1100">
                <a:solidFill>
                  <a:srgbClr val="05678A"/>
                </a:solidFill>
                <a:latin typeface="Montserrat SemiBold" panose="00000700000000000000" pitchFamily="2" charset="-18"/>
              </a:rPr>
              <a:t>Polaków łącznie mogło zetknąć się z próbami kontaktu, które mogły być próbami oszustwa*</a:t>
            </a:r>
            <a:endParaRPr kumimoji="0" lang="pl-PL" sz="1050" b="0" i="0" u="none" strike="noStrike" kern="1200" cap="none" spc="0" normalizeH="0" baseline="0" noProof="0">
              <a:ln>
                <a:noFill/>
              </a:ln>
              <a:solidFill>
                <a:srgbClr val="05678A"/>
              </a:solidFill>
              <a:effectLst/>
              <a:uLnTx/>
              <a:uFillTx/>
              <a:latin typeface="Montserrat SemiBold" panose="00000700000000000000" pitchFamily="2" charset="-18"/>
              <a:ea typeface="+mn-ea"/>
              <a:cs typeface="+mn-cs"/>
            </a:endParaRPr>
          </a:p>
        </p:txBody>
      </p:sp>
      <p:sp>
        <p:nvSpPr>
          <p:cNvPr id="12" name="Fußzeilenplatzhalter 39">
            <a:extLst>
              <a:ext uri="{FF2B5EF4-FFF2-40B4-BE49-F238E27FC236}">
                <a16:creationId xmlns:a16="http://schemas.microsoft.com/office/drawing/2014/main" id="{4F8AEADB-1BEE-DAB3-1C42-F16B9102472E}"/>
              </a:ext>
            </a:extLst>
          </p:cNvPr>
          <p:cNvSpPr txBox="1">
            <a:spLocks/>
          </p:cNvSpPr>
          <p:nvPr/>
        </p:nvSpPr>
        <p:spPr bwMode="gray">
          <a:xfrm>
            <a:off x="9478675" y="6057369"/>
            <a:ext cx="1992374" cy="441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700" i="1">
                <a:solidFill>
                  <a:srgbClr val="838388"/>
                </a:solidFill>
                <a:latin typeface="Montserrat Light"/>
              </a:rPr>
              <a:t>* Na podstawie odpowiedzi z P1 (osobiste doświadczenie) oraz P2 (doświadczenia rodziny i znajomych)</a:t>
            </a:r>
            <a:endParaRPr lang="en-US" sz="700" i="1">
              <a:solidFill>
                <a:srgbClr val="838388"/>
              </a:solidFill>
              <a:latin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24595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A5DD-7438-E9EE-27FB-7E77F896B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69CF1F8E-4FE5-CAEF-6C7F-820EEE5227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25" imgH="425" progId="TCLayout.ActiveDocument.1">
                  <p:embed/>
                </p:oleObj>
              </mc:Choice>
              <mc:Fallback>
                <p:oleObj name="think-cell Folie" r:id="rId3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DA41FB-C9ED-976D-1E2D-0FC2B2B89A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8D76D959-1D32-9CCA-9093-21342E20B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BA8CE842-8406-FB86-CA82-A4A3980B8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24575DD4-124B-CCE0-85CA-892B8776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11" name="Titel 17">
            <a:extLst>
              <a:ext uri="{FF2B5EF4-FFF2-40B4-BE49-F238E27FC236}">
                <a16:creationId xmlns:a16="http://schemas.microsoft.com/office/drawing/2014/main" id="{E6776412-4268-EB0F-0E8D-165E1A593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7"/>
            <a:ext cx="10047115" cy="540990"/>
          </a:xfrm>
        </p:spPr>
        <p:txBody>
          <a:bodyPr vert="horz"/>
          <a:lstStyle/>
          <a:p>
            <a:r>
              <a:rPr lang="pl-PL" sz="1400"/>
              <a:t>Częstość zjawiska i podatność na presję oszustów</a:t>
            </a:r>
          </a:p>
        </p:txBody>
      </p:sp>
      <p:sp>
        <p:nvSpPr>
          <p:cNvPr id="13" name="Textplatzhalter 22">
            <a:extLst>
              <a:ext uri="{FF2B5EF4-FFF2-40B4-BE49-F238E27FC236}">
                <a16:creationId xmlns:a16="http://schemas.microsoft.com/office/drawing/2014/main" id="{34CB378D-3F60-D713-1A8A-9957AE0B26E3}"/>
              </a:ext>
            </a:extLst>
          </p:cNvPr>
          <p:cNvSpPr txBox="1">
            <a:spLocks/>
          </p:cNvSpPr>
          <p:nvPr/>
        </p:nvSpPr>
        <p:spPr>
          <a:xfrm>
            <a:off x="478645" y="775057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Oszustwa telefoniczne i internetowe są postrzegane jako powszechne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: 81% badanych uważa je za „raczej częste” lub „bardzo częste”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a tylko </a:t>
            </a:r>
            <a:r>
              <a:rPr lang="pl-PL" sz="11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5% jako rzadkie</a:t>
            </a: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Jednocześnie aż 57% respondentów sądzi, że nie uległoby presji emocjonalnej (0–2 na skali). Przeciwnego zdania jest 7% Polaków </a:t>
            </a:r>
            <a:b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</a:br>
            <a:r>
              <a:rPr lang="pl-PL" sz="11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(wyniki 8–10).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AB32F9F-EA29-6D57-0B9A-C7CEEEC8B2DC}"/>
              </a:ext>
            </a:extLst>
          </p:cNvPr>
          <p:cNvSpPr txBox="1"/>
          <p:nvPr/>
        </p:nvSpPr>
        <p:spPr>
          <a:xfrm>
            <a:off x="553624" y="1842498"/>
            <a:ext cx="6829669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P6. Jak oceniasz, na ile częste są obecnie oszustwa telefoniczne i internetowe w Polsce?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E11856D9-4182-9952-EBDC-24E3A7665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469092"/>
              </p:ext>
            </p:extLst>
          </p:nvPr>
        </p:nvGraphicFramePr>
        <p:xfrm>
          <a:off x="1274323" y="2415002"/>
          <a:ext cx="9078717" cy="1990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" name="Grupa 4">
            <a:extLst>
              <a:ext uri="{FF2B5EF4-FFF2-40B4-BE49-F238E27FC236}">
                <a16:creationId xmlns:a16="http://schemas.microsoft.com/office/drawing/2014/main" id="{72BB1403-7211-502B-CB51-131133EAD2E1}"/>
              </a:ext>
            </a:extLst>
          </p:cNvPr>
          <p:cNvGrpSpPr/>
          <p:nvPr/>
        </p:nvGrpSpPr>
        <p:grpSpPr>
          <a:xfrm>
            <a:off x="2315496" y="3593139"/>
            <a:ext cx="1457611" cy="215444"/>
            <a:chOff x="1403092" y="3660304"/>
            <a:chExt cx="1457611" cy="215444"/>
          </a:xfrm>
        </p:grpSpPr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3186BA65-98CB-5219-E546-D676C1D0C895}"/>
                </a:ext>
              </a:extLst>
            </p:cNvPr>
            <p:cNvSpPr txBox="1"/>
            <p:nvPr/>
          </p:nvSpPr>
          <p:spPr>
            <a:xfrm>
              <a:off x="1616452" y="3660304"/>
              <a:ext cx="124425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Bardzo częste</a:t>
              </a:r>
            </a:p>
          </p:txBody>
        </p: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FE58A9B0-E217-91DD-3ACF-0F749135F894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3C6E80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2EFAFA59-D8F4-C4EC-2AD5-E2FEAE92A718}"/>
              </a:ext>
            </a:extLst>
          </p:cNvPr>
          <p:cNvGrpSpPr/>
          <p:nvPr/>
        </p:nvGrpSpPr>
        <p:grpSpPr>
          <a:xfrm>
            <a:off x="3730127" y="3590245"/>
            <a:ext cx="1321356" cy="215444"/>
            <a:chOff x="1403092" y="3660304"/>
            <a:chExt cx="1321356" cy="215444"/>
          </a:xfrm>
        </p:grpSpPr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9EC08BC2-6A7E-4B42-B4C5-A804B386ACE4}"/>
                </a:ext>
              </a:extLst>
            </p:cNvPr>
            <p:cNvSpPr txBox="1"/>
            <p:nvPr/>
          </p:nvSpPr>
          <p:spPr>
            <a:xfrm>
              <a:off x="1616452" y="3660304"/>
              <a:ext cx="1107996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częste	</a:t>
              </a:r>
            </a:p>
          </p:txBody>
        </p:sp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AEF2A988-B3F1-2C74-A291-BFBDCDCE4FDC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0787B5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AAF5032E-71B6-E955-2472-384617012E59}"/>
              </a:ext>
            </a:extLst>
          </p:cNvPr>
          <p:cNvGrpSpPr/>
          <p:nvPr/>
        </p:nvGrpSpPr>
        <p:grpSpPr>
          <a:xfrm>
            <a:off x="5027964" y="3590245"/>
            <a:ext cx="2244685" cy="215444"/>
            <a:chOff x="1403092" y="3660304"/>
            <a:chExt cx="2244685" cy="215444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C40ED321-7DD5-31C9-AF3C-B8BE3795BB3D}"/>
                </a:ext>
              </a:extLst>
            </p:cNvPr>
            <p:cNvSpPr txBox="1"/>
            <p:nvPr/>
          </p:nvSpPr>
          <p:spPr>
            <a:xfrm>
              <a:off x="1616452" y="3660304"/>
              <a:ext cx="2031325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Ani rzadkie, ani częste	</a:t>
              </a:r>
            </a:p>
          </p:txBody>
        </p:sp>
        <p:sp>
          <p:nvSpPr>
            <p:cNvPr id="19" name="Owal 18">
              <a:extLst>
                <a:ext uri="{FF2B5EF4-FFF2-40B4-BE49-F238E27FC236}">
                  <a16:creationId xmlns:a16="http://schemas.microsoft.com/office/drawing/2014/main" id="{1F7C1672-FDFC-3F1B-0DC8-5BBA7C264C3F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2F2F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0C038915-CE00-A510-10B3-F04945E7CC70}"/>
              </a:ext>
            </a:extLst>
          </p:cNvPr>
          <p:cNvGrpSpPr/>
          <p:nvPr/>
        </p:nvGrpSpPr>
        <p:grpSpPr>
          <a:xfrm>
            <a:off x="6803962" y="3580062"/>
            <a:ext cx="1321356" cy="215444"/>
            <a:chOff x="1403092" y="3660304"/>
            <a:chExt cx="1321356" cy="215444"/>
          </a:xfrm>
        </p:grpSpPr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E13E82F4-3DF4-BDC0-7838-E8ED7A967C58}"/>
                </a:ext>
              </a:extLst>
            </p:cNvPr>
            <p:cNvSpPr txBox="1"/>
            <p:nvPr/>
          </p:nvSpPr>
          <p:spPr>
            <a:xfrm>
              <a:off x="1616452" y="3660304"/>
              <a:ext cx="1107996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Raczej rzadkie	</a:t>
              </a:r>
            </a:p>
          </p:txBody>
        </p:sp>
        <p:sp>
          <p:nvSpPr>
            <p:cNvPr id="22" name="Owal 21">
              <a:extLst>
                <a:ext uri="{FF2B5EF4-FFF2-40B4-BE49-F238E27FC236}">
                  <a16:creationId xmlns:a16="http://schemas.microsoft.com/office/drawing/2014/main" id="{B48A67B0-2ECE-0F4C-086D-D7A4B3F70FB2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9C42F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B57A377B-EF0B-E62E-E463-583C0ECF8C52}"/>
              </a:ext>
            </a:extLst>
          </p:cNvPr>
          <p:cNvGrpSpPr/>
          <p:nvPr/>
        </p:nvGrpSpPr>
        <p:grpSpPr>
          <a:xfrm>
            <a:off x="8194676" y="3582939"/>
            <a:ext cx="1321356" cy="215444"/>
            <a:chOff x="1403092" y="3660304"/>
            <a:chExt cx="1321356" cy="215444"/>
          </a:xfrm>
        </p:grpSpPr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B7F1D64A-C0F3-D040-DBCC-123C0C4C10AB}"/>
                </a:ext>
              </a:extLst>
            </p:cNvPr>
            <p:cNvSpPr txBox="1"/>
            <p:nvPr/>
          </p:nvSpPr>
          <p:spPr>
            <a:xfrm>
              <a:off x="1616452" y="3660304"/>
              <a:ext cx="1107996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t"/>
              <a:r>
                <a:rPr lang="pl-PL" sz="8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Bardzo rzadkie	</a:t>
              </a:r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901F3DE3-C9BE-C42C-216A-E3B95E2303DB}"/>
                </a:ext>
              </a:extLst>
            </p:cNvPr>
            <p:cNvSpPr/>
            <p:nvPr/>
          </p:nvSpPr>
          <p:spPr>
            <a:xfrm>
              <a:off x="1403092" y="3681666"/>
              <a:ext cx="172720" cy="172720"/>
            </a:xfrm>
            <a:prstGeom prst="ellipse">
              <a:avLst/>
            </a:prstGeom>
            <a:solidFill>
              <a:srgbClr val="F7AA11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sp>
        <p:nvSpPr>
          <p:cNvPr id="29" name="Łza 28">
            <a:extLst>
              <a:ext uri="{FF2B5EF4-FFF2-40B4-BE49-F238E27FC236}">
                <a16:creationId xmlns:a16="http://schemas.microsoft.com/office/drawing/2014/main" id="{10739406-EE56-8ACD-29F3-DA11C51BD694}"/>
              </a:ext>
            </a:extLst>
          </p:cNvPr>
          <p:cNvSpPr/>
          <p:nvPr/>
        </p:nvSpPr>
        <p:spPr>
          <a:xfrm rot="13467767">
            <a:off x="10542667" y="2814867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F7AA11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D931A8FC-033A-1372-1488-6A9FFF90F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592103"/>
              </p:ext>
            </p:extLst>
          </p:nvPr>
        </p:nvGraphicFramePr>
        <p:xfrm>
          <a:off x="10469310" y="2864893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6B2A28F-ED6F-DD66-B892-CC0105382C0C}"/>
              </a:ext>
            </a:extLst>
          </p:cNvPr>
          <p:cNvSpPr txBox="1"/>
          <p:nvPr/>
        </p:nvSpPr>
        <p:spPr>
          <a:xfrm>
            <a:off x="10371982" y="2375488"/>
            <a:ext cx="811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9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Bottom</a:t>
            </a:r>
            <a:r>
              <a:rPr lang="pl-PL" sz="900">
                <a:solidFill>
                  <a:srgbClr val="F7AA11"/>
                </a:solidFill>
                <a:latin typeface="Montserrat SemiBold" panose="00000700000000000000" pitchFamily="2" charset="-18"/>
              </a:rPr>
              <a:t> 2 </a:t>
            </a:r>
            <a:br>
              <a:rPr lang="pl-PL" sz="900">
                <a:solidFill>
                  <a:srgbClr val="F7AA11"/>
                </a:solidFill>
                <a:latin typeface="Montserrat SemiBold" panose="00000700000000000000" pitchFamily="2" charset="-18"/>
              </a:rPr>
            </a:br>
            <a:r>
              <a:rPr lang="pl-PL" sz="900" err="1">
                <a:solidFill>
                  <a:srgbClr val="F7AA11"/>
                </a:solidFill>
                <a:latin typeface="Montserrat SemiBold" panose="00000700000000000000" pitchFamily="2" charset="-18"/>
              </a:rPr>
              <a:t>Boxes</a:t>
            </a:r>
            <a:endParaRPr lang="pl-PL" sz="900">
              <a:solidFill>
                <a:srgbClr val="F7AA11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37" name="Łza 36">
            <a:extLst>
              <a:ext uri="{FF2B5EF4-FFF2-40B4-BE49-F238E27FC236}">
                <a16:creationId xmlns:a16="http://schemas.microsoft.com/office/drawing/2014/main" id="{B1019C38-858C-1B47-8E5A-89FDCF012765}"/>
              </a:ext>
            </a:extLst>
          </p:cNvPr>
          <p:cNvSpPr/>
          <p:nvPr/>
        </p:nvSpPr>
        <p:spPr>
          <a:xfrm rot="8132233" flipH="1">
            <a:off x="824560" y="2843170"/>
            <a:ext cx="343154" cy="343154"/>
          </a:xfrm>
          <a:prstGeom prst="teardrop">
            <a:avLst>
              <a:gd name="adj" fmla="val 122556"/>
            </a:avLst>
          </a:prstGeom>
          <a:solidFill>
            <a:srgbClr val="3C6E8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5F026157-0467-7522-100A-2FCBBD486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287450"/>
              </p:ext>
            </p:extLst>
          </p:nvPr>
        </p:nvGraphicFramePr>
        <p:xfrm flipH="1">
          <a:off x="786753" y="2878752"/>
          <a:ext cx="468628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28">
                  <a:extLst>
                    <a:ext uri="{9D8B030D-6E8A-4147-A177-3AD203B41FA5}">
                      <a16:colId xmlns:a16="http://schemas.microsoft.com/office/drawing/2014/main" val="50708703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pl-PL" sz="1100" b="1" kern="1200">
                          <a:solidFill>
                            <a:schemeClr val="bg1"/>
                          </a:solidFill>
                          <a:latin typeface="Montserrat SemiBold" panose="00000700000000000000" pitchFamily="2" charset="-18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829502"/>
                  </a:ext>
                </a:extLst>
              </a:tr>
            </a:tbl>
          </a:graphicData>
        </a:graphic>
      </p:graphicFrame>
      <p:sp>
        <p:nvSpPr>
          <p:cNvPr id="39" name="pole tekstowe 38">
            <a:extLst>
              <a:ext uri="{FF2B5EF4-FFF2-40B4-BE49-F238E27FC236}">
                <a16:creationId xmlns:a16="http://schemas.microsoft.com/office/drawing/2014/main" id="{885D534D-FDFF-119F-25C6-384E8DFF4615}"/>
              </a:ext>
            </a:extLst>
          </p:cNvPr>
          <p:cNvSpPr txBox="1"/>
          <p:nvPr/>
        </p:nvSpPr>
        <p:spPr>
          <a:xfrm flipH="1">
            <a:off x="658485" y="2375488"/>
            <a:ext cx="811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3C6E80"/>
                </a:solidFill>
                <a:latin typeface="Montserrat SemiBold" panose="00000700000000000000" pitchFamily="2" charset="-18"/>
              </a:rPr>
              <a:t>Top 2 </a:t>
            </a:r>
            <a:br>
              <a:rPr lang="pl-PL" sz="900">
                <a:solidFill>
                  <a:srgbClr val="3C6E80"/>
                </a:solidFill>
                <a:latin typeface="Montserrat SemiBold" panose="00000700000000000000" pitchFamily="2" charset="-18"/>
              </a:rPr>
            </a:br>
            <a:r>
              <a:rPr lang="pl-PL" sz="900" err="1">
                <a:solidFill>
                  <a:srgbClr val="3C6E80"/>
                </a:solidFill>
                <a:latin typeface="Montserrat SemiBold" panose="00000700000000000000" pitchFamily="2" charset="-18"/>
              </a:rPr>
              <a:t>Boxes</a:t>
            </a:r>
            <a:endParaRPr lang="pl-PL" sz="900">
              <a:solidFill>
                <a:srgbClr val="3C6E8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402C0BE-6364-1FE8-8B55-7ADF415F8D9A}"/>
              </a:ext>
            </a:extLst>
          </p:cNvPr>
          <p:cNvSpPr txBox="1"/>
          <p:nvPr/>
        </p:nvSpPr>
        <p:spPr>
          <a:xfrm>
            <a:off x="572566" y="4036438"/>
            <a:ext cx="8916947" cy="631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P18. Wyobraź sobie sytuację silnej presji emocjonalnej (np. ktoś mówi, że bliska osoba jest w niebezpieczeństwie) i natychmiast trzeba przelać pieniądze. Na ile myślisz, że mógłbyś/mogłabyś ulec takiej presji i przekazać pieniądze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Podstawa: respondenci, N=1011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2C6D5DF9-8E0C-ABA6-5D21-6102378FF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923154"/>
              </p:ext>
            </p:extLst>
          </p:nvPr>
        </p:nvGraphicFramePr>
        <p:xfrm>
          <a:off x="1072932" y="4709375"/>
          <a:ext cx="9342783" cy="1313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Nawias otwierający 8">
            <a:extLst>
              <a:ext uri="{FF2B5EF4-FFF2-40B4-BE49-F238E27FC236}">
                <a16:creationId xmlns:a16="http://schemas.microsoft.com/office/drawing/2014/main" id="{26B2A619-526F-4B07-63E4-069BFB114AFA}"/>
              </a:ext>
            </a:extLst>
          </p:cNvPr>
          <p:cNvSpPr/>
          <p:nvPr/>
        </p:nvSpPr>
        <p:spPr>
          <a:xfrm rot="5400000" flipH="1">
            <a:off x="4261911" y="4424790"/>
            <a:ext cx="83107" cy="2813739"/>
          </a:xfrm>
          <a:prstGeom prst="leftBracket">
            <a:avLst>
              <a:gd name="adj" fmla="val 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2FEE1AC-ED7F-C910-7F2F-31D350342E6D}"/>
              </a:ext>
            </a:extLst>
          </p:cNvPr>
          <p:cNvSpPr txBox="1"/>
          <p:nvPr/>
        </p:nvSpPr>
        <p:spPr>
          <a:xfrm>
            <a:off x="4232241" y="5959063"/>
            <a:ext cx="3928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800" b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57%</a:t>
            </a:r>
            <a:endParaRPr lang="pl-PL" sz="800">
              <a:solidFill>
                <a:srgbClr val="C00000"/>
              </a:solidFill>
            </a:endParaRPr>
          </a:p>
        </p:txBody>
      </p:sp>
      <p:sp>
        <p:nvSpPr>
          <p:cNvPr id="28" name="Nawias otwierający 27">
            <a:extLst>
              <a:ext uri="{FF2B5EF4-FFF2-40B4-BE49-F238E27FC236}">
                <a16:creationId xmlns:a16="http://schemas.microsoft.com/office/drawing/2014/main" id="{3EA8F281-A041-0E07-3B7E-BF7D59DEB4C2}"/>
              </a:ext>
            </a:extLst>
          </p:cNvPr>
          <p:cNvSpPr/>
          <p:nvPr/>
        </p:nvSpPr>
        <p:spPr>
          <a:xfrm rot="5400000" flipH="1">
            <a:off x="9884973" y="5649620"/>
            <a:ext cx="83106" cy="446258"/>
          </a:xfrm>
          <a:prstGeom prst="leftBracket">
            <a:avLst>
              <a:gd name="adj" fmla="val 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48D3725D-520B-E9DB-526E-A9AB7C667D6A}"/>
              </a:ext>
            </a:extLst>
          </p:cNvPr>
          <p:cNvSpPr txBox="1"/>
          <p:nvPr/>
        </p:nvSpPr>
        <p:spPr>
          <a:xfrm>
            <a:off x="9756780" y="5957491"/>
            <a:ext cx="3928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800" b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7%</a:t>
            </a:r>
            <a:endParaRPr lang="pl-PL" sz="800">
              <a:solidFill>
                <a:srgbClr val="C00000"/>
              </a:solidFill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A1A4D7A-C46A-B7DA-F567-BC32ACEABDCD}"/>
              </a:ext>
            </a:extLst>
          </p:cNvPr>
          <p:cNvSpPr txBox="1"/>
          <p:nvPr/>
        </p:nvSpPr>
        <p:spPr>
          <a:xfrm>
            <a:off x="10210496" y="5246172"/>
            <a:ext cx="12493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  <a:t>Średnia</a:t>
            </a:r>
            <a:b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</a:br>
            <a: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Medium" panose="00000600000000000000" pitchFamily="2" charset="-18"/>
              </a:rPr>
              <a:t>2,7</a:t>
            </a:r>
            <a:endParaRPr lang="pl-PL" sz="1000">
              <a:solidFill>
                <a:schemeClr val="accent4">
                  <a:lumMod val="60000"/>
                  <a:lumOff val="40000"/>
                </a:schemeClr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939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FF23-F5FA-F756-668C-958D22B76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B1131A16-064C-366D-9CBF-00E1C1866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944340"/>
              </p:ext>
            </p:extLst>
          </p:nvPr>
        </p:nvGraphicFramePr>
        <p:xfrm>
          <a:off x="6260314" y="2161245"/>
          <a:ext cx="5308834" cy="196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74B8788-6379-C7A7-24F1-28B26EE46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0440026"/>
              </p:ext>
            </p:extLst>
          </p:nvPr>
        </p:nvGraphicFramePr>
        <p:xfrm>
          <a:off x="759621" y="2578277"/>
          <a:ext cx="3614698" cy="3437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2025DD94-978D-0BF9-0FC3-497EAA745D7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F935C0-4E7F-7F43-47E0-BF8ACF8C3E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E5343B23-7999-770C-BF01-CA3B9903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6D5AB25E-2532-C544-5C31-38E0EC845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6"/>
            <a:ext cx="10610887" cy="425099"/>
          </a:xfrm>
        </p:spPr>
        <p:txBody>
          <a:bodyPr vert="horz"/>
          <a:lstStyle/>
          <a:p>
            <a:r>
              <a:rPr lang="pl-PL" sz="1400"/>
              <a:t>Częstość kontaktu i kanały 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D5331698-BB39-84E0-0AF2-2395987A4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B16FC97D-0D50-0DDC-D10A-512660F97288}"/>
              </a:ext>
            </a:extLst>
          </p:cNvPr>
          <p:cNvSpPr txBox="1">
            <a:spLocks/>
          </p:cNvSpPr>
          <p:nvPr/>
        </p:nvSpPr>
        <p:spPr>
          <a:xfrm>
            <a:off x="478645" y="544903"/>
            <a:ext cx="10356503" cy="772592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 uzyskanych danych wynika, że próby kontaktu, które można uznać za oszustwa nie są pojedynczymi zdarzeniami.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63% osób, które doświadczyły takiego zdarzenia w ciągu ostatnich 12 miesięcy miała do czynienia z takimi sytuacjami co najmniej 2–3 razy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a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8% – więcej niż 10 razy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Podejrzane kontakty są realizowane głównie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telefonicznie i SMS-em (po 52%)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bardzo często także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e-mailem (46%).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W dalszej kolejności wskazywano na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komunikatory (34%)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i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media społecznościowe (25%)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</a:t>
            </a:r>
            <a:r>
              <a:rPr lang="pl-PL" sz="105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Wśród osób, które padły ofiarą oszustów 45% straciło pieniądze </a:t>
            </a:r>
            <a:r>
              <a:rPr lang="pl-PL" sz="105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(w tym 9% badanych przyznaje, że sami ponieśli stratę finansową).</a:t>
            </a:r>
          </a:p>
          <a:p>
            <a:pPr>
              <a:spcBef>
                <a:spcPts val="0"/>
              </a:spcBef>
            </a:pPr>
            <a:endParaRPr lang="pl-PL" sz="1050">
              <a:solidFill>
                <a:srgbClr val="2C2C2C"/>
              </a:solidFill>
              <a:latin typeface="Montserrat Light" panose="00000400000000000000" pitchFamily="2" charset="-18"/>
              <a:ea typeface="Source Sans Pro" charset="0"/>
            </a:endParaRP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C842D8B5-278D-F54B-9C8B-F3153B26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E7C4758-ED95-ECEA-3260-50D12483A588}"/>
              </a:ext>
            </a:extLst>
          </p:cNvPr>
          <p:cNvSpPr txBox="1"/>
          <p:nvPr/>
        </p:nvSpPr>
        <p:spPr>
          <a:xfrm>
            <a:off x="611847" y="1474282"/>
            <a:ext cx="4397475" cy="676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P3. Jak często w ciągu ostatnich 12 miesięcy miałeś/miałaś kontakt z próbami oszustwa (telefon, SMS, e-mail, komunikatory, </a:t>
            </a:r>
            <a:r>
              <a:rPr lang="pl-PL" sz="900" i="1" err="1">
                <a:solidFill>
                  <a:srgbClr val="565656"/>
                </a:solidFill>
                <a:latin typeface="Montserrat Medium" panose="00000600000000000000" pitchFamily="2" charset="-18"/>
              </a:rPr>
              <a:t>social</a:t>
            </a: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 media)?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osobiście doświadczyły kontaktu, który był próbą oszustwa lub mają takie  osoby w rodzinie/ wśród znajomych N=881.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21BA710-E230-5EE4-8D27-B8A904052B60}"/>
              </a:ext>
            </a:extLst>
          </p:cNvPr>
          <p:cNvSpPr txBox="1"/>
          <p:nvPr/>
        </p:nvSpPr>
        <p:spPr>
          <a:xfrm>
            <a:off x="5526158" y="1474282"/>
            <a:ext cx="5094322" cy="676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P4. W jaki sposób docierały do Ciebie lub Twoich znajomych, rodziny podejrzane wiadomości / próby kontaktu?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osobiście doświadczyły kontaktu, który był próbą oszustwa lub mają takie  osoby w rodzinie/ wśród znajomych N=881.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896EC74-16E2-CB75-5001-FECD27357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12277"/>
              </p:ext>
            </p:extLst>
          </p:nvPr>
        </p:nvGraphicFramePr>
        <p:xfrm>
          <a:off x="5656896" y="2223242"/>
          <a:ext cx="2782956" cy="183928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82956">
                  <a:extLst>
                    <a:ext uri="{9D8B030D-6E8A-4147-A177-3AD203B41FA5}">
                      <a16:colId xmlns:a16="http://schemas.microsoft.com/office/drawing/2014/main" val="2509192765"/>
                    </a:ext>
                  </a:extLst>
                </a:gridCol>
              </a:tblGrid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SMS-em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9879309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Telefonicznie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10038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E-mail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572038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Messenger / WhatsApp / inny komunikator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899187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Wiadomość na portalu społecznościowym (np. Facebook, Instagram)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811291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Wiadomość na portalach sprzedażowych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47795202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D8D529E-B05E-21FD-0003-BDF3A643AF60}"/>
              </a:ext>
            </a:extLst>
          </p:cNvPr>
          <p:cNvSpPr txBox="1"/>
          <p:nvPr/>
        </p:nvSpPr>
        <p:spPr>
          <a:xfrm>
            <a:off x="5526158" y="4236216"/>
            <a:ext cx="5094322" cy="528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P5. Czy znasz osobiście kogoś, kto faktycznie stracił pieniądze w wyniku oszustwa?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osobiście doświadczyły kontaktu, który był próbą oszustwa lub mają takie  osoby w rodzinie/ wśród znajomych N=881.</a:t>
            </a:r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A0B137ED-9968-34B9-F94B-5FCA4C990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6225518"/>
              </p:ext>
            </p:extLst>
          </p:nvPr>
        </p:nvGraphicFramePr>
        <p:xfrm>
          <a:off x="6260314" y="4876319"/>
          <a:ext cx="5308834" cy="1721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1D1F535C-C846-B562-2256-5E973424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912768"/>
              </p:ext>
            </p:extLst>
          </p:nvPr>
        </p:nvGraphicFramePr>
        <p:xfrm>
          <a:off x="5656896" y="4938316"/>
          <a:ext cx="2782956" cy="1610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82956">
                  <a:extLst>
                    <a:ext uri="{9D8B030D-6E8A-4147-A177-3AD203B41FA5}">
                      <a16:colId xmlns:a16="http://schemas.microsoft.com/office/drawing/2014/main" val="2509192765"/>
                    </a:ext>
                  </a:extLst>
                </a:gridCol>
              </a:tblGrid>
              <a:tr h="32208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ja sam/sama straciłem(-</a:t>
                      </a:r>
                      <a:r>
                        <a:rPr lang="pl-PL" sz="8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am</a:t>
                      </a: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) pieniądze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9879309"/>
                  </a:ext>
                </a:extLst>
              </a:tr>
              <a:tr h="32208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ktoś z mojej najbliższej rodziny / domowników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100380"/>
                  </a:ext>
                </a:extLst>
              </a:tr>
              <a:tr h="32208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Tak, inna osoba, którą znam (np. znajomy/znajoma)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572038"/>
                  </a:ext>
                </a:extLst>
              </a:tr>
              <a:tr h="32208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Nie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899187"/>
                  </a:ext>
                </a:extLst>
              </a:tr>
              <a:tr h="32208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Trudno powiedzieć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7811291"/>
                  </a:ext>
                </a:extLst>
              </a:tr>
            </a:tbl>
          </a:graphicData>
        </a:graphic>
      </p:graphicFrame>
      <p:sp>
        <p:nvSpPr>
          <p:cNvPr id="5" name="Nawias otwierający 4">
            <a:extLst>
              <a:ext uri="{FF2B5EF4-FFF2-40B4-BE49-F238E27FC236}">
                <a16:creationId xmlns:a16="http://schemas.microsoft.com/office/drawing/2014/main" id="{3BCD9001-413B-3EED-108B-35631BF6DF8D}"/>
              </a:ext>
            </a:extLst>
          </p:cNvPr>
          <p:cNvSpPr/>
          <p:nvPr/>
        </p:nvSpPr>
        <p:spPr>
          <a:xfrm flipH="1">
            <a:off x="10401263" y="4921217"/>
            <a:ext cx="221459" cy="939659"/>
          </a:xfrm>
          <a:prstGeom prst="leftBracket">
            <a:avLst>
              <a:gd name="adj" fmla="val 0"/>
            </a:avLst>
          </a:prstGeom>
          <a:ln w="12700">
            <a:solidFill>
              <a:srgbClr val="0567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85F0663-BC4D-A24E-34B4-2258FA347D74}"/>
              </a:ext>
            </a:extLst>
          </p:cNvPr>
          <p:cNvSpPr txBox="1"/>
          <p:nvPr/>
        </p:nvSpPr>
        <p:spPr>
          <a:xfrm>
            <a:off x="10701938" y="5238425"/>
            <a:ext cx="65341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1000" b="0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45%</a:t>
            </a:r>
            <a:endParaRPr lang="pl-PL" sz="1000">
              <a:solidFill>
                <a:srgbClr val="0567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73CAC-A974-D7F8-DD43-7EB96C70A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ela 56">
            <a:extLst>
              <a:ext uri="{FF2B5EF4-FFF2-40B4-BE49-F238E27FC236}">
                <a16:creationId xmlns:a16="http://schemas.microsoft.com/office/drawing/2014/main" id="{30A66F00-1B6D-162E-FD2C-2ACBE344C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751471"/>
              </p:ext>
            </p:extLst>
          </p:nvPr>
        </p:nvGraphicFramePr>
        <p:xfrm>
          <a:off x="61459" y="2616945"/>
          <a:ext cx="3835680" cy="3733389"/>
        </p:xfrm>
        <a:graphic>
          <a:graphicData uri="http://schemas.openxmlformats.org/drawingml/2006/table">
            <a:tbl>
              <a:tblPr/>
              <a:tblGrid>
                <a:gridCol w="3835680">
                  <a:extLst>
                    <a:ext uri="{9D8B030D-6E8A-4147-A177-3AD203B41FA5}">
                      <a16:colId xmlns:a16="http://schemas.microsoft.com/office/drawing/2014/main" val="115449131"/>
                    </a:ext>
                  </a:extLst>
                </a:gridCol>
              </a:tblGrid>
              <a:tr h="44561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wnuczka” (podszywanie się pod członka rodziny, potrzebującego nagłej pomocy)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848772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pracownika banku”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059807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kuriera” / „na dopłatę do przesyłki” (np. link SMS do dopłaty)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887708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policjanta” / „na funkcjonariusza”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962044"/>
                  </a:ext>
                </a:extLst>
              </a:tr>
              <a:tr h="44561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znajomego z </a:t>
                      </a:r>
                      <a:r>
                        <a:rPr lang="pl-PL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social</a:t>
                      </a: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 mediów” (np. prośba o kod BLIK od „znajomego” z Messengera)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503251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Oszustwo na portalu sprzedażowym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689025"/>
                  </a:ext>
                </a:extLst>
              </a:tr>
              <a:tr h="445619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inwestycję” (np. szybki zysk na </a:t>
                      </a:r>
                      <a:r>
                        <a:rPr lang="pl-PL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kryptowalutach</a:t>
                      </a: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, giełdzie, akcjach)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49237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„Na pomoc społeczną” / „na organizację charytatywną”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249688"/>
                  </a:ext>
                </a:extLst>
              </a:tr>
              <a:tr h="39942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</a:rPr>
                        <a:t>Żadne/ nie wiem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780996"/>
                  </a:ext>
                </a:extLst>
              </a:tr>
            </a:tbl>
          </a:graphicData>
        </a:graphic>
      </p:graphicFrame>
      <p:graphicFrame>
        <p:nvGraphicFramePr>
          <p:cNvPr id="61" name="Wykres 60">
            <a:extLst>
              <a:ext uri="{FF2B5EF4-FFF2-40B4-BE49-F238E27FC236}">
                <a16:creationId xmlns:a16="http://schemas.microsoft.com/office/drawing/2014/main" id="{F15702D4-444A-4CC5-E12F-6971D7DB5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51463"/>
              </p:ext>
            </p:extLst>
          </p:nvPr>
        </p:nvGraphicFramePr>
        <p:xfrm>
          <a:off x="6580949" y="2515049"/>
          <a:ext cx="2438853" cy="3979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BA1ACBD1-0849-8774-A216-CB1B2BF472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1ACBD1-0849-8774-A216-CB1B2BF47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B4E09830-384C-653B-24AB-A014E83CB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33333347-6940-E936-F1C8-77AE0800B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186F14D9-EB3E-4C09-BD1F-997126C82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graphicFrame>
        <p:nvGraphicFramePr>
          <p:cNvPr id="60" name="Wykres 59">
            <a:extLst>
              <a:ext uri="{FF2B5EF4-FFF2-40B4-BE49-F238E27FC236}">
                <a16:creationId xmlns:a16="http://schemas.microsoft.com/office/drawing/2014/main" id="{D23953D3-820E-76E9-AE2A-1A02154CDC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1523805"/>
              </p:ext>
            </p:extLst>
          </p:nvPr>
        </p:nvGraphicFramePr>
        <p:xfrm>
          <a:off x="3897139" y="2517561"/>
          <a:ext cx="2438853" cy="3979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2" name="Wykres 61">
            <a:extLst>
              <a:ext uri="{FF2B5EF4-FFF2-40B4-BE49-F238E27FC236}">
                <a16:creationId xmlns:a16="http://schemas.microsoft.com/office/drawing/2014/main" id="{6CC92AD1-03F5-2259-CA7C-36895BE820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037885"/>
              </p:ext>
            </p:extLst>
          </p:nvPr>
        </p:nvGraphicFramePr>
        <p:xfrm>
          <a:off x="9313118" y="2515049"/>
          <a:ext cx="2438853" cy="3979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itel 17">
            <a:extLst>
              <a:ext uri="{FF2B5EF4-FFF2-40B4-BE49-F238E27FC236}">
                <a16:creationId xmlns:a16="http://schemas.microsoft.com/office/drawing/2014/main" id="{1961077F-9EA6-4FE6-98C8-40D18AD7C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68580"/>
            <a:ext cx="10047115" cy="292650"/>
          </a:xfrm>
        </p:spPr>
        <p:txBody>
          <a:bodyPr vert="horz"/>
          <a:lstStyle/>
          <a:p>
            <a:r>
              <a:rPr lang="pl-PL" sz="1400"/>
              <a:t>Znajomość i kontakt z różnymi sposobami oszustw</a:t>
            </a:r>
          </a:p>
        </p:txBody>
      </p:sp>
      <p:sp>
        <p:nvSpPr>
          <p:cNvPr id="9" name="Textplatzhalter 22">
            <a:extLst>
              <a:ext uri="{FF2B5EF4-FFF2-40B4-BE49-F238E27FC236}">
                <a16:creationId xmlns:a16="http://schemas.microsoft.com/office/drawing/2014/main" id="{9511D8CF-EB5C-4A51-6064-04261F2CAC8D}"/>
              </a:ext>
            </a:extLst>
          </p:cNvPr>
          <p:cNvSpPr txBox="1">
            <a:spLocks/>
          </p:cNvSpPr>
          <p:nvPr/>
        </p:nvSpPr>
        <p:spPr>
          <a:xfrm>
            <a:off x="478645" y="333589"/>
            <a:ext cx="10356503" cy="1037601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0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Respondenci bardzo dobrze znają najpopularniejsze scenariusze oszustw – zwłaszcza „na wnuczka” (74%), „na pracownika banku” (69%), „na policjanta/funkcjonariusza” i „na kuriera/dopłatę do paczki” (po 64%) oraz oszustwa na znajomego z </a:t>
            </a:r>
            <a:r>
              <a:rPr lang="pl-PL" sz="10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social</a:t>
            </a:r>
            <a:r>
              <a:rPr lang="pl-PL" sz="10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mediów (61%) i na portalach sprzedażowych (56%).</a:t>
            </a:r>
          </a:p>
          <a:p>
            <a:pPr>
              <a:spcBef>
                <a:spcPts val="0"/>
              </a:spcBef>
            </a:pPr>
            <a:r>
              <a:rPr lang="pl-PL" sz="10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Co czwarty badany (27%) nie miał osobistego kontaktu z żadnym z tych oszustw, ale większość doświadczyła przynajmniej jednej próby – najczęściej „na kuriera/dopłatę” (29%), „na znajomego z </a:t>
            </a:r>
            <a:r>
              <a:rPr lang="pl-PL" sz="10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social</a:t>
            </a:r>
            <a:r>
              <a:rPr lang="pl-PL" sz="10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mediów” (26%) i oszustwa na portalach sprzedażowych (23%), rzadziej „na pracownika banku” (18%) czy „na inwestycję” (16%). Za najbardziej niebezpieczne dla siebie i bliskich uznawane są przede wszystkim oszustwa „na pracownika banku” (31%) oraz „na znajomego z </a:t>
            </a:r>
            <a:r>
              <a:rPr lang="pl-PL" sz="1000" err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social</a:t>
            </a:r>
            <a:r>
              <a:rPr lang="pl-PL" sz="10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mediów” (23%), ale oszustwa na portalu sprzedażowym (18%).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7E8E937-BEB4-2383-BE95-F25D94A71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801873"/>
              </p:ext>
            </p:extLst>
          </p:nvPr>
        </p:nvGraphicFramePr>
        <p:xfrm>
          <a:off x="3897138" y="1595133"/>
          <a:ext cx="7803642" cy="1007881"/>
        </p:xfrm>
        <a:graphic>
          <a:graphicData uri="http://schemas.openxmlformats.org/drawingml/2006/table">
            <a:tbl>
              <a:tblPr/>
              <a:tblGrid>
                <a:gridCol w="2523514">
                  <a:extLst>
                    <a:ext uri="{9D8B030D-6E8A-4147-A177-3AD203B41FA5}">
                      <a16:colId xmlns:a16="http://schemas.microsoft.com/office/drawing/2014/main" val="3182644918"/>
                    </a:ext>
                  </a:extLst>
                </a:gridCol>
                <a:gridCol w="2678914">
                  <a:extLst>
                    <a:ext uri="{9D8B030D-6E8A-4147-A177-3AD203B41FA5}">
                      <a16:colId xmlns:a16="http://schemas.microsoft.com/office/drawing/2014/main" val="1694401289"/>
                    </a:ext>
                  </a:extLst>
                </a:gridCol>
                <a:gridCol w="2601214">
                  <a:extLst>
                    <a:ext uri="{9D8B030D-6E8A-4147-A177-3AD203B41FA5}">
                      <a16:colId xmlns:a16="http://schemas.microsoft.com/office/drawing/2014/main" val="1206336748"/>
                    </a:ext>
                  </a:extLst>
                </a:gridCol>
              </a:tblGrid>
              <a:tr h="2458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ZNAJOMOŚĆ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DOŚWIADCZENIA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NAJBARDZIEJ NIEBEZPIECZNE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5154873"/>
                  </a:ext>
                </a:extLst>
              </a:tr>
              <a:tr h="2458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0" i="0" u="none" strike="noStrike" kern="1200">
                          <a:solidFill>
                            <a:schemeClr val="bg2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P7. Które z poniższych rodzajów oszustw kojarzysz (chociażby ze słyszenia)?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0" i="0" u="none" strike="noStrike" kern="1200">
                          <a:solidFill>
                            <a:schemeClr val="bg2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P8. Z którymi z tych rodzajów oszustw miałeś/miałaś osobisty kontakt (ktoś próbował Cię w ten sposób oszukać)?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0" i="0" u="none" strike="noStrike" kern="1200">
                          <a:solidFill>
                            <a:schemeClr val="bg2"/>
                          </a:solidFill>
                          <a:effectLst/>
                          <a:latin typeface="Montserrat Medium" panose="00000600000000000000" pitchFamily="2" charset="-18"/>
                          <a:ea typeface="+mn-ea"/>
                          <a:cs typeface="+mn-cs"/>
                        </a:rPr>
                        <a:t>P9. Które z wymienionych rodzajów oszustw uważasz za najbardziej niebezpieczne dla siebie lub Twoich bliskich? Zaznacz maksymalnie 2 takie oszustwa.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698314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FB0877D9-6346-BCC7-3FF2-0CE198D4E8B5}"/>
              </a:ext>
            </a:extLst>
          </p:cNvPr>
          <p:cNvSpPr txBox="1"/>
          <p:nvPr/>
        </p:nvSpPr>
        <p:spPr>
          <a:xfrm>
            <a:off x="336231" y="2282966"/>
            <a:ext cx="3560906" cy="23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Podstawa dla pytań P7-P9: wszyscy </a:t>
            </a:r>
            <a:r>
              <a:rPr lang="pl-PL" sz="900" i="1">
                <a:solidFill>
                  <a:srgbClr val="565656"/>
                </a:solidFill>
                <a:latin typeface="Montserrat Light"/>
              </a:rPr>
              <a:t>r</a:t>
            </a:r>
            <a:r>
              <a:rPr kumimoji="0" lang="pl-PL" sz="900" b="0" i="1" u="none" strike="noStrike" kern="1200" cap="none" spc="0" normalizeH="0" baseline="0" noProof="0" err="1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espondenci</a:t>
            </a: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, N=1011.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80E3D06-685C-169E-B502-FEE0C54D7529}"/>
              </a:ext>
            </a:extLst>
          </p:cNvPr>
          <p:cNvSpPr txBox="1"/>
          <p:nvPr/>
        </p:nvSpPr>
        <p:spPr>
          <a:xfrm>
            <a:off x="7546110" y="2474822"/>
            <a:ext cx="1404502" cy="284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600" i="1">
                <a:solidFill>
                  <a:srgbClr val="05678A"/>
                </a:solidFill>
                <a:latin typeface="Montserrat Medium" panose="00000600000000000000" pitchFamily="2" charset="-18"/>
              </a:rPr>
              <a:t>ZNAJOMOŚCI VS DOŚWIADCZENIE*</a:t>
            </a:r>
            <a:endParaRPr lang="pl-PL" sz="600" i="1">
              <a:solidFill>
                <a:srgbClr val="05678A"/>
              </a:solidFill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7981EC6-CD0A-9F19-1180-B06EB7F44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251868"/>
              </p:ext>
            </p:extLst>
          </p:nvPr>
        </p:nvGraphicFramePr>
        <p:xfrm>
          <a:off x="8182870" y="2616944"/>
          <a:ext cx="609600" cy="3349744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965136349"/>
                    </a:ext>
                  </a:extLst>
                </a:gridCol>
              </a:tblGrid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9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157216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26%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103366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049138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9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051331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43%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69610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41%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896523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34%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8637476"/>
                  </a:ext>
                </a:extLst>
              </a:tr>
              <a:tr h="41871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000" b="0" i="0" u="none" strike="noStrike">
                          <a:solidFill>
                            <a:srgbClr val="05678A"/>
                          </a:solidFill>
                          <a:effectLst/>
                          <a:latin typeface="Montserrat Medium" panose="00000600000000000000" pitchFamily="2" charset="-18"/>
                        </a:rPr>
                        <a:t>17%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738676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7634A417-5291-E162-8410-1C841733D422}"/>
              </a:ext>
            </a:extLst>
          </p:cNvPr>
          <p:cNvSpPr txBox="1"/>
          <p:nvPr/>
        </p:nvSpPr>
        <p:spPr>
          <a:xfrm>
            <a:off x="6900182" y="6445275"/>
            <a:ext cx="4691999" cy="201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1" u="none" strike="noStrike" kern="1200" cap="none" spc="0" normalizeH="0" baseline="0" noProof="0">
                <a:ln>
                  <a:noFill/>
                </a:ln>
                <a:solidFill>
                  <a:srgbClr val="05678A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* Odsetek osób, które ktoś chciał oszukać w ten sposób wśród osób znających ten rodzaj oszustwa</a:t>
            </a:r>
          </a:p>
        </p:txBody>
      </p:sp>
    </p:spTree>
    <p:extLst>
      <p:ext uri="{BB962C8B-B14F-4D97-AF65-F5344CB8AC3E}">
        <p14:creationId xmlns:p14="http://schemas.microsoft.com/office/powerpoint/2010/main" val="220529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4D69E-DFC8-E2A8-A6C3-B769DD2FE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39141E70-4B5E-36F3-3F09-93250A15AA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429725"/>
              </p:ext>
            </p:extLst>
          </p:nvPr>
        </p:nvGraphicFramePr>
        <p:xfrm>
          <a:off x="6260314" y="2466052"/>
          <a:ext cx="3074015" cy="425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C2037161-FC25-5008-FA5F-C44515FF9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952420"/>
              </p:ext>
            </p:extLst>
          </p:nvPr>
        </p:nvGraphicFramePr>
        <p:xfrm>
          <a:off x="6362454" y="2561328"/>
          <a:ext cx="5659918" cy="4002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59918">
                  <a:extLst>
                    <a:ext uri="{9D8B030D-6E8A-4147-A177-3AD203B41FA5}">
                      <a16:colId xmlns:a16="http://schemas.microsoft.com/office/drawing/2014/main" val="402270400"/>
                    </a:ext>
                  </a:extLst>
                </a:gridCol>
              </a:tblGrid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Złość / irytacja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525317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Zdenerwowanie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776624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Zaskoczenie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05183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Spokój / opanowanie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115221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Strach / lęk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963214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Bezradność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162032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Poczucie winy („to moja wina”)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632120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Brak szczególnych emocji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212666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Wstyd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39524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Rozbawienie (bo rozpoznałem oszustwo)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532334"/>
                  </a:ext>
                </a:extLst>
              </a:tr>
            </a:tbl>
          </a:graphicData>
        </a:graphic>
      </p:graphicFrame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ACD2514-053C-DCAE-2138-A71855CEA6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297660"/>
              </p:ext>
            </p:extLst>
          </p:nvPr>
        </p:nvGraphicFramePr>
        <p:xfrm>
          <a:off x="759620" y="2742238"/>
          <a:ext cx="3979575" cy="357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1100A38C-7EBE-C43F-0268-D8A2EDAF23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25" imgH="425" progId="TCLayout.ActiveDocument.1">
                  <p:embed/>
                </p:oleObj>
              </mc:Choice>
              <mc:Fallback>
                <p:oleObj name="think-cell Folie" r:id="rId5" imgW="425" imgH="425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F935C0-4E7F-7F43-47E0-BF8ACF8C3E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Datumsplatzhalter 26">
            <a:extLst>
              <a:ext uri="{FF2B5EF4-FFF2-40B4-BE49-F238E27FC236}">
                <a16:creationId xmlns:a16="http://schemas.microsoft.com/office/drawing/2014/main" id="{15EB991F-9746-CC20-93BC-27DED1D2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B616-4DF8-45AB-9944-33B5E708A8D6}" type="datetime1">
              <a:rPr lang="pl-PL" smtClean="0"/>
              <a:t>08.12.2025</a:t>
            </a:fld>
            <a:endParaRPr lang="pl-PL"/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DF76F497-534C-418E-8036-34A78BFDA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45" y="109437"/>
            <a:ext cx="10610887" cy="449888"/>
          </a:xfrm>
        </p:spPr>
        <p:txBody>
          <a:bodyPr vert="horz"/>
          <a:lstStyle/>
          <a:p>
            <a:r>
              <a:rPr lang="pl-PL" sz="1400"/>
              <a:t>Koszty emocjonalne związane z próbami oszust</a:t>
            </a:r>
          </a:p>
        </p:txBody>
      </p:sp>
      <p:sp>
        <p:nvSpPr>
          <p:cNvPr id="33" name="Foliennummernplatzhalter 32">
            <a:extLst>
              <a:ext uri="{FF2B5EF4-FFF2-40B4-BE49-F238E27FC236}">
                <a16:creationId xmlns:a16="http://schemas.microsoft.com/office/drawing/2014/main" id="{6FBB482C-E01C-64E7-D897-5DD9CFEC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2E6A9F-ABEE-4E01-A351-D37C88834EC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platzhalter 22">
            <a:extLst>
              <a:ext uri="{FF2B5EF4-FFF2-40B4-BE49-F238E27FC236}">
                <a16:creationId xmlns:a16="http://schemas.microsoft.com/office/drawing/2014/main" id="{179C5E6F-F23B-5856-1C27-5BDDCF6CD9D0}"/>
              </a:ext>
            </a:extLst>
          </p:cNvPr>
          <p:cNvSpPr txBox="1">
            <a:spLocks/>
          </p:cNvSpPr>
          <p:nvPr/>
        </p:nvSpPr>
        <p:spPr>
          <a:xfrm>
            <a:off x="478645" y="559325"/>
            <a:ext cx="10356503" cy="1035837"/>
          </a:xfrm>
          <a:prstGeom prst="rect">
            <a:avLst/>
          </a:prstGeom>
        </p:spPr>
        <p:txBody>
          <a:bodyPr vert="horz" lIns="0" tIns="36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0025" indent="-20002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17938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750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Połowa badanych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(49%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)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pamięta jedną, konkretną sytuację związaną z próbą oszustwa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a kolejne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25%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deklaruje, że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takich sytuacji było kilka i trudno wskazać jedną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Co czwarty respondent, który zetknął się z próbami oszustwa nie pamięta szczegółów. </a:t>
            </a:r>
          </a:p>
          <a:p>
            <a:pPr>
              <a:spcBef>
                <a:spcPts val="0"/>
              </a:spcBef>
            </a:pP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Emocje towarzyszące takim zdarzeniom są w większości negatywne: dominują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złość/irytacja (43%)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oraz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zdenerwowanie (39%)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, często pojawia się też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zaskoczenie (32%)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 i </a:t>
            </a:r>
            <a:r>
              <a:rPr lang="pl-PL" sz="1200" b="1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strach/lęk (22%)</a:t>
            </a:r>
            <a:r>
              <a:rPr lang="pl-PL" sz="1200">
                <a:solidFill>
                  <a:srgbClr val="2C2C2C"/>
                </a:solidFill>
                <a:latin typeface="Montserrat Light" panose="00000400000000000000" pitchFamily="2" charset="-18"/>
                <a:ea typeface="Source Sans Pro" charset="0"/>
              </a:rPr>
              <a:t>. Relatywnie rzadko wskazywane są emocje związane z samo obwinianiem (poczucie winy 8%, wstyd 6%), a jedynie 24% badanych mówi o spokoju/opanowaniu.</a:t>
            </a:r>
          </a:p>
        </p:txBody>
      </p:sp>
      <p:sp>
        <p:nvSpPr>
          <p:cNvPr id="2" name="Fußzeilenplatzhalter 39">
            <a:extLst>
              <a:ext uri="{FF2B5EF4-FFF2-40B4-BE49-F238E27FC236}">
                <a16:creationId xmlns:a16="http://schemas.microsoft.com/office/drawing/2014/main" id="{20C07539-DED9-D25B-DA12-1CF220827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6527" y="6453337"/>
            <a:ext cx="8713591" cy="144017"/>
          </a:xfrm>
        </p:spPr>
        <p:txBody>
          <a:bodyPr/>
          <a:lstStyle/>
          <a:p>
            <a:pPr lvl="0">
              <a:defRPr/>
            </a:pPr>
            <a:r>
              <a:rPr kumimoji="0" lang="pl-PL" sz="800" b="0" i="0" u="none" strike="noStrike" kern="1200" cap="none" spc="0" normalizeH="0" baseline="0" noProof="0">
                <a:ln>
                  <a:noFill/>
                </a:ln>
                <a:solidFill>
                  <a:srgbClr val="838388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Świadomość społeczna oraz skala występowania różnych metod oszustw </a:t>
            </a:r>
            <a:endParaRPr lang="en-US">
              <a:solidFill>
                <a:srgbClr val="838388"/>
              </a:solidFill>
              <a:latin typeface="Montserrat Light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56C2657-8173-A07E-FDD8-F7E319074CC8}"/>
              </a:ext>
            </a:extLst>
          </p:cNvPr>
          <p:cNvSpPr txBox="1"/>
          <p:nvPr/>
        </p:nvSpPr>
        <p:spPr>
          <a:xfrm>
            <a:off x="611847" y="1779089"/>
            <a:ext cx="4814052" cy="881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Kolejne pytania dotyczą ostatniej sytuacji, kiedy ktoś próbował Cię oszukać (np. podejrzany telefon, SMS, wiadomość).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P10. Czy w ogóle pamiętasz taką konkretną sytuację?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</a:rPr>
              <a:t>Podstawa: respondenci, którzy zetknęli się z sytuacją próby oszustwa, N=846.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38C0405-86CD-2DE8-72F3-52A4E62F8929}"/>
              </a:ext>
            </a:extLst>
          </p:cNvPr>
          <p:cNvSpPr txBox="1"/>
          <p:nvPr/>
        </p:nvSpPr>
        <p:spPr>
          <a:xfrm>
            <a:off x="2819228" y="3946469"/>
            <a:ext cx="1408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49%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Tak, pamiętam konkretną sytuację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2CF27F7-41D1-0B41-A052-9C530F4DF42E}"/>
              </a:ext>
            </a:extLst>
          </p:cNvPr>
          <p:cNvSpPr txBox="1"/>
          <p:nvPr/>
        </p:nvSpPr>
        <p:spPr>
          <a:xfrm>
            <a:off x="1975385" y="5235339"/>
            <a:ext cx="154804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25%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Miałem/miałam kilka sytuacji, trudno wskazać jedną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4C978B6-824D-4A5E-8E12-D1A80ADC7394}"/>
              </a:ext>
            </a:extLst>
          </p:cNvPr>
          <p:cNvSpPr txBox="1"/>
          <p:nvPr/>
        </p:nvSpPr>
        <p:spPr>
          <a:xfrm>
            <a:off x="1259422" y="4106260"/>
            <a:ext cx="15034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  <a:t>26%</a:t>
            </a:r>
            <a:br>
              <a:rPr lang="pl-PL" sz="1400">
                <a:solidFill>
                  <a:srgbClr val="FFFFFF"/>
                </a:solidFill>
                <a:latin typeface="Montserrat SemiBold" panose="00000700000000000000" pitchFamily="2" charset="-18"/>
              </a:rPr>
            </a:br>
            <a:r>
              <a:rPr kumimoji="0" lang="pl-P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18"/>
                <a:ea typeface="+mn-ea"/>
                <a:cs typeface="+mn-cs"/>
              </a:rPr>
              <a:t>Raczej nie pamiętam szczegółów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AE50A08-99C1-A3AA-B2A2-094DC21C1B0C}"/>
              </a:ext>
            </a:extLst>
          </p:cNvPr>
          <p:cNvSpPr txBox="1"/>
          <p:nvPr/>
        </p:nvSpPr>
        <p:spPr>
          <a:xfrm>
            <a:off x="6362454" y="1822574"/>
            <a:ext cx="4814052" cy="380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  <a:t>P11. Jakie emocje towarzyszyły Ci w tej sytuacji?</a:t>
            </a:r>
            <a:br>
              <a:rPr lang="pl-PL" sz="900" i="1">
                <a:solidFill>
                  <a:srgbClr val="565656"/>
                </a:solidFill>
                <a:latin typeface="Montserrat Medium" panose="00000600000000000000" pitchFamily="2" charset="-18"/>
              </a:rPr>
            </a:br>
            <a:r>
              <a:rPr lang="pl-PL" sz="900" i="1">
                <a:solidFill>
                  <a:srgbClr val="565656"/>
                </a:solidFill>
              </a:rPr>
              <a:t>Podstawa: osoby, które kojarzą sytuację, gdy ktoś próbował ich oszukać, N=628.</a:t>
            </a:r>
          </a:p>
        </p:txBody>
      </p:sp>
      <p:sp>
        <p:nvSpPr>
          <p:cNvPr id="9" name="Strzałka: pagon 8">
            <a:extLst>
              <a:ext uri="{FF2B5EF4-FFF2-40B4-BE49-F238E27FC236}">
                <a16:creationId xmlns:a16="http://schemas.microsoft.com/office/drawing/2014/main" id="{FC47FE2B-4E57-E164-5AAC-7F4A539F421D}"/>
              </a:ext>
            </a:extLst>
          </p:cNvPr>
          <p:cNvSpPr/>
          <p:nvPr/>
        </p:nvSpPr>
        <p:spPr>
          <a:xfrm>
            <a:off x="4891972" y="4421281"/>
            <a:ext cx="136715" cy="282453"/>
          </a:xfrm>
          <a:prstGeom prst="chevron">
            <a:avLst/>
          </a:prstGeom>
          <a:solidFill>
            <a:srgbClr val="002060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5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RC">
  <a:themeElements>
    <a:clrScheme name="Test">
      <a:dk1>
        <a:srgbClr val="1D1D1D"/>
      </a:dk1>
      <a:lt1>
        <a:srgbClr val="FFFFFF"/>
      </a:lt1>
      <a:dk2>
        <a:srgbClr val="F18823"/>
      </a:dk2>
      <a:lt2>
        <a:srgbClr val="838388"/>
      </a:lt2>
      <a:accent1>
        <a:srgbClr val="05678A"/>
      </a:accent1>
      <a:accent2>
        <a:srgbClr val="EFAF1E"/>
      </a:accent2>
      <a:accent3>
        <a:srgbClr val="5D499D"/>
      </a:accent3>
      <a:accent4>
        <a:srgbClr val="EE3B23"/>
      </a:accent4>
      <a:accent5>
        <a:srgbClr val="24B0E2"/>
      </a:accent5>
      <a:accent6>
        <a:srgbClr val="20B790"/>
      </a:accent6>
      <a:hlink>
        <a:srgbClr val="EFAF1E"/>
      </a:hlink>
      <a:folHlink>
        <a:srgbClr val="838388"/>
      </a:folHlink>
    </a:clrScheme>
    <a:fontScheme name="NN">
      <a:majorFont>
        <a:latin typeface="Montserrat ExtraBold"/>
        <a:ea typeface=""/>
        <a:cs typeface=""/>
      </a:majorFont>
      <a:minorFont>
        <a:latin typeface="Montserrat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ja5" id="{A01717AC-B950-8145-9103-7CDB0D34CCE8}" vid="{311F378E-44F4-BB4F-8505-3A83E64D824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ARC_dla_FOR_Sytuacja_branży_gastronomicznej_w_2025_roku_Raport_19092025</Template>
  <Application>Microsoft Office PowerPoint</Application>
  <PresentationFormat>Widescreen</PresentationFormat>
  <Slides>21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ARC</vt:lpstr>
      <vt:lpstr>                   </vt:lpstr>
      <vt:lpstr>Informacje o badaniu</vt:lpstr>
      <vt:lpstr>Podsumowanie wyników badania (1/2) Najważniejsze ustalenia i ich znaczenie </vt:lpstr>
      <vt:lpstr>Podsumowanie wyników badania (2/2) Najważniejsze ustalenia i ich znaczenie </vt:lpstr>
      <vt:lpstr>Próby oszustwa – skala zjawiska</vt:lpstr>
      <vt:lpstr>Częstość zjawiska i podatność na presję oszustów</vt:lpstr>
      <vt:lpstr>Częstość kontaktu i kanały </vt:lpstr>
      <vt:lpstr>Znajomość i kontakt z różnymi sposobami oszustw</vt:lpstr>
      <vt:lpstr>Koszty emocjonalne związane z próbami oszust</vt:lpstr>
      <vt:lpstr>Reakcja na podejrzany kontakt</vt:lpstr>
      <vt:lpstr>Reakcje na próby oszustwa</vt:lpstr>
      <vt:lpstr>Straty finansowe w wyniku oszustw</vt:lpstr>
      <vt:lpstr>Komunikacja dotycząca potencjalnych oszustw</vt:lpstr>
      <vt:lpstr>Rola instytucji w zapobieganiu oszustwom</vt:lpstr>
      <vt:lpstr>Rola banków w ochronie przed oszustwami</vt:lpstr>
      <vt:lpstr>Zaufanie do instytucji</vt:lpstr>
      <vt:lpstr>PowerPoint Presentation</vt:lpstr>
      <vt:lpstr>Informacje o respondentach 1/3 </vt:lpstr>
      <vt:lpstr>Informacje o respondentach 2/3 </vt:lpstr>
      <vt:lpstr>Informacje o respondentach 3/3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Mościbrocka</dc:creator>
  <cp:revision>2</cp:revision>
  <dcterms:created xsi:type="dcterms:W3CDTF">2025-09-17T07:14:06Z</dcterms:created>
  <dcterms:modified xsi:type="dcterms:W3CDTF">2025-12-08T11:08:36Z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5b65afd-6ea5-476e-a61a-9d993387407d_Enabled">
    <vt:lpwstr>true</vt:lpwstr>
  </property>
  <property fmtid="{D5CDD505-2E9C-101B-9397-08002B2CF9AE}" pid="3" name="MSIP_Label_c5b65afd-6ea5-476e-a61a-9d993387407d_SetDate">
    <vt:lpwstr>2025-12-04T15:05:26Z</vt:lpwstr>
  </property>
  <property fmtid="{D5CDD505-2E9C-101B-9397-08002B2CF9AE}" pid="4" name="MSIP_Label_c5b65afd-6ea5-476e-a61a-9d993387407d_Method">
    <vt:lpwstr>Standard</vt:lpwstr>
  </property>
  <property fmtid="{D5CDD505-2E9C-101B-9397-08002B2CF9AE}" pid="5" name="MSIP_Label_c5b65afd-6ea5-476e-a61a-9d993387407d_Name">
    <vt:lpwstr>RMSProd31</vt:lpwstr>
  </property>
  <property fmtid="{D5CDD505-2E9C-101B-9397-08002B2CF9AE}" pid="6" name="MSIP_Label_c5b65afd-6ea5-476e-a61a-9d993387407d_SiteId">
    <vt:lpwstr>870a70bc-da20-400b-a46d-2df3fe44e4f3</vt:lpwstr>
  </property>
  <property fmtid="{D5CDD505-2E9C-101B-9397-08002B2CF9AE}" pid="7" name="MSIP_Label_c5b65afd-6ea5-476e-a61a-9d993387407d_ActionId">
    <vt:lpwstr>e50168f2-8f99-4222-8f0f-6e9683ee4341</vt:lpwstr>
  </property>
  <property fmtid="{D5CDD505-2E9C-101B-9397-08002B2CF9AE}" pid="8" name="MSIP_Label_c5b65afd-6ea5-476e-a61a-9d993387407d_ContentBits">
    <vt:lpwstr>1</vt:lpwstr>
  </property>
  <property fmtid="{D5CDD505-2E9C-101B-9397-08002B2CF9AE}" pid="9" name="MSIP_Label_c5b65afd-6ea5-476e-a61a-9d993387407d_Tag">
    <vt:lpwstr>10, 3, 0, 1</vt:lpwstr>
  </property>
  <property fmtid="{D5CDD505-2E9C-101B-9397-08002B2CF9AE}" pid="10" name="ClassificationContentMarkingHeaderLocations">
    <vt:lpwstr>ARC:4</vt:lpwstr>
  </property>
  <property fmtid="{D5CDD505-2E9C-101B-9397-08002B2CF9AE}" pid="11" name="ClassificationContentMarkingHeaderText">
    <vt:lpwstr>_x000d_
                 Informacje Służbowe podmiotu z Grupy mBank - objęte ochroną | mBank Groups entity Business information - protected</vt:lpwstr>
  </property>
</Properties>
</file>