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3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74" r:id="rId2"/>
    <p:sldId id="2176" r:id="rId3"/>
    <p:sldId id="2177" r:id="rId4"/>
    <p:sldId id="885" r:id="rId5"/>
    <p:sldId id="693" r:id="rId6"/>
    <p:sldId id="886" r:id="rId7"/>
    <p:sldId id="2195" r:id="rId8"/>
    <p:sldId id="2203" r:id="rId9"/>
    <p:sldId id="571" r:id="rId10"/>
    <p:sldId id="921" r:id="rId11"/>
    <p:sldId id="922" r:id="rId12"/>
    <p:sldId id="926" r:id="rId13"/>
    <p:sldId id="929" r:id="rId14"/>
    <p:sldId id="930" r:id="rId15"/>
    <p:sldId id="931" r:id="rId16"/>
    <p:sldId id="2198" r:id="rId17"/>
    <p:sldId id="2199" r:id="rId18"/>
    <p:sldId id="934" r:id="rId19"/>
    <p:sldId id="935" r:id="rId20"/>
    <p:sldId id="937" r:id="rId21"/>
    <p:sldId id="2204" r:id="rId22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97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98E5BB-6888-564F-D2F2-0A1E6B106E79}" name="Mateusz Bachłaj" initials="MB" userId="1d23ef589432757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070"/>
    <a:srgbClr val="7E0000"/>
    <a:srgbClr val="FF0000"/>
    <a:srgbClr val="FFFFFF"/>
    <a:srgbClr val="C61618"/>
    <a:srgbClr val="4F0000"/>
    <a:srgbClr val="000000"/>
    <a:srgbClr val="936CA7"/>
    <a:srgbClr val="5E5E5E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94660"/>
  </p:normalViewPr>
  <p:slideViewPr>
    <p:cSldViewPr snapToGrid="0">
      <p:cViewPr varScale="1">
        <p:scale>
          <a:sx n="95" d="100"/>
          <a:sy n="95" d="100"/>
        </p:scale>
        <p:origin x="408" y="72"/>
      </p:cViewPr>
      <p:guideLst>
        <p:guide pos="597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689569489976676"/>
          <c:y val="7.7036356159545419E-2"/>
          <c:w val="0.44310430510023324"/>
          <c:h val="0.791035541942274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Arkusz1!$C$1</c:f>
              <c:strCache>
                <c:ptCount val="1"/>
                <c:pt idx="0">
                  <c:v>region</c:v>
                </c:pt>
              </c:strCache>
            </c:strRef>
          </c:tx>
          <c:spPr>
            <a:gradFill>
              <a:gsLst>
                <a:gs pos="0">
                  <a:srgbClr val="C00000"/>
                </a:gs>
                <a:gs pos="100000">
                  <a:srgbClr val="7E0000"/>
                </a:gs>
              </a:gsLst>
              <a:lin ang="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Arkusz1!$A$2:$B$7</c:f>
              <c:multiLvlStrCache>
                <c:ptCount val="6"/>
                <c:lvl>
                  <c:pt idx="0">
                    <c:v>centralny</c:v>
                  </c:pt>
                  <c:pt idx="1">
                    <c:v>południowy</c:v>
                  </c:pt>
                  <c:pt idx="2">
                    <c:v>wschodni</c:v>
                  </c:pt>
                  <c:pt idx="3">
                    <c:v>północno-zachodni</c:v>
                  </c:pt>
                  <c:pt idx="4">
                    <c:v>południowo-zachodni</c:v>
                  </c:pt>
                  <c:pt idx="5">
                    <c:v>północny</c:v>
                  </c:pt>
                </c:lvl>
                <c:lvl>
                  <c:pt idx="0">
                    <c:v>region</c:v>
                  </c:pt>
                </c:lvl>
              </c:multiLvlStrCache>
            </c:multiLvlStrRef>
          </c:cat>
          <c:val>
            <c:numRef>
              <c:f>Arkusz1!$C$2:$C$7</c:f>
              <c:numCache>
                <c:formatCode>0%</c:formatCode>
                <c:ptCount val="6"/>
                <c:pt idx="0">
                  <c:v>0.19867549668874174</c:v>
                </c:pt>
                <c:pt idx="1">
                  <c:v>0.19867549668874174</c:v>
                </c:pt>
                <c:pt idx="2">
                  <c:v>0.16556291390728478</c:v>
                </c:pt>
                <c:pt idx="3">
                  <c:v>0.17218543046357618</c:v>
                </c:pt>
                <c:pt idx="4">
                  <c:v>0.10596026490066227</c:v>
                </c:pt>
                <c:pt idx="5">
                  <c:v>0.15894039735099338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1D-47ED-8AF6-49A1CA58A3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16111663"/>
        <c:axId val="1020230047"/>
      </c:barChart>
      <c:catAx>
        <c:axId val="81611166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20230047"/>
        <c:crosses val="autoZero"/>
        <c:auto val="1"/>
        <c:lblAlgn val="ctr"/>
        <c:lblOffset val="100"/>
        <c:noMultiLvlLbl val="0"/>
      </c:catAx>
      <c:valAx>
        <c:axId val="1020230047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816111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02898633483111"/>
          <c:y val="9.2730055268771164E-2"/>
          <c:w val="0.8404859377369337"/>
          <c:h val="0.8055243396690217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Arkusz1!$C$1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707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771134859507923E-3"/>
                  <c:y val="-4.02788020077550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37C-476B-B953-F9DA72BA27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Arkusz1!$C$2</c:f>
              <c:numCache>
                <c:formatCode>0%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7C-476B-B953-F9DA72BA2768}"/>
            </c:ext>
          </c:extLst>
        </c:ser>
        <c:ser>
          <c:idx val="1"/>
          <c:order val="1"/>
          <c:tx>
            <c:strRef>
              <c:f>Arkusz1!$D$1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7C-476B-B953-F9DA72BA2768}"/>
            </c:ext>
          </c:extLst>
        </c:ser>
        <c:ser>
          <c:idx val="2"/>
          <c:order val="2"/>
          <c:tx>
            <c:strRef>
              <c:f>Arkusz1!$E$1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7C-476B-B953-F9DA72BA2768}"/>
            </c:ext>
          </c:extLst>
        </c:ser>
        <c:ser>
          <c:idx val="3"/>
          <c:order val="3"/>
          <c:tx>
            <c:strRef>
              <c:f>Arkusz1!$F$1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7E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Arkusz1!$F$2</c:f>
              <c:numCache>
                <c:formatCode>0%</c:formatCode>
                <c:ptCount val="1"/>
                <c:pt idx="0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37C-476B-B953-F9DA72BA27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92305576"/>
        <c:axId val="292306360"/>
      </c:barChart>
      <c:catAx>
        <c:axId val="292305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92306360"/>
        <c:crosses val="autoZero"/>
        <c:auto val="1"/>
        <c:lblAlgn val="ctr"/>
        <c:lblOffset val="100"/>
        <c:noMultiLvlLbl val="0"/>
      </c:catAx>
      <c:valAx>
        <c:axId val="2923063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92305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1745383035579766"/>
          <c:w val="0.9986817298807924"/>
          <c:h val="0.182546169644202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031254551763727"/>
          <c:y val="4.4316728803412093E-2"/>
          <c:w val="0.50357085864470974"/>
          <c:h val="0.873526913253635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części jakości premium</c:v>
                </c:pt>
              </c:strCache>
            </c:strRef>
          </c:tx>
          <c:spPr>
            <a:solidFill>
              <a:srgbClr val="693B7E"/>
            </a:solidFill>
          </c:spPr>
          <c:explosion val="7"/>
          <c:dPt>
            <c:idx val="0"/>
            <c:bubble3D val="0"/>
            <c:explosion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31-4AB5-82A5-4A94364BDFBA}"/>
              </c:ext>
            </c:extLst>
          </c:dPt>
          <c:dPt>
            <c:idx val="1"/>
            <c:bubble3D val="0"/>
            <c:explosion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31-4AB5-82A5-4A94364BDFBA}"/>
              </c:ext>
            </c:extLst>
          </c:dPt>
          <c:dPt>
            <c:idx val="2"/>
            <c:bubble3D val="0"/>
            <c:explosion val="0"/>
            <c:spPr>
              <a:solidFill>
                <a:srgbClr val="FF707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631-4AB5-82A5-4A94364BDFBA}"/>
              </c:ext>
            </c:extLst>
          </c:dPt>
          <c:dPt>
            <c:idx val="3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631-4AB5-82A5-4A94364BDFBA}"/>
              </c:ext>
            </c:extLst>
          </c:dPt>
          <c:dPt>
            <c:idx val="4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631-4AB5-82A5-4A94364BDFBA}"/>
              </c:ext>
            </c:extLst>
          </c:dPt>
          <c:dPt>
            <c:idx val="5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631-4AB5-82A5-4A94364BDFBA}"/>
              </c:ext>
            </c:extLst>
          </c:dPt>
          <c:dPt>
            <c:idx val="6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631-4AB5-82A5-4A94364BDFBA}"/>
              </c:ext>
            </c:extLst>
          </c:dPt>
          <c:dPt>
            <c:idx val="7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631-4AB5-82A5-4A94364BDFBA}"/>
              </c:ext>
            </c:extLst>
          </c:dPt>
          <c:dPt>
            <c:idx val="8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631-4AB5-82A5-4A94364BDFBA}"/>
              </c:ext>
            </c:extLst>
          </c:dPt>
          <c:dPt>
            <c:idx val="9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631-4AB5-82A5-4A94364BDFBA}"/>
              </c:ext>
            </c:extLst>
          </c:dPt>
          <c:dPt>
            <c:idx val="10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3631-4AB5-82A5-4A94364BDFBA}"/>
              </c:ext>
            </c:extLst>
          </c:dPt>
          <c:dPt>
            <c:idx val="11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3631-4AB5-82A5-4A94364BDFBA}"/>
              </c:ext>
            </c:extLst>
          </c:dPt>
          <c:dPt>
            <c:idx val="12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3631-4AB5-82A5-4A94364BDFBA}"/>
              </c:ext>
            </c:extLst>
          </c:dPt>
          <c:dPt>
            <c:idx val="13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3631-4AB5-82A5-4A94364BDFBA}"/>
              </c:ext>
            </c:extLst>
          </c:dPt>
          <c:dPt>
            <c:idx val="14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3631-4AB5-82A5-4A94364BDFBA}"/>
              </c:ext>
            </c:extLst>
          </c:dPt>
          <c:dPt>
            <c:idx val="15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3631-4AB5-82A5-4A94364BDFBA}"/>
              </c:ext>
            </c:extLst>
          </c:dPt>
          <c:dPt>
            <c:idx val="16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3631-4AB5-82A5-4A94364BDFBA}"/>
              </c:ext>
            </c:extLst>
          </c:dPt>
          <c:dPt>
            <c:idx val="17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3631-4AB5-82A5-4A94364BDFBA}"/>
              </c:ext>
            </c:extLst>
          </c:dPt>
          <c:dPt>
            <c:idx val="18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3631-4AB5-82A5-4A94364BDFBA}"/>
              </c:ext>
            </c:extLst>
          </c:dPt>
          <c:dPt>
            <c:idx val="19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3631-4AB5-82A5-4A94364BDFBA}"/>
              </c:ext>
            </c:extLst>
          </c:dPt>
          <c:dPt>
            <c:idx val="20"/>
            <c:bubble3D val="0"/>
            <c:spPr>
              <a:solidFill>
                <a:srgbClr val="693B7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3631-4AB5-82A5-4A94364BDFBA}"/>
              </c:ext>
            </c:extLst>
          </c:dPt>
          <c:dLbls>
            <c:dLbl>
              <c:idx val="0"/>
              <c:layout>
                <c:manualLayout>
                  <c:x val="4.276231294517035E-3"/>
                  <c:y val="2.57898130238555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631-4AB5-82A5-4A94364BDFBA}"/>
                </c:ext>
              </c:extLst>
            </c:dLbl>
            <c:dLbl>
              <c:idx val="1"/>
              <c:layout>
                <c:manualLayout>
                  <c:x val="-7.4908298567958019E-3"/>
                  <c:y val="3.740538235428501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631-4AB5-82A5-4A94364BDFBA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631-4AB5-82A5-4A94364BDF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zawsze</c:v>
                </c:pt>
                <c:pt idx="1">
                  <c:v>często</c:v>
                </c:pt>
                <c:pt idx="2">
                  <c:v>rzadko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0.42</c:v>
                </c:pt>
                <c:pt idx="1">
                  <c:v>0.52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A-3631-4AB5-82A5-4A94364BDF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4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084397732043558"/>
          <c:y val="0.19847267616545297"/>
          <c:w val="0.14533420698006944"/>
          <c:h val="0.6083682866527564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krytyczne układy</c:v>
                </c:pt>
              </c:strCache>
            </c:strRef>
          </c:tx>
          <c:spPr>
            <a:gradFill>
              <a:gsLst>
                <a:gs pos="0">
                  <a:srgbClr val="C00000"/>
                </a:gs>
                <a:gs pos="100000">
                  <a:srgbClr val="7E0000"/>
                </a:gs>
              </a:gsLst>
              <a:lin ang="0" scaled="0"/>
            </a:gradFill>
            <a:ln>
              <a:noFill/>
            </a:ln>
            <a:effectLst/>
          </c:spPr>
          <c:invertIfNegative val="0"/>
          <c:dPt>
            <c:idx val="20"/>
            <c:invertIfNegative val="0"/>
            <c:bubble3D val="0"/>
            <c:spPr>
              <a:gradFill>
                <a:gsLst>
                  <a:gs pos="0">
                    <a:srgbClr val="C00000"/>
                  </a:gs>
                  <a:gs pos="100000">
                    <a:srgbClr val="7E0000"/>
                  </a:gs>
                </a:gsLst>
                <a:lin ang="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5BA-42C5-A08B-8C20D34B018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układ hamulcowy</c:v>
                </c:pt>
                <c:pt idx="1">
                  <c:v>układ kierowniczy</c:v>
                </c:pt>
                <c:pt idx="2">
                  <c:v>zawieszenie</c:v>
                </c:pt>
                <c:pt idx="3">
                  <c:v>opony</c:v>
                </c:pt>
                <c:pt idx="4">
                  <c:v>elektronika, systemy ADAS, czujniki</c:v>
                </c:pt>
                <c:pt idx="5">
                  <c:v>układ napędowy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1</c:v>
                </c:pt>
                <c:pt idx="1">
                  <c:v>1</c:v>
                </c:pt>
                <c:pt idx="2">
                  <c:v>0.98013245033112584</c:v>
                </c:pt>
                <c:pt idx="3">
                  <c:v>0.93377483443708609</c:v>
                </c:pt>
                <c:pt idx="4">
                  <c:v>0.51655629139072845</c:v>
                </c:pt>
                <c:pt idx="5">
                  <c:v>0.45695364238410596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4F-4E2F-85D7-12D51CBD8C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72809327"/>
        <c:axId val="1160773519"/>
      </c:barChart>
      <c:catAx>
        <c:axId val="107280932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60773519"/>
        <c:crosses val="autoZero"/>
        <c:auto val="1"/>
        <c:lblAlgn val="ctr"/>
        <c:lblOffset val="100"/>
        <c:noMultiLvlLbl val="0"/>
      </c:catAx>
      <c:valAx>
        <c:axId val="1160773519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072809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l-PL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02898633483111"/>
          <c:y val="9.2730055268771164E-2"/>
          <c:w val="0.8404859377369337"/>
          <c:h val="0.8055243396690217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Arkusz1!$C$1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707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771134859507923E-3"/>
                  <c:y val="-4.02788020077550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330-432E-953E-43E1366AFF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Arkusz1!$C$2</c:f>
              <c:numCache>
                <c:formatCode>0%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30-432E-953E-43E1366AFFB3}"/>
            </c:ext>
          </c:extLst>
        </c:ser>
        <c:ser>
          <c:idx val="1"/>
          <c:order val="1"/>
          <c:tx>
            <c:strRef>
              <c:f>Arkusz1!$D$1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30-432E-953E-43E1366AFFB3}"/>
            </c:ext>
          </c:extLst>
        </c:ser>
        <c:ser>
          <c:idx val="2"/>
          <c:order val="2"/>
          <c:tx>
            <c:strRef>
              <c:f>Arkusz1!$E$1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30-432E-953E-43E1366AFFB3}"/>
            </c:ext>
          </c:extLst>
        </c:ser>
        <c:ser>
          <c:idx val="3"/>
          <c:order val="3"/>
          <c:tx>
            <c:strRef>
              <c:f>Arkusz1!$F$1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7E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Arkusz1!$F$2</c:f>
              <c:numCache>
                <c:formatCode>0%</c:formatCode>
                <c:ptCount val="1"/>
                <c:pt idx="0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330-432E-953E-43E1366AFF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92305576"/>
        <c:axId val="292306360"/>
      </c:barChart>
      <c:catAx>
        <c:axId val="292305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92306360"/>
        <c:crosses val="autoZero"/>
        <c:auto val="1"/>
        <c:lblAlgn val="ctr"/>
        <c:lblOffset val="100"/>
        <c:noMultiLvlLbl val="0"/>
      </c:catAx>
      <c:valAx>
        <c:axId val="2923063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92305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1745383035579766"/>
          <c:w val="0.9986817298807924"/>
          <c:h val="0.182546169644202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02898633483111"/>
          <c:y val="9.2730055268771164E-2"/>
          <c:w val="0.8404859377369337"/>
          <c:h val="0.8055243396690217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Arkusz1!$C$1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707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771134859507923E-3"/>
                  <c:y val="-4.02788020077550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06C-4F40-B996-45B91141EA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Arkusz1!$C$2</c:f>
              <c:numCache>
                <c:formatCode>0%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6C-4F40-B996-45B91141EA77}"/>
            </c:ext>
          </c:extLst>
        </c:ser>
        <c:ser>
          <c:idx val="1"/>
          <c:order val="1"/>
          <c:tx>
            <c:strRef>
              <c:f>Arkusz1!$D$1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6C-4F40-B996-45B91141EA77}"/>
            </c:ext>
          </c:extLst>
        </c:ser>
        <c:ser>
          <c:idx val="2"/>
          <c:order val="2"/>
          <c:tx>
            <c:strRef>
              <c:f>Arkusz1!$E$1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06C-4F40-B996-45B91141EA77}"/>
            </c:ext>
          </c:extLst>
        </c:ser>
        <c:ser>
          <c:idx val="3"/>
          <c:order val="3"/>
          <c:tx>
            <c:strRef>
              <c:f>Arkusz1!$F$1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7E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Arkusz1!$F$2</c:f>
              <c:numCache>
                <c:formatCode>0%</c:formatCode>
                <c:ptCount val="1"/>
                <c:pt idx="0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6C-4F40-B996-45B91141EA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92305576"/>
        <c:axId val="292306360"/>
      </c:barChart>
      <c:catAx>
        <c:axId val="292305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92306360"/>
        <c:crosses val="autoZero"/>
        <c:auto val="1"/>
        <c:lblAlgn val="ctr"/>
        <c:lblOffset val="100"/>
        <c:noMultiLvlLbl val="0"/>
      </c:catAx>
      <c:valAx>
        <c:axId val="2923063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92305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1745383035579766"/>
          <c:w val="0.9986817298807924"/>
          <c:h val="0.182546169644202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169533929371867E-2"/>
          <c:y val="9.4198636859349968E-2"/>
          <c:w val="0.60296969040224468"/>
          <c:h val="0.7483542155863931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Arkusz1!$A$2</c:f>
              <c:strCache>
                <c:ptCount val="1"/>
                <c:pt idx="0">
                  <c:v>1-5 razy na 100 napraw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Problemy z jakością części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0.26490066225165565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70-47F6-96AB-D687F0527A96}"/>
            </c:ext>
          </c:extLst>
        </c:ser>
        <c:ser>
          <c:idx val="1"/>
          <c:order val="1"/>
          <c:tx>
            <c:strRef>
              <c:f>Arkusz1!$A$3</c:f>
              <c:strCache>
                <c:ptCount val="1"/>
                <c:pt idx="0">
                  <c:v>6-10 razy</c:v>
                </c:pt>
              </c:strCache>
            </c:strRef>
          </c:tx>
          <c:spPr>
            <a:solidFill>
              <a:srgbClr val="C6161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Problemy z jakością części</c:v>
                </c:pt>
              </c:strCache>
            </c:strRef>
          </c:cat>
          <c:val>
            <c:numRef>
              <c:f>Arkusz1!$B$3</c:f>
              <c:numCache>
                <c:formatCode>0%</c:formatCode>
                <c:ptCount val="1"/>
                <c:pt idx="0">
                  <c:v>0.37748344370860926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70-47F6-96AB-D687F0527A96}"/>
            </c:ext>
          </c:extLst>
        </c:ser>
        <c:ser>
          <c:idx val="2"/>
          <c:order val="2"/>
          <c:tx>
            <c:strRef>
              <c:f>Arkusz1!$A$4</c:f>
              <c:strCache>
                <c:ptCount val="1"/>
                <c:pt idx="0">
                  <c:v>11-15 razy</c:v>
                </c:pt>
              </c:strCache>
            </c:strRef>
          </c:tx>
          <c:spPr>
            <a:solidFill>
              <a:srgbClr val="7E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Problemy z jakością części</c:v>
                </c:pt>
              </c:strCache>
            </c:strRef>
          </c:cat>
          <c:val>
            <c:numRef>
              <c:f>Arkusz1!$B$4</c:f>
              <c:numCache>
                <c:formatCode>0%</c:formatCode>
                <c:ptCount val="1"/>
                <c:pt idx="0">
                  <c:v>0.15894039735099338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70-47F6-96AB-D687F0527A96}"/>
            </c:ext>
          </c:extLst>
        </c:ser>
        <c:ser>
          <c:idx val="3"/>
          <c:order val="3"/>
          <c:tx>
            <c:strRef>
              <c:f>Arkusz1!$A$5</c:f>
              <c:strCache>
                <c:ptCount val="1"/>
                <c:pt idx="0">
                  <c:v>więcej niż 15 razy na 100 napraw</c:v>
                </c:pt>
              </c:strCache>
            </c:strRef>
          </c:tx>
          <c:spPr>
            <a:solidFill>
              <a:srgbClr val="4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Problemy z jakością części</c:v>
                </c:pt>
              </c:strCache>
            </c:strRef>
          </c:cat>
          <c:val>
            <c:numRef>
              <c:f>Arkusz1!$B$5</c:f>
              <c:numCache>
                <c:formatCode>0%</c:formatCode>
                <c:ptCount val="1"/>
                <c:pt idx="0">
                  <c:v>0.19867549668874174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43-4CEA-9270-EBDB106C96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23399807"/>
        <c:axId val="861474447"/>
      </c:barChart>
      <c:catAx>
        <c:axId val="10233998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61474447"/>
        <c:crosses val="autoZero"/>
        <c:auto val="1"/>
        <c:lblAlgn val="ctr"/>
        <c:lblOffset val="100"/>
        <c:noMultiLvlLbl val="0"/>
      </c:catAx>
      <c:valAx>
        <c:axId val="861474447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023399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306295026119748"/>
          <c:y val="9.9421516651533343E-2"/>
          <c:w val="0.283182202120072"/>
          <c:h val="0.740823692219963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konskewencje</c:v>
                </c:pt>
              </c:strCache>
            </c:strRef>
          </c:tx>
          <c:spPr>
            <a:gradFill>
              <a:gsLst>
                <a:gs pos="0">
                  <a:srgbClr val="C00000"/>
                </a:gs>
                <a:gs pos="100000">
                  <a:srgbClr val="7E0000"/>
                </a:gs>
              </a:gsLst>
              <a:lin ang="0" scaled="0"/>
            </a:gradFill>
            <a:ln>
              <a:noFill/>
            </a:ln>
            <a:effectLst/>
          </c:spPr>
          <c:invertIfNegative val="0"/>
          <c:dPt>
            <c:idx val="20"/>
            <c:invertIfNegative val="0"/>
            <c:bubble3D val="0"/>
            <c:spPr>
              <a:gradFill>
                <a:gsLst>
                  <a:gs pos="0">
                    <a:srgbClr val="C00000"/>
                  </a:gs>
                  <a:gs pos="100000">
                    <a:srgbClr val="7E0000"/>
                  </a:gs>
                </a:gsLst>
                <a:lin ang="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5BA-42C5-A08B-8C20D34B018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konieczność ponownej naprawy</c:v>
                </c:pt>
                <c:pt idx="1">
                  <c:v>reklamacje klientów</c:v>
                </c:pt>
                <c:pt idx="2">
                  <c:v>dodatkowe koszty dla warsztatu</c:v>
                </c:pt>
                <c:pt idx="3">
                  <c:v>utrata zaufania klienta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0.99337748344370858</c:v>
                </c:pt>
                <c:pt idx="1">
                  <c:v>0.9668874172185431</c:v>
                </c:pt>
                <c:pt idx="2">
                  <c:v>0.93377483443708609</c:v>
                </c:pt>
                <c:pt idx="3">
                  <c:v>0.4370860927152318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4F-4E2F-85D7-12D51CBD8C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72809327"/>
        <c:axId val="1160773519"/>
      </c:barChart>
      <c:catAx>
        <c:axId val="107280932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60773519"/>
        <c:crosses val="autoZero"/>
        <c:auto val="1"/>
        <c:lblAlgn val="ctr"/>
        <c:lblOffset val="100"/>
        <c:noMultiLvlLbl val="0"/>
      </c:catAx>
      <c:valAx>
        <c:axId val="1160773519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072809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l-PL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02898633483111"/>
          <c:y val="9.2730055268771164E-2"/>
          <c:w val="0.8404859377369337"/>
          <c:h val="0.8055243396690217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Arkusz1!$C$1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FF707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771134859507923E-3"/>
                  <c:y val="-4.02788020077550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E25-49DB-BB30-96019499EF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Arkusz1!$C$2</c:f>
              <c:numCache>
                <c:formatCode>0%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25-49DB-BB30-96019499EFE4}"/>
            </c:ext>
          </c:extLst>
        </c:ser>
        <c:ser>
          <c:idx val="1"/>
          <c:order val="1"/>
          <c:tx>
            <c:strRef>
              <c:f>Arkusz1!$D$1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7971019785098025E-3"/>
                  <c:y val="-4.02756301987931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E25-49DB-BB30-96019499EF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25-49DB-BB30-96019499EFE4}"/>
            </c:ext>
          </c:extLst>
        </c:ser>
        <c:ser>
          <c:idx val="2"/>
          <c:order val="2"/>
          <c:tx>
            <c:strRef>
              <c:f>Arkusz1!$E$1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25-49DB-BB30-96019499EFE4}"/>
            </c:ext>
          </c:extLst>
        </c:ser>
        <c:ser>
          <c:idx val="3"/>
          <c:order val="3"/>
          <c:tx>
            <c:strRef>
              <c:f>Arkusz1!$F$1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7E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 </c:v>
                </c:pt>
                <c:pt idx="1">
                  <c:v> </c:v>
                </c:pt>
              </c:strCache>
            </c:strRef>
          </c:cat>
          <c:val>
            <c:numRef>
              <c:f>Arkusz1!$F$2</c:f>
              <c:numCache>
                <c:formatCode>0%</c:formatCode>
                <c:ptCount val="1"/>
                <c:pt idx="0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25-49DB-BB30-96019499EF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92305576"/>
        <c:axId val="292306360"/>
      </c:barChart>
      <c:catAx>
        <c:axId val="292305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92306360"/>
        <c:crosses val="autoZero"/>
        <c:auto val="1"/>
        <c:lblAlgn val="ctr"/>
        <c:lblOffset val="100"/>
        <c:noMultiLvlLbl val="0"/>
      </c:catAx>
      <c:valAx>
        <c:axId val="2923063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92305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1745383035579766"/>
          <c:w val="0.9986817298807924"/>
          <c:h val="0.182546169644202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169533929371867E-2"/>
          <c:y val="4.5913322859830547E-2"/>
          <c:w val="0.66644263564269435"/>
          <c:h val="0.7966395544218932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przynależność do sieci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0.27814569536423839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19-4C60-8C35-C1CE20A123E6}"/>
            </c:ext>
          </c:extLst>
        </c:ser>
        <c:ser>
          <c:idx val="1"/>
          <c:order val="1"/>
          <c:tx>
            <c:strRef>
              <c:f>Arkusz1!$A$3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Arkusz1!$B$1</c:f>
              <c:strCache>
                <c:ptCount val="1"/>
                <c:pt idx="0">
                  <c:v>przynależność do sieci</c:v>
                </c:pt>
              </c:strCache>
            </c:strRef>
          </c:cat>
          <c:val>
            <c:numRef>
              <c:f>Arkusz1!$B$3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B419-4C60-8C35-C1CE20A123E6}"/>
            </c:ext>
          </c:extLst>
        </c:ser>
        <c:ser>
          <c:idx val="2"/>
          <c:order val="2"/>
          <c:tx>
            <c:strRef>
              <c:f>Arkusz1!$A$4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przynależność do sieci</c:v>
                </c:pt>
              </c:strCache>
            </c:strRef>
          </c:cat>
          <c:val>
            <c:numRef>
              <c:f>Arkusz1!$B$4</c:f>
              <c:numCache>
                <c:formatCode>0%</c:formatCode>
                <c:ptCount val="1"/>
                <c:pt idx="0">
                  <c:v>0.72185430463576161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80-4E62-9CD8-5D34C28EC9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23399807"/>
        <c:axId val="861474447"/>
      </c:barChart>
      <c:catAx>
        <c:axId val="10233998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61474447"/>
        <c:crosses val="autoZero"/>
        <c:auto val="1"/>
        <c:lblAlgn val="ctr"/>
        <c:lblOffset val="100"/>
        <c:noMultiLvlLbl val="0"/>
      </c:catAx>
      <c:valAx>
        <c:axId val="861474447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023399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64156626356008473"/>
          <c:y val="0.32092741526397972"/>
          <c:w val="0.17500123267837853"/>
          <c:h val="0.518878218616060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739870015879002"/>
          <c:y val="2.8446061116474301E-2"/>
          <c:w val="0.67492902988156123"/>
          <c:h val="0.8370816499692835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Arkusz1!$C$1</c:f>
              <c:strCache>
                <c:ptCount val="1"/>
                <c:pt idx="0">
                  <c:v>sieć</c:v>
                </c:pt>
              </c:strCache>
            </c:strRef>
          </c:tx>
          <c:spPr>
            <a:gradFill>
              <a:gsLst>
                <a:gs pos="0">
                  <a:srgbClr val="C00000"/>
                </a:gs>
                <a:gs pos="100000">
                  <a:srgbClr val="7E0000"/>
                </a:gs>
              </a:gsLst>
              <a:lin ang="0" scaled="0"/>
            </a:gra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gradFill>
                <a:gsLst>
                  <a:gs pos="0">
                    <a:srgbClr val="C00000"/>
                  </a:gs>
                  <a:gs pos="100000">
                    <a:srgbClr val="7E0000"/>
                  </a:gs>
                </a:gsLst>
                <a:lin ang="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9D4D-45FD-9F4D-F944A264AA9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Arkusz1!$A$2:$B$9</c:f>
              <c:multiLvlStrCache>
                <c:ptCount val="8"/>
                <c:lvl>
                  <c:pt idx="0">
                    <c:v>Profiauto</c:v>
                  </c:pt>
                  <c:pt idx="1">
                    <c:v>Q-Service</c:v>
                  </c:pt>
                  <c:pt idx="2">
                    <c:v>OK Serwis</c:v>
                  </c:pt>
                  <c:pt idx="3">
                    <c:v>Bosch Car Service</c:v>
                  </c:pt>
                  <c:pt idx="4">
                    <c:v>MaxSerwis</c:v>
                  </c:pt>
                  <c:pt idx="5">
                    <c:v>Eurowarsztat</c:v>
                  </c:pt>
                  <c:pt idx="6">
                    <c:v>Nexus</c:v>
                  </c:pt>
                  <c:pt idx="7">
                    <c:v>inne</c:v>
                  </c:pt>
                </c:lvl>
                <c:lvl>
                  <c:pt idx="0">
                    <c:v>do jakiej?</c:v>
                  </c:pt>
                </c:lvl>
              </c:multiLvlStrCache>
            </c:multiLvlStrRef>
          </c:cat>
          <c:val>
            <c:numRef>
              <c:f>Arkusz1!$C$2:$C$9</c:f>
              <c:numCache>
                <c:formatCode>0%</c:formatCode>
                <c:ptCount val="8"/>
                <c:pt idx="0">
                  <c:v>0.23809523809523805</c:v>
                </c:pt>
                <c:pt idx="1">
                  <c:v>0.19047619047619047</c:v>
                </c:pt>
                <c:pt idx="2">
                  <c:v>0.16666666666666663</c:v>
                </c:pt>
                <c:pt idx="3">
                  <c:v>9.5238095238095233E-2</c:v>
                </c:pt>
                <c:pt idx="4">
                  <c:v>9.5238095238095233E-2</c:v>
                </c:pt>
                <c:pt idx="5">
                  <c:v>7.1428571428571425E-2</c:v>
                </c:pt>
                <c:pt idx="6">
                  <c:v>7.1428571428571425E-2</c:v>
                </c:pt>
                <c:pt idx="7">
                  <c:v>7.1428571428571425E-2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A7-47FF-94CD-B178D3C788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816111663"/>
        <c:axId val="1020230047"/>
      </c:barChart>
      <c:catAx>
        <c:axId val="81611166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20230047"/>
        <c:crosses val="autoZero"/>
        <c:auto val="1"/>
        <c:lblAlgn val="ctr"/>
        <c:lblOffset val="100"/>
        <c:noMultiLvlLbl val="0"/>
      </c:catAx>
      <c:valAx>
        <c:axId val="1020230047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816111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169533929371867E-2"/>
          <c:y val="9.4198636859349968E-2"/>
          <c:w val="0.60296969040224468"/>
          <c:h val="0.7483542155863931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Arkusz1!$A$2</c:f>
              <c:strCache>
                <c:ptCount val="1"/>
                <c:pt idx="0">
                  <c:v>warsztaty małe
(1-2 osoby)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zatrudnienie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0.5298013245033113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70-47F6-96AB-D687F0527A96}"/>
            </c:ext>
          </c:extLst>
        </c:ser>
        <c:ser>
          <c:idx val="1"/>
          <c:order val="1"/>
          <c:tx>
            <c:strRef>
              <c:f>Arkusz1!$A$3</c:f>
              <c:strCache>
                <c:ptCount val="1"/>
                <c:pt idx="0">
                  <c:v>warsztaty średnie
(3-4 osoby)</c:v>
                </c:pt>
              </c:strCache>
            </c:strRef>
          </c:tx>
          <c:spPr>
            <a:solidFill>
              <a:srgbClr val="C6161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zatrudnienie</c:v>
                </c:pt>
              </c:strCache>
            </c:strRef>
          </c:cat>
          <c:val>
            <c:numRef>
              <c:f>Arkusz1!$B$3</c:f>
              <c:numCache>
                <c:formatCode>0%</c:formatCode>
                <c:ptCount val="1"/>
                <c:pt idx="0">
                  <c:v>0.38410596026490068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70-47F6-96AB-D687F0527A96}"/>
            </c:ext>
          </c:extLst>
        </c:ser>
        <c:ser>
          <c:idx val="2"/>
          <c:order val="2"/>
          <c:tx>
            <c:strRef>
              <c:f>Arkusz1!$A$4</c:f>
              <c:strCache>
                <c:ptCount val="1"/>
                <c:pt idx="0">
                  <c:v>warsztaty duże
(5 osób lub więcej)</c:v>
                </c:pt>
              </c:strCache>
            </c:strRef>
          </c:tx>
          <c:spPr>
            <a:solidFill>
              <a:srgbClr val="7E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zatrudnienie</c:v>
                </c:pt>
              </c:strCache>
            </c:strRef>
          </c:cat>
          <c:val>
            <c:numRef>
              <c:f>Arkusz1!$B$4</c:f>
              <c:numCache>
                <c:formatCode>0%</c:formatCode>
                <c:ptCount val="1"/>
                <c:pt idx="0">
                  <c:v>8.6092715231788089E-2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70-47F6-96AB-D687F0527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23399807"/>
        <c:axId val="861474447"/>
      </c:barChart>
      <c:catAx>
        <c:axId val="10233998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61474447"/>
        <c:crosses val="autoZero"/>
        <c:auto val="1"/>
        <c:lblAlgn val="ctr"/>
        <c:lblOffset val="100"/>
        <c:noMultiLvlLbl val="0"/>
      </c:catAx>
      <c:valAx>
        <c:axId val="861474447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023399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140892978965998"/>
          <c:y val="0.11507926264459346"/>
          <c:w val="0.32851515707063789"/>
          <c:h val="0.748148277104790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22177004970811"/>
          <c:y val="9.2730055268771164E-2"/>
          <c:w val="0.86248152359241659"/>
          <c:h val="0.8055243396690217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Arkusz1!$C$1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funkcja</c:v>
                </c:pt>
                <c:pt idx="1">
                  <c:v> </c:v>
                </c:pt>
              </c:strCache>
            </c:strRef>
          </c:cat>
          <c:val>
            <c:numRef>
              <c:f>Arkusz1!$C$2</c:f>
            </c:numRef>
          </c:val>
          <c:extLst>
            <c:ext xmlns:c16="http://schemas.microsoft.com/office/drawing/2014/chart" uri="{C3380CC4-5D6E-409C-BE32-E72D297353CC}">
              <c16:uniqueId val="{00000000-7A58-4F0B-82C9-861A7F57CE60}"/>
            </c:ext>
          </c:extLst>
        </c:ser>
        <c:ser>
          <c:idx val="1"/>
          <c:order val="1"/>
          <c:tx>
            <c:strRef>
              <c:f>Arkusz1!$D$1</c:f>
              <c:strCache>
                <c:ptCount val="1"/>
                <c:pt idx="0">
                  <c:v>właściciel / dyrektor zarządzający</c:v>
                </c:pt>
              </c:strCache>
            </c:strRef>
          </c:tx>
          <c:spPr>
            <a:solidFill>
              <a:srgbClr val="7E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funkcja</c:v>
                </c:pt>
                <c:pt idx="1">
                  <c:v> </c:v>
                </c:pt>
              </c:strCache>
            </c:strRef>
          </c:cat>
          <c:val>
            <c:numRef>
              <c:f>Arkusz1!$D$2</c:f>
              <c:numCache>
                <c:formatCode>0%</c:formatCode>
                <c:ptCount val="1"/>
                <c:pt idx="0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58-4F0B-82C9-861A7F57CE60}"/>
            </c:ext>
          </c:extLst>
        </c:ser>
        <c:ser>
          <c:idx val="2"/>
          <c:order val="2"/>
          <c:tx>
            <c:strRef>
              <c:f>Arkusz1!$E$1</c:f>
              <c:strCache>
                <c:ptCount val="1"/>
                <c:pt idx="0">
                  <c:v>kierownik serwisu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5783511446309422E-3"/>
                  <c:y val="7.384943221570509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A58-4F0B-82C9-861A7F57CE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funkcja</c:v>
                </c:pt>
                <c:pt idx="1">
                  <c:v> </c:v>
                </c:pt>
              </c:strCache>
            </c:strRef>
          </c:cat>
          <c:val>
            <c:numRef>
              <c:f>Arkusz1!$E$2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58-4F0B-82C9-861A7F57CE60}"/>
            </c:ext>
          </c:extLst>
        </c:ser>
        <c:ser>
          <c:idx val="3"/>
          <c:order val="3"/>
          <c:tx>
            <c:strRef>
              <c:f>Arkusz1!$F$1</c:f>
              <c:strCache>
                <c:ptCount val="1"/>
                <c:pt idx="0">
                  <c:v>mechanik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Arkusz1!$A$2:$B$2</c:f>
              <c:strCache>
                <c:ptCount val="2"/>
                <c:pt idx="0">
                  <c:v>funkcja</c:v>
                </c:pt>
                <c:pt idx="1">
                  <c:v> </c:v>
                </c:pt>
              </c:strCache>
            </c:strRef>
          </c:cat>
          <c:val>
            <c:numRef>
              <c:f>Arkusz1!$F$2</c:f>
              <c:numCache>
                <c:formatCode>0%</c:formatCode>
                <c:ptCount val="1"/>
                <c:pt idx="0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58-4F0B-82C9-861A7F57CE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92305576"/>
        <c:axId val="292306360"/>
      </c:barChart>
      <c:catAx>
        <c:axId val="292305576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292306360"/>
        <c:crosses val="autoZero"/>
        <c:auto val="1"/>
        <c:lblAlgn val="ctr"/>
        <c:lblOffset val="100"/>
        <c:noMultiLvlLbl val="0"/>
      </c:catAx>
      <c:valAx>
        <c:axId val="2923063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92305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987198143540155"/>
          <c:y val="0.81745383035579766"/>
          <c:w val="0.86654966741996753"/>
          <c:h val="0.182546169644202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552442598783793E-2"/>
          <c:y val="0.11949685534591195"/>
          <c:w val="0.91364446275378297"/>
          <c:h val="0.7902302778190462"/>
        </c:manualLayout>
      </c:layout>
      <c:areaChart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Wiek</c:v>
                </c:pt>
              </c:strCache>
            </c:strRef>
          </c:tx>
          <c:spPr>
            <a:gradFill>
              <a:gsLst>
                <a:gs pos="0">
                  <a:srgbClr val="C00000"/>
                </a:gs>
                <a:gs pos="100000">
                  <a:srgbClr val="7E0000"/>
                </a:gs>
              </a:gsLst>
              <a:lin ang="0" scaled="0"/>
            </a:gradFill>
            <a:ln>
              <a:noFill/>
            </a:ln>
            <a:effectLst/>
          </c:spPr>
          <c:dLbls>
            <c:dLbl>
              <c:idx val="0"/>
              <c:layout>
                <c:manualLayout>
                  <c:x val="8.740115754918884E-3"/>
                  <c:y val="-6.91823899371069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D5B-4CFD-AB03-AD63D2B4D71D}"/>
                </c:ext>
              </c:extLst>
            </c:dLbl>
            <c:dLbl>
              <c:idx val="1"/>
              <c:layout>
                <c:manualLayout>
                  <c:x val="9.7747245616052227E-3"/>
                  <c:y val="-0.232704402515723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5B-4CFD-AB03-AD63D2B4D71D}"/>
                </c:ext>
              </c:extLst>
            </c:dLbl>
            <c:dLbl>
              <c:idx val="2"/>
              <c:layout>
                <c:manualLayout>
                  <c:x val="2.5827497231682198E-3"/>
                  <c:y val="-0.40880503144654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D5B-4CFD-AB03-AD63D2B4D71D}"/>
                </c:ext>
              </c:extLst>
            </c:dLbl>
            <c:dLbl>
              <c:idx val="3"/>
              <c:layout>
                <c:manualLayout>
                  <c:x val="-1.2486027868024272E-3"/>
                  <c:y val="-0.342767295597484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D5B-4CFD-AB03-AD63D2B4D71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poniżej 35 lat</c:v>
                </c:pt>
                <c:pt idx="1">
                  <c:v>35-44 lata</c:v>
                </c:pt>
                <c:pt idx="2">
                  <c:v>45-54 lata</c:v>
                </c:pt>
                <c:pt idx="3">
                  <c:v>55 lat lub +</c:v>
                </c:pt>
              </c:strCache>
            </c:strRef>
          </c:cat>
          <c:val>
            <c:numRef>
              <c:f>Arkusz1!$B$2:$B$5</c:f>
              <c:numCache>
                <c:formatCode>0%</c:formatCode>
                <c:ptCount val="4"/>
                <c:pt idx="0">
                  <c:v>0.02</c:v>
                </c:pt>
                <c:pt idx="1">
                  <c:v>0.21</c:v>
                </c:pt>
                <c:pt idx="2">
                  <c:v>0.44</c:v>
                </c:pt>
                <c:pt idx="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5B-4CFD-AB03-AD63D2B4D7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2424576"/>
        <c:axId val="152447136"/>
      </c:areaChart>
      <c:catAx>
        <c:axId val="152424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2447136"/>
        <c:crosses val="autoZero"/>
        <c:auto val="1"/>
        <c:lblAlgn val="ctr"/>
        <c:lblOffset val="100"/>
        <c:noMultiLvlLbl val="0"/>
      </c:catAx>
      <c:valAx>
        <c:axId val="1524471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24245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868639271653544"/>
          <c:y val="3.3057851239669422E-2"/>
          <c:w val="0.64412610728346453"/>
          <c:h val="0.961632180668718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decyzja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Pt>
            <c:idx val="2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5BA-42C5-A08B-8C20D34B018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decyzja jest wspólna, klienta i mechanika</c:v>
                </c:pt>
                <c:pt idx="1">
                  <c:v>właściciel warsztatu lub mechanik</c:v>
                </c:pt>
                <c:pt idx="2">
                  <c:v>klient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0.49668874172185423</c:v>
                </c:pt>
                <c:pt idx="1">
                  <c:v>0.44370860927152317</c:v>
                </c:pt>
                <c:pt idx="2">
                  <c:v>5.9602649006622516E-2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4F-4E2F-85D7-12D51CBD8C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72809327"/>
        <c:axId val="1160773519"/>
      </c:barChart>
      <c:catAx>
        <c:axId val="107280932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60773519"/>
        <c:crosses val="autoZero"/>
        <c:auto val="1"/>
        <c:lblAlgn val="ctr"/>
        <c:lblOffset val="100"/>
        <c:noMultiLvlLbl val="0"/>
      </c:catAx>
      <c:valAx>
        <c:axId val="1160773519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072809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l-PL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555574152092745E-2"/>
          <c:y val="5.0662939092825182E-2"/>
          <c:w val="0.47968577505494719"/>
          <c:h val="0.8521704231149659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Arkusz1!$A$2</c:f>
              <c:strCache>
                <c:ptCount val="1"/>
                <c:pt idx="0">
                  <c:v>bardzo dużą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E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A6BD-4441-8277-A1CE6A40E23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Swoboda wyboru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70-47F6-96AB-D687F0527A96}"/>
            </c:ext>
          </c:extLst>
        </c:ser>
        <c:ser>
          <c:idx val="1"/>
          <c:order val="1"/>
          <c:tx>
            <c:strRef>
              <c:f>Arkusz1!$A$3</c:f>
              <c:strCache>
                <c:ptCount val="1"/>
                <c:pt idx="0">
                  <c:v>raczej dużą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Swoboda wyboru</c:v>
                </c:pt>
              </c:strCache>
            </c:strRef>
          </c:cat>
          <c:val>
            <c:numRef>
              <c:f>Arkusz1!$B$3</c:f>
              <c:numCache>
                <c:formatCode>0%</c:formatCode>
                <c:ptCount val="1"/>
                <c:pt idx="0">
                  <c:v>0.61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70-47F6-96AB-D687F0527A96}"/>
            </c:ext>
          </c:extLst>
        </c:ser>
        <c:ser>
          <c:idx val="2"/>
          <c:order val="2"/>
          <c:tx>
            <c:strRef>
              <c:f>Arkusz1!$A$4</c:f>
              <c:strCache>
                <c:ptCount val="1"/>
                <c:pt idx="0">
                  <c:v>ograniczoną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8968593514971412E-17"/>
                  <c:y val="1.524801130513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60E-4FFE-87CB-BA8F61D332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Swoboda wyboru</c:v>
                </c:pt>
              </c:strCache>
            </c:strRef>
          </c:cat>
          <c:val>
            <c:numRef>
              <c:f>Arkusz1!$B$4</c:f>
              <c:numCache>
                <c:formatCode>0%</c:formatCode>
                <c:ptCount val="1"/>
                <c:pt idx="0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2F-4B54-9E31-1128A60A6E3B}"/>
            </c:ext>
          </c:extLst>
        </c:ser>
        <c:ser>
          <c:idx val="3"/>
          <c:order val="3"/>
          <c:tx>
            <c:strRef>
              <c:f>Arkusz1!$A$5</c:f>
              <c:strCache>
                <c:ptCount val="1"/>
                <c:pt idx="0">
                  <c:v>bardzo małą lub żadną</c:v>
                </c:pt>
              </c:strCache>
            </c:strRef>
          </c:tx>
          <c:spPr>
            <a:solidFill>
              <a:srgbClr val="FF707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8968593514971412E-17"/>
                  <c:y val="7.624005652569848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0E-4FFE-87CB-BA8F61D332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Swoboda wyboru</c:v>
                </c:pt>
              </c:strCache>
            </c:strRef>
          </c:cat>
          <c:val>
            <c:numRef>
              <c:f>Arkusz1!$B$5</c:f>
              <c:numCache>
                <c:formatCode>0%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7F-4245-BF7C-C9CA903A4E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23399807"/>
        <c:axId val="861474447"/>
      </c:barChart>
      <c:catAx>
        <c:axId val="10233998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61474447"/>
        <c:crosses val="autoZero"/>
        <c:auto val="1"/>
        <c:lblAlgn val="ctr"/>
        <c:lblOffset val="100"/>
        <c:noMultiLvlLbl val="0"/>
      </c:catAx>
      <c:valAx>
        <c:axId val="861474447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023399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725918135216608"/>
          <c:y val="8.1596173557957813E-2"/>
          <c:w val="0.28103923034580963"/>
          <c:h val="0.751502039171380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555574152092745E-2"/>
          <c:y val="9.4198636859349968E-2"/>
          <c:w val="0.47968577505494719"/>
          <c:h val="0.7703150324236689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Arkusz1!$A$2</c:f>
              <c:strCache>
                <c:ptCount val="1"/>
                <c:pt idx="0">
                  <c:v>zawsze lub prawie zawsze</c:v>
                </c:pt>
              </c:strCache>
            </c:strRef>
          </c:tx>
          <c:spPr>
            <a:solidFill>
              <a:srgbClr val="7E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cena jako główne kryterium</c:v>
                </c:pt>
              </c:strCache>
            </c:strRef>
          </c:cat>
          <c:val>
            <c:numRef>
              <c:f>Arkusz1!$B$2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52-493C-AEC5-99677D24AA6E}"/>
            </c:ext>
          </c:extLst>
        </c:ser>
        <c:ser>
          <c:idx val="1"/>
          <c:order val="1"/>
          <c:tx>
            <c:strRef>
              <c:f>Arkusz1!$A$3</c:f>
              <c:strCache>
                <c:ptCount val="1"/>
                <c:pt idx="0">
                  <c:v>często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cena jako główne kryterium</c:v>
                </c:pt>
              </c:strCache>
            </c:strRef>
          </c:cat>
          <c:val>
            <c:numRef>
              <c:f>Arkusz1!$B$3</c:f>
              <c:numCache>
                <c:formatCode>0%</c:formatCode>
                <c:ptCount val="1"/>
                <c:pt idx="0">
                  <c:v>0.71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52-493C-AEC5-99677D24AA6E}"/>
            </c:ext>
          </c:extLst>
        </c:ser>
        <c:ser>
          <c:idx val="2"/>
          <c:order val="2"/>
          <c:tx>
            <c:strRef>
              <c:f>Arkusz1!$A$4</c:f>
              <c:strCache>
                <c:ptCount val="1"/>
                <c:pt idx="0">
                  <c:v>rzadko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8968593514971412E-17"/>
                  <c:y val="1.524801130513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52-493C-AEC5-99677D24AA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cena jako główne kryterium</c:v>
                </c:pt>
              </c:strCache>
            </c:strRef>
          </c:cat>
          <c:val>
            <c:numRef>
              <c:f>Arkusz1!$B$4</c:f>
              <c:numCache>
                <c:formatCode>0%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752-493C-AEC5-99677D24AA6E}"/>
            </c:ext>
          </c:extLst>
        </c:ser>
        <c:ser>
          <c:idx val="3"/>
          <c:order val="3"/>
          <c:tx>
            <c:strRef>
              <c:f>Arkusz1!$A$5</c:f>
              <c:strCache>
                <c:ptCount val="1"/>
                <c:pt idx="0">
                  <c:v>nigdy</c:v>
                </c:pt>
              </c:strCache>
            </c:strRef>
          </c:tx>
          <c:spPr>
            <a:solidFill>
              <a:srgbClr val="FF707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8968593514971412E-17"/>
                  <c:y val="7.624005652569848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52-493C-AEC5-99677D24AA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Arkusz1!$B$1</c:f>
              <c:strCache>
                <c:ptCount val="1"/>
                <c:pt idx="0">
                  <c:v>cena jako główne kryterium</c:v>
                </c:pt>
              </c:strCache>
            </c:strRef>
          </c:cat>
          <c:val>
            <c:numRef>
              <c:f>Arkusz1!$B$5</c:f>
              <c:numCache>
                <c:formatCode>0%</c:formatCode>
                <c:ptCount val="1"/>
                <c:pt idx="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752-493C-AEC5-99677D24AA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23399807"/>
        <c:axId val="861474447"/>
      </c:barChart>
      <c:catAx>
        <c:axId val="102339980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61474447"/>
        <c:crosses val="autoZero"/>
        <c:auto val="1"/>
        <c:lblAlgn val="ctr"/>
        <c:lblOffset val="100"/>
        <c:noMultiLvlLbl val="0"/>
      </c:catAx>
      <c:valAx>
        <c:axId val="861474447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023399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537541833840236"/>
          <c:y val="9.2207245686883876E-2"/>
          <c:w val="0.31717415128937604"/>
          <c:h val="0.751502039171380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8">
            <a:extLst>
              <a:ext uri="{FF2B5EF4-FFF2-40B4-BE49-F238E27FC236}">
                <a16:creationId xmlns:a16="http://schemas.microsoft.com/office/drawing/2014/main" id="{D43604CB-CEDD-441C-8487-2CEDFF7E4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7575" y="6222404"/>
            <a:ext cx="1370693" cy="358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B0AD8F85-C118-4CE1-9822-4387A7E486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3" t="6803"/>
          <a:stretch/>
        </p:blipFill>
        <p:spPr>
          <a:xfrm>
            <a:off x="-11826" y="0"/>
            <a:ext cx="901156" cy="1317922"/>
          </a:xfrm>
          <a:prstGeom prst="rect">
            <a:avLst/>
          </a:prstGeom>
        </p:spPr>
      </p:pic>
      <p:sp>
        <p:nvSpPr>
          <p:cNvPr id="11" name="Symbol zastępczy tekstu 11">
            <a:extLst>
              <a:ext uri="{FF2B5EF4-FFF2-40B4-BE49-F238E27FC236}">
                <a16:creationId xmlns:a16="http://schemas.microsoft.com/office/drawing/2014/main" id="{DF1EDA7A-6D44-4ADA-A7BA-F59DD3D8D4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29935" y="268562"/>
            <a:ext cx="10532573" cy="85365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 dirty="0"/>
              <a:t>&lt;nagłówek&gt;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7E34C81-20D7-402C-99F0-A1CB6CAB5B20}"/>
              </a:ext>
            </a:extLst>
          </p:cNvPr>
          <p:cNvSpPr txBox="1"/>
          <p:nvPr/>
        </p:nvSpPr>
        <p:spPr>
          <a:xfrm>
            <a:off x="10846594" y="6483616"/>
            <a:ext cx="11739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rgbClr val="969799"/>
                </a:solidFill>
              </a:rPr>
              <a:t>Polska 2026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A29673D5-B120-43C0-AE17-EB0FF23C3F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0313" y="1222375"/>
            <a:ext cx="10531475" cy="449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&lt;komentarz&gt;</a:t>
            </a:r>
          </a:p>
        </p:txBody>
      </p:sp>
    </p:spTree>
    <p:extLst>
      <p:ext uri="{BB962C8B-B14F-4D97-AF65-F5344CB8AC3E}">
        <p14:creationId xmlns:p14="http://schemas.microsoft.com/office/powerpoint/2010/main" val="347748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5A4E0129-021A-428B-9416-AC6AF3A0DA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61" b="15415"/>
          <a:stretch/>
        </p:blipFill>
        <p:spPr>
          <a:xfrm>
            <a:off x="8109309" y="886968"/>
            <a:ext cx="4082691" cy="597103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5909939-8923-43F4-9C69-1E5EC95236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161" y="5256428"/>
            <a:ext cx="3319415" cy="61909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3B54245-91A5-40DB-A81E-7715941BCD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3" t="6803"/>
          <a:stretch/>
        </p:blipFill>
        <p:spPr>
          <a:xfrm>
            <a:off x="0" y="0"/>
            <a:ext cx="1747884" cy="2556246"/>
          </a:xfrm>
          <a:prstGeom prst="rect">
            <a:avLst/>
          </a:prstGeom>
        </p:spPr>
      </p:pic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EDDE4ED-247E-4FF1-930C-D22E94D366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7884" y="3500276"/>
            <a:ext cx="6085736" cy="8075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 dirty="0"/>
              <a:t>&lt;tytuł raportu&gt;</a:t>
            </a:r>
          </a:p>
        </p:txBody>
      </p:sp>
      <p:sp>
        <p:nvSpPr>
          <p:cNvPr id="13" name="Symbol zastępczy tekstu 11">
            <a:extLst>
              <a:ext uri="{FF2B5EF4-FFF2-40B4-BE49-F238E27FC236}">
                <a16:creationId xmlns:a16="http://schemas.microsoft.com/office/drawing/2014/main" id="{8F48C60B-99F7-4AB7-9866-55518E91F5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7884" y="4325172"/>
            <a:ext cx="6085736" cy="3600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 dirty="0"/>
              <a:t>&lt;zakres badania&gt; w roku &lt;rok&gt;</a:t>
            </a:r>
          </a:p>
        </p:txBody>
      </p:sp>
    </p:spTree>
    <p:extLst>
      <p:ext uri="{BB962C8B-B14F-4D97-AF65-F5344CB8AC3E}">
        <p14:creationId xmlns:p14="http://schemas.microsoft.com/office/powerpoint/2010/main" val="2460178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613EB4F4-DCC3-4D88-B404-C702630ABA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9" r="2036" b="14625"/>
          <a:stretch/>
        </p:blipFill>
        <p:spPr>
          <a:xfrm>
            <a:off x="3157032" y="-1"/>
            <a:ext cx="9034968" cy="685800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CAC1358-C6B6-448D-BC1F-A64AEBBC3A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161" y="5256428"/>
            <a:ext cx="3319415" cy="619090"/>
          </a:xfrm>
          <a:prstGeom prst="rect">
            <a:avLst/>
          </a:prstGeom>
        </p:spPr>
      </p:pic>
      <p:sp>
        <p:nvSpPr>
          <p:cNvPr id="8" name="Symbol zastępczy tekstu 11">
            <a:extLst>
              <a:ext uri="{FF2B5EF4-FFF2-40B4-BE49-F238E27FC236}">
                <a16:creationId xmlns:a16="http://schemas.microsoft.com/office/drawing/2014/main" id="{7B3C4AC5-A2DC-45FE-BF44-943416B889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7884" y="3500276"/>
            <a:ext cx="6085736" cy="8075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 dirty="0"/>
              <a:t>&lt;nazwa sekcji&gt;</a:t>
            </a:r>
          </a:p>
        </p:txBody>
      </p:sp>
    </p:spTree>
    <p:extLst>
      <p:ext uri="{BB962C8B-B14F-4D97-AF65-F5344CB8AC3E}">
        <p14:creationId xmlns:p14="http://schemas.microsoft.com/office/powerpoint/2010/main" val="2022298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7117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zjakoscnawarsztat.pl/about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682C2A3C-FA87-C1CF-5F13-9BC3FF300E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755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66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A89AB24-3076-2832-1D65-193648DA6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65EFEE-43F8-7DBB-09D3-7BFCBD89D4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Decyzja o wyborze jakości części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005FE0-E1A7-69D4-A096-A52778E544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Kto najczęściej podejmuje ostateczną decyzję o wyborze jakości części, które zostaną zamontowane ?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4BA138D-A6D8-8CD6-5FC7-0A8A63D995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2306071"/>
              </p:ext>
            </p:extLst>
          </p:nvPr>
        </p:nvGraphicFramePr>
        <p:xfrm>
          <a:off x="2032000" y="1771795"/>
          <a:ext cx="8128000" cy="3590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E6E34A28-AFCB-A5D3-1905-EB3241E508D0}"/>
              </a:ext>
            </a:extLst>
          </p:cNvPr>
          <p:cNvSpPr txBox="1"/>
          <p:nvPr/>
        </p:nvSpPr>
        <p:spPr>
          <a:xfrm>
            <a:off x="266700" y="5491162"/>
            <a:ext cx="7134225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Komentarz: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Wyższy wskaźnik po stronie </a:t>
            </a:r>
            <a:r>
              <a:rPr lang="pl-PL" sz="1200" b="1" i="1" dirty="0">
                <a:solidFill>
                  <a:schemeClr val="bg1">
                    <a:lumMod val="50000"/>
                  </a:schemeClr>
                </a:solidFill>
              </a:rPr>
              <a:t>decyzji z udziałem mechanika 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(wyłącznie lub wspólnej z klientem) wskazuje na silną pozycję ekspercką i zaufanie klientów.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Im większy jest udział warsztatu, tym większa szansa na stosowanie części jakości </a:t>
            </a:r>
            <a:r>
              <a:rPr lang="pl-PL" sz="1200" i="1" dirty="0" err="1">
                <a:solidFill>
                  <a:schemeClr val="bg1">
                    <a:lumMod val="50000"/>
                  </a:schemeClr>
                </a:solidFill>
              </a:rPr>
              <a:t>premium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7192890-3E9A-097B-66A3-A11CE8CF9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7F73A00F-5C05-5A7F-C21A-708C58E66BA1}"/>
              </a:ext>
            </a:extLst>
          </p:cNvPr>
          <p:cNvSpPr txBox="1"/>
          <p:nvPr/>
        </p:nvSpPr>
        <p:spPr>
          <a:xfrm>
            <a:off x="276225" y="6454072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495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D6CBBA3-EE4B-A66B-2FC4-96FD96791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B7CE53-597A-9167-F5DE-C9BAF80358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Decyzja o wyborze jakości części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65CDE3-0031-DFFD-F480-EB79B79B0F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Jak dużą swobodę pozostawiają warsztatowi klienci w wyborze jakości stosowanych części?</a:t>
            </a:r>
          </a:p>
        </p:txBody>
      </p:sp>
      <p:graphicFrame>
        <p:nvGraphicFramePr>
          <p:cNvPr id="7" name="Wykres 21">
            <a:extLst>
              <a:ext uri="{FF2B5EF4-FFF2-40B4-BE49-F238E27FC236}">
                <a16:creationId xmlns:a16="http://schemas.microsoft.com/office/drawing/2014/main" id="{3A7AEF1F-BBBD-2D93-099E-8AE798058F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8817125"/>
              </p:ext>
            </p:extLst>
          </p:nvPr>
        </p:nvGraphicFramePr>
        <p:xfrm>
          <a:off x="3108586" y="1671638"/>
          <a:ext cx="5974828" cy="3862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FEE0B2B6-FBB0-DDD4-FD2E-F7319AF5C75A}"/>
              </a:ext>
            </a:extLst>
          </p:cNvPr>
          <p:cNvSpPr txBox="1"/>
          <p:nvPr/>
        </p:nvSpPr>
        <p:spPr>
          <a:xfrm>
            <a:off x="266700" y="5719762"/>
            <a:ext cx="713422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Komentarz: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Mała swoboda, to klient kontrolujący koszt, natomiast </a:t>
            </a:r>
            <a:r>
              <a:rPr lang="pl-PL" sz="1200" b="1" i="1" dirty="0">
                <a:solidFill>
                  <a:schemeClr val="bg1">
                    <a:lumMod val="50000"/>
                  </a:schemeClr>
                </a:solidFill>
              </a:rPr>
              <a:t>duża swoboda oznacza duży poziom zaufania klientów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Duża swoboda jest czynnikiem mogącym bezpośrednio wpływać na wybór części jakości </a:t>
            </a:r>
            <a:r>
              <a:rPr lang="pl-PL" sz="1200" i="1" dirty="0" err="1">
                <a:solidFill>
                  <a:schemeClr val="bg1">
                    <a:lumMod val="50000"/>
                  </a:schemeClr>
                </a:solidFill>
              </a:rPr>
              <a:t>premium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.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F047F29-EB48-B2E8-D51B-81D9A7F3C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1956FB-9064-2E1E-CFA6-19CD2A12DCA1}"/>
              </a:ext>
            </a:extLst>
          </p:cNvPr>
          <p:cNvSpPr txBox="1"/>
          <p:nvPr/>
        </p:nvSpPr>
        <p:spPr>
          <a:xfrm>
            <a:off x="276225" y="6454072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971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26F7105-8DC0-B79A-5A9A-6F0CA4B4E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D5D98C-45D9-F96C-EABE-225E17B7E1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Cena jako kryterium wyboru części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607E17-ECA0-096F-7651-8BECD07D31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Jak często cena jest głównym kryterium wyboru części ?</a:t>
            </a:r>
          </a:p>
        </p:txBody>
      </p:sp>
      <p:graphicFrame>
        <p:nvGraphicFramePr>
          <p:cNvPr id="4" name="Wykres 21">
            <a:extLst>
              <a:ext uri="{FF2B5EF4-FFF2-40B4-BE49-F238E27FC236}">
                <a16:creationId xmlns:a16="http://schemas.microsoft.com/office/drawing/2014/main" id="{6045E12F-B1F4-8613-4E38-07B3944DE7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984331"/>
              </p:ext>
            </p:extLst>
          </p:nvPr>
        </p:nvGraphicFramePr>
        <p:xfrm>
          <a:off x="3254897" y="1671639"/>
          <a:ext cx="5974828" cy="40481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027DA6EC-B182-15E8-2E14-0EC58BB43462}"/>
              </a:ext>
            </a:extLst>
          </p:cNvPr>
          <p:cNvSpPr txBox="1"/>
          <p:nvPr/>
        </p:nvSpPr>
        <p:spPr>
          <a:xfrm>
            <a:off x="266700" y="5719762"/>
            <a:ext cx="675322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Komentarz: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Jeśli cena pozostaje zawsze lub często głównym kryterium, to znaczy, że </a:t>
            </a:r>
            <a:r>
              <a:rPr lang="pl-PL" sz="1200" b="1" i="1" dirty="0">
                <a:solidFill>
                  <a:schemeClr val="bg1">
                    <a:lumMod val="50000"/>
                  </a:schemeClr>
                </a:solidFill>
              </a:rPr>
              <a:t>istnieje presja rynkowa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Klient końcowy nadal myśli krótkoterminowo. Widzi bardziej koszt, niż wartość. 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995133C-EEC8-4448-8A57-B603D53BF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C22432-02EE-2B02-3188-7800D841A3BD}"/>
              </a:ext>
            </a:extLst>
          </p:cNvPr>
          <p:cNvSpPr txBox="1"/>
          <p:nvPr/>
        </p:nvSpPr>
        <p:spPr>
          <a:xfrm>
            <a:off x="276225" y="6454072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65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D9DBFED-5E14-1D47-76FE-2C801A138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AB80E2-4A09-561F-DA8F-8C4964773F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Niska jakość części, a awarie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990244-701A-A006-A1EC-999C028738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Czy niska jakość części może prowadzić do awarii zagrażających bezpieczeństwu kierowcy i pasażerów ?</a:t>
            </a:r>
          </a:p>
        </p:txBody>
      </p:sp>
      <p:graphicFrame>
        <p:nvGraphicFramePr>
          <p:cNvPr id="4" name="Wykres 35">
            <a:extLst>
              <a:ext uri="{FF2B5EF4-FFF2-40B4-BE49-F238E27FC236}">
                <a16:creationId xmlns:a16="http://schemas.microsoft.com/office/drawing/2014/main" id="{7C2355F6-09F8-95C5-B184-B38DE86B50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7381771"/>
              </p:ext>
            </p:extLst>
          </p:nvPr>
        </p:nvGraphicFramePr>
        <p:xfrm>
          <a:off x="619125" y="1814076"/>
          <a:ext cx="10953749" cy="3152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06D9BF6F-7EE5-3378-14F0-31BD61F89F49}"/>
              </a:ext>
            </a:extLst>
          </p:cNvPr>
          <p:cNvSpPr txBox="1"/>
          <p:nvPr/>
        </p:nvSpPr>
        <p:spPr>
          <a:xfrm>
            <a:off x="276225" y="5516271"/>
            <a:ext cx="719137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Komentarz: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Panuje </a:t>
            </a:r>
            <a:r>
              <a:rPr lang="pl-PL" sz="1200" b="1" i="1" dirty="0">
                <a:solidFill>
                  <a:schemeClr val="bg1">
                    <a:lumMod val="50000"/>
                  </a:schemeClr>
                </a:solidFill>
              </a:rPr>
              <a:t>wysoka świadomość ryzyka stosowania części niskiej jakości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. Mechanicy wiedzą, że oszczędność klienta może prowadzić do poważnych problemów.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CA806BC-A6AE-0A0A-3E5F-C7B65F1C0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C92ED4-9404-679A-BDAB-DAE586E9451E}"/>
              </a:ext>
            </a:extLst>
          </p:cNvPr>
          <p:cNvSpPr txBox="1"/>
          <p:nvPr/>
        </p:nvSpPr>
        <p:spPr>
          <a:xfrm>
            <a:off x="276225" y="6454072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394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95BCFEB-8D95-BBF4-A885-3E422EE03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2FB25-74A9-14D8-8598-E569D8653E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Bezpieczeństwo jako argument przy wyborze części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50B1BA-6389-1152-3D32-E24DFD82EA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Czy argument bezpieczeństwa jest używany w rozmowie z klientem przy wyborze części?</a:t>
            </a:r>
          </a:p>
        </p:txBody>
      </p:sp>
      <p:graphicFrame>
        <p:nvGraphicFramePr>
          <p:cNvPr id="4" name="Chart 11">
            <a:extLst>
              <a:ext uri="{FF2B5EF4-FFF2-40B4-BE49-F238E27FC236}">
                <a16:creationId xmlns:a16="http://schemas.microsoft.com/office/drawing/2014/main" id="{21C337CB-AD8F-7C4F-EFF1-74EA204873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0603240"/>
              </p:ext>
            </p:extLst>
          </p:nvPr>
        </p:nvGraphicFramePr>
        <p:xfrm>
          <a:off x="2207769" y="1652696"/>
          <a:ext cx="7469632" cy="4306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0839D207-1DB0-1B57-EC42-4833F152BD2F}"/>
              </a:ext>
            </a:extLst>
          </p:cNvPr>
          <p:cNvSpPr txBox="1"/>
          <p:nvPr/>
        </p:nvSpPr>
        <p:spPr>
          <a:xfrm>
            <a:off x="266700" y="5635625"/>
            <a:ext cx="601027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Komentarz: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Warsztaty podejmują próbę edukacji klientów. </a:t>
            </a:r>
            <a:r>
              <a:rPr lang="pl-PL" sz="1200" b="1" i="1" dirty="0">
                <a:solidFill>
                  <a:schemeClr val="bg1">
                    <a:lumMod val="50000"/>
                  </a:schemeClr>
                </a:solidFill>
              </a:rPr>
              <a:t>Bezpieczeństwo jest jednym z najsilniejszych argumentów sprzedażowych 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dla części jakości </a:t>
            </a:r>
            <a:r>
              <a:rPr lang="pl-PL" sz="1200" i="1" dirty="0" err="1">
                <a:solidFill>
                  <a:schemeClr val="bg1">
                    <a:lumMod val="50000"/>
                  </a:schemeClr>
                </a:solidFill>
              </a:rPr>
              <a:t>premium</a:t>
            </a:r>
            <a:endParaRPr lang="pl-PL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D1BDA86-B483-1923-B98A-65F102F2D857}"/>
              </a:ext>
            </a:extLst>
          </p:cNvPr>
          <p:cNvSpPr txBox="1"/>
          <p:nvPr/>
        </p:nvSpPr>
        <p:spPr>
          <a:xfrm>
            <a:off x="6496050" y="3429000"/>
            <a:ext cx="19454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i="1" dirty="0">
                <a:solidFill>
                  <a:srgbClr val="929294"/>
                </a:solidFill>
              </a:rPr>
              <a:t>Argument bezpieczeństwa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86716DE-21A4-52E9-99B8-E6E8F3511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295D977F-2DB9-441C-7481-C43C103A50EA}"/>
              </a:ext>
            </a:extLst>
          </p:cNvPr>
          <p:cNvSpPr txBox="1"/>
          <p:nvPr/>
        </p:nvSpPr>
        <p:spPr>
          <a:xfrm>
            <a:off x="276225" y="6454072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746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682DA1B-583D-F653-51F2-94A082726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E9BC82-22FB-21EE-F432-F0EC669235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Układy krytyczne z punktu widzenia bezpieczeństwa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3A8C71-F288-0751-9B49-21CF92174A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Które układy pojazdu są uznawane za krytyczne z punktu widzenia bezpieczeństwa ?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5B37361-071B-141E-01F0-68078ECBC7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386259"/>
              </p:ext>
            </p:extLst>
          </p:nvPr>
        </p:nvGraphicFramePr>
        <p:xfrm>
          <a:off x="2032000" y="1812704"/>
          <a:ext cx="8128000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5D5A1445-AD32-6AE5-E956-D35C5334FA26}"/>
              </a:ext>
            </a:extLst>
          </p:cNvPr>
          <p:cNvSpPr txBox="1"/>
          <p:nvPr/>
        </p:nvSpPr>
        <p:spPr>
          <a:xfrm>
            <a:off x="266701" y="5635625"/>
            <a:ext cx="603885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Komentarz: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Układ hamulcowy, kierowniczy, zawieszenie, opony… Tutaj nie ma miejsca na kompromisy. Wysokie wskaźniki oznaczają </a:t>
            </a:r>
            <a:r>
              <a:rPr lang="pl-PL" sz="1200" b="1" i="1" dirty="0">
                <a:solidFill>
                  <a:schemeClr val="bg1">
                    <a:lumMod val="50000"/>
                  </a:schemeClr>
                </a:solidFill>
              </a:rPr>
              <a:t>kluczowe znaczenie jakości użytych części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48F9364-8315-3B7C-6699-854A01EF5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52A7E812-C31F-C37D-DE7E-360538E1BC1F}"/>
              </a:ext>
            </a:extLst>
          </p:cNvPr>
          <p:cNvSpPr txBox="1"/>
          <p:nvPr/>
        </p:nvSpPr>
        <p:spPr>
          <a:xfrm>
            <a:off x="276225" y="6454072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538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C5156EE-C38C-C44D-C96F-47A37D2BB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FA455-6DAC-E181-FF26-67E875ED32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Poczucie odpowiedzialności za skutki zastosowania części niskiej jakości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652DD8-C14B-F953-D17A-99BEA8CD32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Czy jako mechanik czuje Pan osobistą odpowiedzialność za skutki zastosowania części niskiej jakości ? </a:t>
            </a:r>
          </a:p>
        </p:txBody>
      </p:sp>
      <p:graphicFrame>
        <p:nvGraphicFramePr>
          <p:cNvPr id="4" name="Wykres 35">
            <a:extLst>
              <a:ext uri="{FF2B5EF4-FFF2-40B4-BE49-F238E27FC236}">
                <a16:creationId xmlns:a16="http://schemas.microsoft.com/office/drawing/2014/main" id="{3FCDD461-E693-72CD-5CF9-91CE76F76C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4616063"/>
              </p:ext>
            </p:extLst>
          </p:nvPr>
        </p:nvGraphicFramePr>
        <p:xfrm>
          <a:off x="619125" y="1814076"/>
          <a:ext cx="10953749" cy="3152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C163F802-EDBA-A3DA-EABA-9A1774050BDA}"/>
              </a:ext>
            </a:extLst>
          </p:cNvPr>
          <p:cNvSpPr txBox="1"/>
          <p:nvPr/>
        </p:nvSpPr>
        <p:spPr>
          <a:xfrm>
            <a:off x="276225" y="5516271"/>
            <a:ext cx="754380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Komentarz: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Odpowiedzi wskazują na </a:t>
            </a:r>
            <a:r>
              <a:rPr lang="pl-PL" sz="1200" b="1" i="1" dirty="0">
                <a:solidFill>
                  <a:schemeClr val="bg1">
                    <a:lumMod val="50000"/>
                  </a:schemeClr>
                </a:solidFill>
              </a:rPr>
              <a:t>silne poczucie etyki zawodowej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. Mechanicy przyznają, że odpowiadają nie tylko za naprawę, ale również za życie ludzi.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F1ACEB4-E2FC-7C88-3205-1E27E5604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923F751-68C8-E255-B4BC-23FC5A7724B1}"/>
              </a:ext>
            </a:extLst>
          </p:cNvPr>
          <p:cNvSpPr txBox="1"/>
          <p:nvPr/>
        </p:nvSpPr>
        <p:spPr>
          <a:xfrm>
            <a:off x="276225" y="6454072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218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945480A-450C-277D-EFE9-EAA5B5EBA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2DDCB-C451-2E13-8BFF-B51CC0118A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Niska jakość części, a ryzyko wypadku drogowego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C9BC1F-B121-D544-DDE5-4815B23469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Czy niska jakość części kojarzy się Panu z ryzykiem wypadku drogowego ?</a:t>
            </a:r>
          </a:p>
        </p:txBody>
      </p:sp>
      <p:graphicFrame>
        <p:nvGraphicFramePr>
          <p:cNvPr id="4" name="Wykres 35">
            <a:extLst>
              <a:ext uri="{FF2B5EF4-FFF2-40B4-BE49-F238E27FC236}">
                <a16:creationId xmlns:a16="http://schemas.microsoft.com/office/drawing/2014/main" id="{9E3872E8-B821-31E8-4EB2-3EFC553DA9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2701294"/>
              </p:ext>
            </p:extLst>
          </p:nvPr>
        </p:nvGraphicFramePr>
        <p:xfrm>
          <a:off x="542925" y="1852612"/>
          <a:ext cx="10953749" cy="3152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BF856990-5816-CDED-A80C-8A46548E05A9}"/>
              </a:ext>
            </a:extLst>
          </p:cNvPr>
          <p:cNvSpPr txBox="1"/>
          <p:nvPr/>
        </p:nvSpPr>
        <p:spPr>
          <a:xfrm>
            <a:off x="276225" y="5516271"/>
            <a:ext cx="713422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Komentarz:</a:t>
            </a:r>
          </a:p>
          <a:p>
            <a:r>
              <a:rPr lang="pl-PL" sz="1200" b="1" i="1" dirty="0">
                <a:solidFill>
                  <a:schemeClr val="bg1">
                    <a:lumMod val="50000"/>
                  </a:schemeClr>
                </a:solidFill>
              </a:rPr>
              <a:t>Świadomość zagrożeń jest wysoka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. To wzmacnia sens stosowania części jakości </a:t>
            </a:r>
            <a:r>
              <a:rPr lang="pl-PL" sz="1200" i="1" dirty="0" err="1">
                <a:solidFill>
                  <a:schemeClr val="bg1">
                    <a:lumMod val="50000"/>
                  </a:schemeClr>
                </a:solidFill>
              </a:rPr>
              <a:t>premium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 w kluczowych obszarach.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A26CA0E-FED6-6B69-2002-C494787E4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238FEF-5521-3162-0611-B3B0F53F27E1}"/>
              </a:ext>
            </a:extLst>
          </p:cNvPr>
          <p:cNvSpPr txBox="1"/>
          <p:nvPr/>
        </p:nvSpPr>
        <p:spPr>
          <a:xfrm>
            <a:off x="276225" y="6454072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595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689C452-2F75-F7F1-40B8-C4D33B9A6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35C03-F908-589F-95E7-C564C7CCEA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Problemy z jakością części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63AF59-E587-6A55-1DCC-BE5BCAEBAE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Ile razy </a:t>
            </a:r>
            <a:r>
              <a:rPr lang="pl-PL" b="1" dirty="0"/>
              <a:t>na 100 napraw</a:t>
            </a:r>
            <a:r>
              <a:rPr lang="pl-PL" dirty="0"/>
              <a:t>, warsztat doświadcza problemów z jakością części ?</a:t>
            </a:r>
          </a:p>
        </p:txBody>
      </p:sp>
      <p:graphicFrame>
        <p:nvGraphicFramePr>
          <p:cNvPr id="7" name="Wykres 21">
            <a:extLst>
              <a:ext uri="{FF2B5EF4-FFF2-40B4-BE49-F238E27FC236}">
                <a16:creationId xmlns:a16="http://schemas.microsoft.com/office/drawing/2014/main" id="{E4B02933-EF0C-2ECE-7D77-C6F1CA8393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3779833"/>
              </p:ext>
            </p:extLst>
          </p:nvPr>
        </p:nvGraphicFramePr>
        <p:xfrm>
          <a:off x="2039560" y="1647240"/>
          <a:ext cx="4565128" cy="4096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5FC2350-B775-79C1-E615-77D6341004E9}"/>
              </a:ext>
            </a:extLst>
          </p:cNvPr>
          <p:cNvSpPr txBox="1"/>
          <p:nvPr/>
        </p:nvSpPr>
        <p:spPr>
          <a:xfrm>
            <a:off x="6604688" y="2721114"/>
            <a:ext cx="5228609" cy="141577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rgbClr val="969799"/>
                </a:solidFill>
                <a:cs typeface="Arial"/>
              </a:rPr>
              <a:t>średnia liczba problemów z jakością części (na 100 napraw)</a:t>
            </a:r>
          </a:p>
          <a:p>
            <a:pPr algn="ctr"/>
            <a:r>
              <a:rPr lang="pl-PL" sz="7200" b="1" dirty="0">
                <a:solidFill>
                  <a:srgbClr val="C00000"/>
                </a:solidFill>
                <a:cs typeface="Arial"/>
              </a:rPr>
              <a:t>11,4</a:t>
            </a:r>
            <a:endParaRPr lang="en-US" sz="7200" b="1" dirty="0">
              <a:solidFill>
                <a:srgbClr val="C00000"/>
              </a:solidFill>
              <a:cs typeface="Arial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774DD03-1235-45E7-DDC3-434440AE3963}"/>
              </a:ext>
            </a:extLst>
          </p:cNvPr>
          <p:cNvSpPr txBox="1"/>
          <p:nvPr/>
        </p:nvSpPr>
        <p:spPr>
          <a:xfrm>
            <a:off x="266700" y="5719762"/>
            <a:ext cx="713422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Komentarz: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Nawet ponad 10% napraw może generować problem z jakością części. To znacząco wysoki odsetek.</a:t>
            </a:r>
          </a:p>
          <a:p>
            <a:r>
              <a:rPr lang="pl-PL" sz="1200" b="1" i="1" dirty="0">
                <a:solidFill>
                  <a:schemeClr val="bg1">
                    <a:lumMod val="50000"/>
                  </a:schemeClr>
                </a:solidFill>
              </a:rPr>
              <a:t>Niska jakość części, to realny, częsty problem operacyjny warsztatów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.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4331242-BCC4-42C5-1863-FAC6C308C5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7FD73982-F8EC-56DF-9A83-44E46276E0DF}"/>
              </a:ext>
            </a:extLst>
          </p:cNvPr>
          <p:cNvSpPr txBox="1"/>
          <p:nvPr/>
        </p:nvSpPr>
        <p:spPr>
          <a:xfrm>
            <a:off x="276225" y="6454072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95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0AFCA18-07F3-94C8-246E-503BF306B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512BCD-2DF0-DDC3-9882-932580A719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Konsekwencje użycia części niskiej jakości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30A90E-01AE-4489-49BF-4B17BCBE8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Jakie konsekwencje najczęściej wiążą się z użyciem części niskiej jakości ?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5ED5200-41FE-ACE6-D902-947BA0A37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7979008"/>
              </p:ext>
            </p:extLst>
          </p:nvPr>
        </p:nvGraphicFramePr>
        <p:xfrm>
          <a:off x="2032000" y="2000250"/>
          <a:ext cx="8128000" cy="330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20FA58B6-1DC5-CEA4-1F1E-EC3FABA9F907}"/>
              </a:ext>
            </a:extLst>
          </p:cNvPr>
          <p:cNvSpPr txBox="1"/>
          <p:nvPr/>
        </p:nvSpPr>
        <p:spPr>
          <a:xfrm>
            <a:off x="266701" y="5635625"/>
            <a:ext cx="6772274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Komentarz: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Powroty klientów, reklamacje, dodatkowe koszty… </a:t>
            </a:r>
            <a:r>
              <a:rPr lang="pl-PL" sz="1200" b="1" i="1" dirty="0">
                <a:solidFill>
                  <a:schemeClr val="bg1">
                    <a:lumMod val="50000"/>
                  </a:schemeClr>
                </a:solidFill>
              </a:rPr>
              <a:t>Tanie części generują ukryte koszty 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(czas, reputacja)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To silny argument za stosowaniem części wysokiej jakości.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8678833-E614-FD0A-D7E9-A02F17D6B1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4C9D199C-A94B-A93C-D4E4-77FBDE1AF7A6}"/>
              </a:ext>
            </a:extLst>
          </p:cNvPr>
          <p:cNvSpPr txBox="1"/>
          <p:nvPr/>
        </p:nvSpPr>
        <p:spPr>
          <a:xfrm>
            <a:off x="276225" y="6454072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48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6BF2531B-865E-7DF2-B74C-55F9A1ECB8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918" cy="755015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9880A6C1-2CDA-5E1E-B856-2B60A5C69CC0}"/>
              </a:ext>
            </a:extLst>
          </p:cNvPr>
          <p:cNvSpPr/>
          <p:nvPr/>
        </p:nvSpPr>
        <p:spPr>
          <a:xfrm>
            <a:off x="565150" y="4287950"/>
            <a:ext cx="3556000" cy="927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5429EA9-8B04-D317-DC2B-28C41A6456DE}"/>
              </a:ext>
            </a:extLst>
          </p:cNvPr>
          <p:cNvSpPr txBox="1">
            <a:spLocks/>
          </p:cNvSpPr>
          <p:nvPr/>
        </p:nvSpPr>
        <p:spPr>
          <a:xfrm>
            <a:off x="744584" y="4464925"/>
            <a:ext cx="6085736" cy="8075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C61618"/>
                </a:solidFill>
              </a:rPr>
              <a:t>Wprowadzenie</a:t>
            </a:r>
          </a:p>
        </p:txBody>
      </p:sp>
      <p:sp>
        <p:nvSpPr>
          <p:cNvPr id="7" name="Prostokąt 6">
            <a:hlinkClick r:id="rId3"/>
            <a:extLst>
              <a:ext uri="{FF2B5EF4-FFF2-40B4-BE49-F238E27FC236}">
                <a16:creationId xmlns:a16="http://schemas.microsoft.com/office/drawing/2014/main" id="{C1409DAA-DB7D-2B8C-C5C6-6DEE10F7FC34}"/>
              </a:ext>
            </a:extLst>
          </p:cNvPr>
          <p:cNvSpPr/>
          <p:nvPr/>
        </p:nvSpPr>
        <p:spPr>
          <a:xfrm>
            <a:off x="565150" y="5372100"/>
            <a:ext cx="694055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445E2C2-031B-3159-6A02-FF32390C04DC}"/>
              </a:ext>
            </a:extLst>
          </p:cNvPr>
          <p:cNvSpPr txBox="1"/>
          <p:nvPr/>
        </p:nvSpPr>
        <p:spPr>
          <a:xfrm>
            <a:off x="641350" y="5383665"/>
            <a:ext cx="7004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KLIKNIJ I DOWIEDZ SIĘ WIĘCEJ NA </a:t>
            </a:r>
            <a:r>
              <a:rPr lang="pl-PL" b="1" dirty="0">
                <a:solidFill>
                  <a:srgbClr val="C61618"/>
                </a:solidFill>
              </a:rPr>
              <a:t>WEZJAKOSCNAWARSZTAT.PL/ABOUT  </a:t>
            </a:r>
          </a:p>
        </p:txBody>
      </p:sp>
      <p:sp>
        <p:nvSpPr>
          <p:cNvPr id="11" name="Symbol zastępczy tekstu 10">
            <a:extLst>
              <a:ext uri="{FF2B5EF4-FFF2-40B4-BE49-F238E27FC236}">
                <a16:creationId xmlns:a16="http://schemas.microsoft.com/office/drawing/2014/main" id="{9D2F02D5-B252-9D33-351E-EA9B179660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431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6DB8EC5-2660-9FCF-F757-19AD05D8C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D7347F-C8E5-5188-5555-73CE481A58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Oszczędzanie na częściach generuje wyższe koszty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13D09E-3EFB-334D-19F9-2FCD5E8440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Czy zgadza się Pan z opinią, że oszczędzanie na jakości części generuje wyższe koszty w dłuższej perspektywie ?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6867EF69-D522-6E7A-D45C-51940C289578}"/>
              </a:ext>
            </a:extLst>
          </p:cNvPr>
          <p:cNvSpPr txBox="1"/>
          <p:nvPr/>
        </p:nvSpPr>
        <p:spPr>
          <a:xfrm>
            <a:off x="276225" y="6454072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6" name="Wykres 35">
            <a:extLst>
              <a:ext uri="{FF2B5EF4-FFF2-40B4-BE49-F238E27FC236}">
                <a16:creationId xmlns:a16="http://schemas.microsoft.com/office/drawing/2014/main" id="{9C780178-954E-A489-2CFB-AC332BFBCA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4988801"/>
              </p:ext>
            </p:extLst>
          </p:nvPr>
        </p:nvGraphicFramePr>
        <p:xfrm>
          <a:off x="619125" y="1814076"/>
          <a:ext cx="10953749" cy="3152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D4B79418-181E-2F31-D608-4E6457D1E98B}"/>
              </a:ext>
            </a:extLst>
          </p:cNvPr>
          <p:cNvSpPr txBox="1"/>
          <p:nvPr/>
        </p:nvSpPr>
        <p:spPr>
          <a:xfrm>
            <a:off x="276225" y="5516271"/>
            <a:ext cx="5657849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Komentarz: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Znakomita większość się zgadza – </a:t>
            </a:r>
            <a:r>
              <a:rPr lang="pl-PL" sz="1200" b="1" i="1" dirty="0">
                <a:solidFill>
                  <a:schemeClr val="bg1">
                    <a:lumMod val="50000"/>
                  </a:schemeClr>
                </a:solidFill>
              </a:rPr>
              <a:t>świadomość ekonomiczna jest bardzo wysoka</a:t>
            </a:r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r>
              <a:rPr lang="pl-PL" sz="1200" i="1" dirty="0">
                <a:solidFill>
                  <a:schemeClr val="bg1">
                    <a:lumMod val="50000"/>
                  </a:schemeClr>
                </a:solidFill>
              </a:rPr>
              <a:t>Jednakowoż choć wiedzą, to nadal często wybierają taniej (presja klienta!)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893BD5A-771C-F84B-FA1E-283A13C39D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33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A13D4B3-47E9-2773-CC0C-186565020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2C4F600B-882B-32F9-AE0C-4AC57DC99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96"/>
            <a:ext cx="12192000" cy="754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07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1241981" y="963902"/>
            <a:ext cx="5496542" cy="858785"/>
          </a:xfrm>
        </p:spPr>
        <p:txBody>
          <a:bodyPr/>
          <a:lstStyle/>
          <a:p>
            <a:r>
              <a:rPr lang="pl-PL" dirty="0">
                <a:solidFill>
                  <a:srgbClr val="C61618"/>
                </a:solidFill>
              </a:rPr>
              <a:t>Informacja o badaniu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236356" y="2265875"/>
            <a:ext cx="10105902" cy="2769439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1700" b="1" i="0" dirty="0"/>
              <a:t>Teren</a:t>
            </a:r>
            <a:r>
              <a:rPr lang="pl-PL" sz="1700" i="0" dirty="0"/>
              <a:t>		luty/marzec 2026</a:t>
            </a:r>
          </a:p>
          <a:p>
            <a:pPr>
              <a:spcBef>
                <a:spcPts val="0"/>
              </a:spcBef>
            </a:pPr>
            <a:r>
              <a:rPr lang="pl-PL" sz="1700" i="0" dirty="0"/>
              <a:t>	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sz="1700" b="1" i="0" dirty="0"/>
              <a:t>Próba</a:t>
            </a:r>
            <a:r>
              <a:rPr lang="pl-PL" sz="1700" i="0" dirty="0"/>
              <a:t>		N=151 respondentów</a:t>
            </a:r>
          </a:p>
          <a:p>
            <a:pPr>
              <a:spcBef>
                <a:spcPts val="0"/>
              </a:spcBef>
            </a:pPr>
            <a:endParaRPr lang="pl-PL" sz="1700" i="0" dirty="0"/>
          </a:p>
          <a:p>
            <a:pPr>
              <a:spcBef>
                <a:spcPts val="0"/>
              </a:spcBef>
            </a:pPr>
            <a:r>
              <a:rPr lang="pl-PL" sz="1700" b="1" i="0" dirty="0"/>
              <a:t>Metoda</a:t>
            </a:r>
            <a:r>
              <a:rPr lang="pl-PL" sz="1700" i="0" dirty="0"/>
              <a:t>		mix wywiadów telefonicznych i osobistych</a:t>
            </a:r>
          </a:p>
          <a:p>
            <a:pPr>
              <a:spcBef>
                <a:spcPts val="0"/>
              </a:spcBef>
            </a:pPr>
            <a:endParaRPr lang="pl-PL" sz="1700" i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700" b="1" i="0" dirty="0"/>
              <a:t>Respondenci</a:t>
            </a:r>
            <a:r>
              <a:rPr lang="pl-PL" sz="1700" i="0" dirty="0"/>
              <a:t>	osoby decyzyjne w niezależnych warsztatach naprawczych</a:t>
            </a:r>
            <a:endParaRPr lang="pl-PL" sz="1700" b="1" i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700" i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700" b="1" i="0" dirty="0"/>
              <a:t>Dobór próby</a:t>
            </a:r>
            <a:r>
              <a:rPr lang="pl-PL" sz="1700" i="0" dirty="0"/>
              <a:t>	z uwzględnieniem parku samochodowego w regionach GUS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700" i="0" dirty="0"/>
              <a:t>		oraz rozkładu próby według przynależności warsztatu do sieci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710D388-D44C-52AE-8F62-D8A86971A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032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map of the country&#10;&#10;Description automatically generated">
            <a:extLst>
              <a:ext uri="{FF2B5EF4-FFF2-40B4-BE49-F238E27FC236}">
                <a16:creationId xmlns:a16="http://schemas.microsoft.com/office/drawing/2014/main" id="{1F1ECE18-DB3C-C7D3-3C77-A6DE2E2788A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895" y="1532627"/>
            <a:ext cx="4762500" cy="4762500"/>
          </a:xfrm>
          <a:prstGeom prst="rect">
            <a:avLst/>
          </a:prstGeom>
          <a:noFill/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Wprowadzenie / struktura demograficzna próby</a:t>
            </a:r>
          </a:p>
        </p:txBody>
      </p:sp>
      <p:graphicFrame>
        <p:nvGraphicFramePr>
          <p:cNvPr id="6" name="Wykres 9">
            <a:extLst>
              <a:ext uri="{FF2B5EF4-FFF2-40B4-BE49-F238E27FC236}">
                <a16:creationId xmlns:a16="http://schemas.microsoft.com/office/drawing/2014/main" id="{5F887698-EA09-48A1-8632-E55741BFCF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3835876"/>
              </p:ext>
            </p:extLst>
          </p:nvPr>
        </p:nvGraphicFramePr>
        <p:xfrm>
          <a:off x="105065" y="1874872"/>
          <a:ext cx="4990360" cy="4242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pole tekstowe 10">
            <a:extLst>
              <a:ext uri="{FF2B5EF4-FFF2-40B4-BE49-F238E27FC236}">
                <a16:creationId xmlns:a16="http://schemas.microsoft.com/office/drawing/2014/main" id="{70FE943A-57B3-9C9C-0C15-5C765F781B1B}"/>
              </a:ext>
            </a:extLst>
          </p:cNvPr>
          <p:cNvSpPr txBox="1"/>
          <p:nvPr/>
        </p:nvSpPr>
        <p:spPr>
          <a:xfrm rot="16200000">
            <a:off x="3373795" y="3510866"/>
            <a:ext cx="505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rozkład w regionach</a:t>
            </a:r>
          </a:p>
        </p:txBody>
      </p:sp>
      <p:sp>
        <p:nvSpPr>
          <p:cNvPr id="7" name="pole tekstowe 11">
            <a:extLst>
              <a:ext uri="{FF2B5EF4-FFF2-40B4-BE49-F238E27FC236}">
                <a16:creationId xmlns:a16="http://schemas.microsoft.com/office/drawing/2014/main" id="{F48C83CD-4E17-9009-F42B-3B0EA3BA45D5}"/>
              </a:ext>
            </a:extLst>
          </p:cNvPr>
          <p:cNvSpPr txBox="1"/>
          <p:nvPr/>
        </p:nvSpPr>
        <p:spPr>
          <a:xfrm>
            <a:off x="8509291" y="5167770"/>
            <a:ext cx="96083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południowy</a:t>
            </a:r>
            <a:r>
              <a:rPr lang="pl-PL" sz="1200" dirty="0">
                <a:solidFill>
                  <a:schemeClr val="bg1"/>
                </a:solidFill>
              </a:rPr>
              <a:t> </a:t>
            </a:r>
            <a:br>
              <a:rPr lang="pl-PL" sz="1200" dirty="0">
                <a:solidFill>
                  <a:schemeClr val="bg1"/>
                </a:solidFill>
              </a:rPr>
            </a:br>
            <a:r>
              <a:rPr lang="pl-PL" sz="1200" dirty="0">
                <a:solidFill>
                  <a:schemeClr val="bg1"/>
                </a:solidFill>
              </a:rPr>
              <a:t>20%</a:t>
            </a:r>
          </a:p>
        </p:txBody>
      </p:sp>
      <p:sp>
        <p:nvSpPr>
          <p:cNvPr id="8" name="pole tekstowe 12">
            <a:extLst>
              <a:ext uri="{FF2B5EF4-FFF2-40B4-BE49-F238E27FC236}">
                <a16:creationId xmlns:a16="http://schemas.microsoft.com/office/drawing/2014/main" id="{B53D0730-AD90-B9A9-1827-342F5216B91B}"/>
              </a:ext>
            </a:extLst>
          </p:cNvPr>
          <p:cNvSpPr txBox="1"/>
          <p:nvPr/>
        </p:nvSpPr>
        <p:spPr>
          <a:xfrm>
            <a:off x="8568712" y="2380724"/>
            <a:ext cx="84199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północny</a:t>
            </a:r>
            <a:r>
              <a:rPr lang="pl-PL" sz="1200" dirty="0">
                <a:solidFill>
                  <a:schemeClr val="bg1"/>
                </a:solidFill>
              </a:rPr>
              <a:t> 16%</a:t>
            </a:r>
          </a:p>
        </p:txBody>
      </p:sp>
      <p:sp>
        <p:nvSpPr>
          <p:cNvPr id="9" name="pole tekstowe 13">
            <a:extLst>
              <a:ext uri="{FF2B5EF4-FFF2-40B4-BE49-F238E27FC236}">
                <a16:creationId xmlns:a16="http://schemas.microsoft.com/office/drawing/2014/main" id="{AD837EE1-2265-A8DA-813E-D16A3162AAFC}"/>
              </a:ext>
            </a:extLst>
          </p:cNvPr>
          <p:cNvSpPr txBox="1"/>
          <p:nvPr/>
        </p:nvSpPr>
        <p:spPr>
          <a:xfrm>
            <a:off x="9049132" y="3617516"/>
            <a:ext cx="84199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centralny</a:t>
            </a:r>
            <a:r>
              <a:rPr lang="pl-PL" sz="1200" dirty="0">
                <a:solidFill>
                  <a:schemeClr val="bg1"/>
                </a:solidFill>
              </a:rPr>
              <a:t> 20%</a:t>
            </a:r>
          </a:p>
        </p:txBody>
      </p:sp>
      <p:sp>
        <p:nvSpPr>
          <p:cNvPr id="10" name="pole tekstowe 14">
            <a:extLst>
              <a:ext uri="{FF2B5EF4-FFF2-40B4-BE49-F238E27FC236}">
                <a16:creationId xmlns:a16="http://schemas.microsoft.com/office/drawing/2014/main" id="{33EC363C-4090-316F-8CA8-DE3E3011C7DB}"/>
              </a:ext>
            </a:extLst>
          </p:cNvPr>
          <p:cNvSpPr txBox="1"/>
          <p:nvPr/>
        </p:nvSpPr>
        <p:spPr>
          <a:xfrm>
            <a:off x="6936110" y="3011540"/>
            <a:ext cx="85178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północno-zachodni </a:t>
            </a:r>
            <a:br>
              <a:rPr lang="pl-PL" sz="1200" dirty="0">
                <a:solidFill>
                  <a:schemeClr val="bg1"/>
                </a:solidFill>
              </a:rPr>
            </a:br>
            <a:r>
              <a:rPr lang="pl-PL" sz="1200" dirty="0">
                <a:solidFill>
                  <a:schemeClr val="bg1"/>
                </a:solidFill>
              </a:rPr>
              <a:t>17%</a:t>
            </a:r>
          </a:p>
        </p:txBody>
      </p:sp>
      <p:sp>
        <p:nvSpPr>
          <p:cNvPr id="11" name="pole tekstowe 15">
            <a:extLst>
              <a:ext uri="{FF2B5EF4-FFF2-40B4-BE49-F238E27FC236}">
                <a16:creationId xmlns:a16="http://schemas.microsoft.com/office/drawing/2014/main" id="{302515CB-CBE3-E0F0-E91C-41DE843B4776}"/>
              </a:ext>
            </a:extLst>
          </p:cNvPr>
          <p:cNvSpPr txBox="1"/>
          <p:nvPr/>
        </p:nvSpPr>
        <p:spPr>
          <a:xfrm>
            <a:off x="7245776" y="4398817"/>
            <a:ext cx="96083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południowo-zachodni</a:t>
            </a:r>
            <a:r>
              <a:rPr lang="pl-PL" sz="1200" dirty="0">
                <a:solidFill>
                  <a:schemeClr val="bg1"/>
                </a:solidFill>
              </a:rPr>
              <a:t> </a:t>
            </a:r>
            <a:br>
              <a:rPr lang="pl-PL" sz="1200" dirty="0">
                <a:solidFill>
                  <a:schemeClr val="bg1"/>
                </a:solidFill>
              </a:rPr>
            </a:br>
            <a:r>
              <a:rPr lang="pl-PL" sz="1200" dirty="0">
                <a:solidFill>
                  <a:schemeClr val="bg1"/>
                </a:solidFill>
              </a:rPr>
              <a:t>11%</a:t>
            </a:r>
          </a:p>
        </p:txBody>
      </p:sp>
      <p:sp>
        <p:nvSpPr>
          <p:cNvPr id="12" name="pole tekstowe 16">
            <a:extLst>
              <a:ext uri="{FF2B5EF4-FFF2-40B4-BE49-F238E27FC236}">
                <a16:creationId xmlns:a16="http://schemas.microsoft.com/office/drawing/2014/main" id="{8F728F16-8763-BAE5-5FEE-0102A19B6EAE}"/>
              </a:ext>
            </a:extLst>
          </p:cNvPr>
          <p:cNvSpPr txBox="1"/>
          <p:nvPr/>
        </p:nvSpPr>
        <p:spPr>
          <a:xfrm>
            <a:off x="10000336" y="4653333"/>
            <a:ext cx="84199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wschodni</a:t>
            </a:r>
            <a:r>
              <a:rPr lang="pl-PL" sz="1200" dirty="0">
                <a:solidFill>
                  <a:schemeClr val="bg1"/>
                </a:solidFill>
              </a:rPr>
              <a:t> 17%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650397EF-6FDA-5737-FB82-6E0B56DE518A}"/>
              </a:ext>
            </a:extLst>
          </p:cNvPr>
          <p:cNvSpPr txBox="1"/>
          <p:nvPr/>
        </p:nvSpPr>
        <p:spPr>
          <a:xfrm>
            <a:off x="161925" y="6485377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904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Przynależność warsztatu do sieci</a:t>
            </a:r>
          </a:p>
        </p:txBody>
      </p:sp>
      <p:graphicFrame>
        <p:nvGraphicFramePr>
          <p:cNvPr id="6" name="Wykres 21">
            <a:extLst>
              <a:ext uri="{FF2B5EF4-FFF2-40B4-BE49-F238E27FC236}">
                <a16:creationId xmlns:a16="http://schemas.microsoft.com/office/drawing/2014/main" id="{EA6FDBF1-3FAD-49B4-B22F-388B0BDAE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507363"/>
              </p:ext>
            </p:extLst>
          </p:nvPr>
        </p:nvGraphicFramePr>
        <p:xfrm>
          <a:off x="1229935" y="1488003"/>
          <a:ext cx="4015646" cy="4997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Wykres 35">
            <a:extLst>
              <a:ext uri="{FF2B5EF4-FFF2-40B4-BE49-F238E27FC236}">
                <a16:creationId xmlns:a16="http://schemas.microsoft.com/office/drawing/2014/main" id="{542336E8-FF6C-4736-87E7-D22FEF8BB2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6074522"/>
              </p:ext>
            </p:extLst>
          </p:nvPr>
        </p:nvGraphicFramePr>
        <p:xfrm>
          <a:off x="6242635" y="1626503"/>
          <a:ext cx="4810126" cy="4858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7" name="Elbow Connector 26"/>
          <p:cNvCxnSpPr>
            <a:cxnSpLocks/>
          </p:cNvCxnSpPr>
          <p:nvPr/>
        </p:nvCxnSpPr>
        <p:spPr>
          <a:xfrm flipV="1">
            <a:off x="4483479" y="3948265"/>
            <a:ext cx="1499216" cy="108093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7">
            <a:extLst>
              <a:ext uri="{FF2B5EF4-FFF2-40B4-BE49-F238E27FC236}">
                <a16:creationId xmlns:a16="http://schemas.microsoft.com/office/drawing/2014/main" id="{F8B230BB-EC71-FDB6-1892-8EB23B2AC760}"/>
              </a:ext>
            </a:extLst>
          </p:cNvPr>
          <p:cNvSpPr txBox="1"/>
          <p:nvPr/>
        </p:nvSpPr>
        <p:spPr>
          <a:xfrm>
            <a:off x="161925" y="6485377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ACF3011-36C6-03C2-451E-0668846229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59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Zatrudnienie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Liczba osób pracujących w warsztacie (przy naprawie samochodów, z wyłączeniem uczniów)</a:t>
            </a:r>
          </a:p>
        </p:txBody>
      </p:sp>
      <p:graphicFrame>
        <p:nvGraphicFramePr>
          <p:cNvPr id="7" name="Wykres 21">
            <a:extLst>
              <a:ext uri="{FF2B5EF4-FFF2-40B4-BE49-F238E27FC236}">
                <a16:creationId xmlns:a16="http://schemas.microsoft.com/office/drawing/2014/main" id="{EA6FDBF1-3FAD-49B4-B22F-388B0BDAE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8238497"/>
              </p:ext>
            </p:extLst>
          </p:nvPr>
        </p:nvGraphicFramePr>
        <p:xfrm>
          <a:off x="1694127" y="1626503"/>
          <a:ext cx="4401873" cy="4997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314589" y="3073719"/>
            <a:ext cx="5228609" cy="17851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rgbClr val="969799"/>
                </a:solidFill>
                <a:cs typeface="Arial"/>
              </a:rPr>
              <a:t>średnia liczba osób zatrudnionych w warsztacie:</a:t>
            </a:r>
          </a:p>
          <a:p>
            <a:pPr algn="ctr"/>
            <a:r>
              <a:rPr lang="pl-PL" sz="9600" b="1" dirty="0">
                <a:solidFill>
                  <a:srgbClr val="C61618"/>
                </a:solidFill>
                <a:cs typeface="Arial"/>
              </a:rPr>
              <a:t>2,6</a:t>
            </a:r>
            <a:endParaRPr lang="en-US" sz="9600" b="1" dirty="0">
              <a:solidFill>
                <a:srgbClr val="C61618"/>
              </a:solidFill>
              <a:cs typeface="Arial"/>
            </a:endParaRP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7FC50EAB-DEE2-AC22-F4B9-A6E4F6AFCF30}"/>
              </a:ext>
            </a:extLst>
          </p:cNvPr>
          <p:cNvSpPr txBox="1"/>
          <p:nvPr/>
        </p:nvSpPr>
        <p:spPr>
          <a:xfrm>
            <a:off x="161925" y="6485377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DCDAEC2-B265-F462-E340-B8C67FC06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242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2507C66-7A58-BFA3-68B6-9A1B8B386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6BF02-E81A-873F-AFA5-AD9A9F8348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Funkcja respondenta w warsztacie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654D2C-A1F2-9CA5-7590-31FAA42AC7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Jaką funkcję pełni Pan w warsztacie ?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F5DE00FD-5E01-4CD8-21DB-458C29FA409D}"/>
              </a:ext>
            </a:extLst>
          </p:cNvPr>
          <p:cNvSpPr txBox="1"/>
          <p:nvPr/>
        </p:nvSpPr>
        <p:spPr>
          <a:xfrm>
            <a:off x="161925" y="6485377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4" name="Wykres 35">
            <a:extLst>
              <a:ext uri="{FF2B5EF4-FFF2-40B4-BE49-F238E27FC236}">
                <a16:creationId xmlns:a16="http://schemas.microsoft.com/office/drawing/2014/main" id="{8623F505-85B5-7570-9E4D-16B047FC36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487971"/>
              </p:ext>
            </p:extLst>
          </p:nvPr>
        </p:nvGraphicFramePr>
        <p:xfrm>
          <a:off x="88900" y="2133600"/>
          <a:ext cx="11034713" cy="3152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2128D3D5-BB55-5226-C92C-FA9FC9401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5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A64A58F-B58A-BDFB-39F2-52F0C7A03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0C3017-665E-AC28-85CC-AAC5DFFDD4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Wiek respondenta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36F67E6C-ABA2-A41C-D722-7A41BEBEEE4C}"/>
              </a:ext>
            </a:extLst>
          </p:cNvPr>
          <p:cNvSpPr txBox="1"/>
          <p:nvPr/>
        </p:nvSpPr>
        <p:spPr>
          <a:xfrm>
            <a:off x="161925" y="6485377"/>
            <a:ext cx="122993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0">
              <a:defRPr sz="1400" b="0" i="1" u="none" strike="noStrike" kern="1200" spc="0" baseline="0">
                <a:solidFill>
                  <a:srgbClr val="58585A"/>
                </a:solidFill>
                <a:latin typeface="+mn-lt"/>
                <a:ea typeface="+mn-ea"/>
                <a:cs typeface="+mn-cs"/>
              </a:defRPr>
            </a:pP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% respondentów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7BB1EA39-FC55-5567-3DAB-39A4114D07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6900889"/>
              </p:ext>
            </p:extLst>
          </p:nvPr>
        </p:nvGraphicFramePr>
        <p:xfrm>
          <a:off x="868852" y="1609725"/>
          <a:ext cx="10532573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36CEEC21-CFAC-EF13-D2D8-01F9FE6E79BB}"/>
              </a:ext>
            </a:extLst>
          </p:cNvPr>
          <p:cNvSpPr txBox="1"/>
          <p:nvPr/>
        </p:nvSpPr>
        <p:spPr>
          <a:xfrm>
            <a:off x="1315659" y="1609725"/>
            <a:ext cx="2637215" cy="123110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solidFill>
                  <a:srgbClr val="929294"/>
                </a:solidFill>
              </a:rPr>
              <a:t>Średni wiek respondenta:</a:t>
            </a:r>
          </a:p>
          <a:p>
            <a:pPr algn="ctr"/>
            <a:r>
              <a:rPr lang="pl-PL" sz="6000" dirty="0">
                <a:solidFill>
                  <a:srgbClr val="C00000"/>
                </a:solidFill>
              </a:rPr>
              <a:t>50 lat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1E9D6E8-F132-8EBE-44CC-856B15F9DC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6301246"/>
            <a:ext cx="2159000" cy="49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109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AD3E9D1-4FC4-E2CF-62EC-EF11D5277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3997" cy="7545863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A3282B98-8B99-DFCF-DA28-142C1C644FA8}"/>
              </a:ext>
            </a:extLst>
          </p:cNvPr>
          <p:cNvSpPr/>
          <p:nvPr/>
        </p:nvSpPr>
        <p:spPr>
          <a:xfrm>
            <a:off x="565150" y="4287950"/>
            <a:ext cx="3587750" cy="927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A7B657F-D8D1-3606-947E-5D2727CFA2EB}"/>
              </a:ext>
            </a:extLst>
          </p:cNvPr>
          <p:cNvSpPr txBox="1">
            <a:spLocks/>
          </p:cNvSpPr>
          <p:nvPr/>
        </p:nvSpPr>
        <p:spPr>
          <a:xfrm>
            <a:off x="744584" y="4464925"/>
            <a:ext cx="6085736" cy="8075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C61618"/>
                </a:solidFill>
              </a:rPr>
              <a:t>Pytania ad-hoc</a:t>
            </a:r>
          </a:p>
        </p:txBody>
      </p:sp>
    </p:spTree>
    <p:extLst>
      <p:ext uri="{BB962C8B-B14F-4D97-AF65-F5344CB8AC3E}">
        <p14:creationId xmlns:p14="http://schemas.microsoft.com/office/powerpoint/2010/main" val="397102221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MotoData">
  <a:themeElements>
    <a:clrScheme name="Kolory motywu MotoData">
      <a:dk1>
        <a:srgbClr val="58585A"/>
      </a:dk1>
      <a:lt1>
        <a:sysClr val="window" lastClr="FFFFFF"/>
      </a:lt1>
      <a:dk2>
        <a:srgbClr val="00441B"/>
      </a:dk2>
      <a:lt2>
        <a:srgbClr val="ADAEB0"/>
      </a:lt2>
      <a:accent1>
        <a:srgbClr val="693B7E"/>
      </a:accent1>
      <a:accent2>
        <a:srgbClr val="8F6D9F"/>
      </a:accent2>
      <a:accent3>
        <a:srgbClr val="AF8DC3"/>
      </a:accent3>
      <a:accent4>
        <a:srgbClr val="D9F0D3"/>
      </a:accent4>
      <a:accent5>
        <a:srgbClr val="7FBF7B"/>
      </a:accent5>
      <a:accent6>
        <a:srgbClr val="1B783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ywMotoData" id="{00E6E4FE-16E0-4B8A-A776-82099C796E00}" vid="{46C0DC93-8D82-4EA7-9BCF-D11F1A74573B}"/>
    </a:ext>
  </a:extLst>
</a:theme>
</file>

<file path=ppt/theme/themeOverride1.xml><?xml version="1.0" encoding="utf-8"?>
<a:themeOverride xmlns:a="http://schemas.openxmlformats.org/drawingml/2006/main">
  <a:clrScheme name="Kolory motywu MotoData">
    <a:dk1>
      <a:srgbClr val="58585A"/>
    </a:dk1>
    <a:lt1>
      <a:sysClr val="window" lastClr="FFFFFF"/>
    </a:lt1>
    <a:dk2>
      <a:srgbClr val="00441B"/>
    </a:dk2>
    <a:lt2>
      <a:srgbClr val="ADAEB0"/>
    </a:lt2>
    <a:accent1>
      <a:srgbClr val="693B7E"/>
    </a:accent1>
    <a:accent2>
      <a:srgbClr val="8F6D9F"/>
    </a:accent2>
    <a:accent3>
      <a:srgbClr val="AF8DC3"/>
    </a:accent3>
    <a:accent4>
      <a:srgbClr val="D9F0D3"/>
    </a:accent4>
    <a:accent5>
      <a:srgbClr val="7FBF7B"/>
    </a:accent5>
    <a:accent6>
      <a:srgbClr val="1B783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olory motywu MotoData">
    <a:dk1>
      <a:srgbClr val="58585A"/>
    </a:dk1>
    <a:lt1>
      <a:sysClr val="window" lastClr="FFFFFF"/>
    </a:lt1>
    <a:dk2>
      <a:srgbClr val="00441B"/>
    </a:dk2>
    <a:lt2>
      <a:srgbClr val="ADAEB0"/>
    </a:lt2>
    <a:accent1>
      <a:srgbClr val="693B7E"/>
    </a:accent1>
    <a:accent2>
      <a:srgbClr val="8F6D9F"/>
    </a:accent2>
    <a:accent3>
      <a:srgbClr val="AF8DC3"/>
    </a:accent3>
    <a:accent4>
      <a:srgbClr val="D9F0D3"/>
    </a:accent4>
    <a:accent5>
      <a:srgbClr val="7FBF7B"/>
    </a:accent5>
    <a:accent6>
      <a:srgbClr val="1B783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Kolory motywu MotoData">
    <a:dk1>
      <a:srgbClr val="58585A"/>
    </a:dk1>
    <a:lt1>
      <a:sysClr val="window" lastClr="FFFFFF"/>
    </a:lt1>
    <a:dk2>
      <a:srgbClr val="00441B"/>
    </a:dk2>
    <a:lt2>
      <a:srgbClr val="ADAEB0"/>
    </a:lt2>
    <a:accent1>
      <a:srgbClr val="693B7E"/>
    </a:accent1>
    <a:accent2>
      <a:srgbClr val="8F6D9F"/>
    </a:accent2>
    <a:accent3>
      <a:srgbClr val="AF8DC3"/>
    </a:accent3>
    <a:accent4>
      <a:srgbClr val="D9F0D3"/>
    </a:accent4>
    <a:accent5>
      <a:srgbClr val="7FBF7B"/>
    </a:accent5>
    <a:accent6>
      <a:srgbClr val="1B7837"/>
    </a:accent6>
    <a:hlink>
      <a:srgbClr val="0563C1"/>
    </a:hlink>
    <a:folHlink>
      <a:srgbClr val="954F72"/>
    </a:folHlink>
  </a:clrScheme>
  <a:fontScheme name="Pakiet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24814</TotalTime>
  <Words>717</Words>
  <Application>Microsoft Office PowerPoint</Application>
  <PresentationFormat>Panoramiczny</PresentationFormat>
  <Paragraphs>118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3" baseType="lpstr">
      <vt:lpstr>Arial</vt:lpstr>
      <vt:lpstr>MotywMotoData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</dc:creator>
  <cp:lastModifiedBy>Mateusz Bachłaj</cp:lastModifiedBy>
  <cp:revision>1016</cp:revision>
  <cp:lastPrinted>2019-12-18T14:14:24Z</cp:lastPrinted>
  <dcterms:created xsi:type="dcterms:W3CDTF">2019-04-19T12:43:48Z</dcterms:created>
  <dcterms:modified xsi:type="dcterms:W3CDTF">2026-06-15T07:09:31Z</dcterms:modified>
</cp:coreProperties>
</file>