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</p:sldIdLst>
  <p:sldSz cy="6858000" cx="12192000"/>
  <p:notesSz cx="6858000" cy="9144000"/>
  <p:embeddedFontLst>
    <p:embeddedFont>
      <p:font typeface="Sen"/>
      <p:regular r:id="rId7"/>
      <p:bold r:id="rId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9" roundtripDataSignature="AMtx7mjuFcm97z0vLzM1e4kC11dwGIbW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font" Target="fonts/Sen-regular.fntdata"/><Relationship Id="rId8" Type="http://schemas.openxmlformats.org/officeDocument/2006/relationships/font" Target="fonts/Sen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" name="Google Shape;15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>
  <p:cSld name="V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1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11" name="Google Shape;11;p5"/>
          <p:cNvSpPr txBox="1"/>
          <p:nvPr/>
        </p:nvSpPr>
        <p:spPr>
          <a:xfrm>
            <a:off x="5673725" y="6530340"/>
            <a:ext cx="8763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PT" sz="900" u="none" cap="none" strike="noStrik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C1 - Internal use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3" Type="http://schemas.openxmlformats.org/officeDocument/2006/relationships/image" Target="../media/image5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5" Type="http://schemas.openxmlformats.org/officeDocument/2006/relationships/image" Target="../media/image13.png"/><Relationship Id="rId14" Type="http://schemas.openxmlformats.org/officeDocument/2006/relationships/image" Target="../media/image8.png"/><Relationship Id="rId17" Type="http://schemas.openxmlformats.org/officeDocument/2006/relationships/image" Target="../media/image12.jpg"/><Relationship Id="rId16" Type="http://schemas.openxmlformats.org/officeDocument/2006/relationships/image" Target="../media/image6.jpg"/><Relationship Id="rId5" Type="http://schemas.openxmlformats.org/officeDocument/2006/relationships/image" Target="../media/image4.png"/><Relationship Id="rId19" Type="http://schemas.openxmlformats.org/officeDocument/2006/relationships/image" Target="../media/image3.png"/><Relationship Id="rId6" Type="http://schemas.openxmlformats.org/officeDocument/2006/relationships/image" Target="../media/image1.png"/><Relationship Id="rId18" Type="http://schemas.openxmlformats.org/officeDocument/2006/relationships/image" Target="../media/image15.jpg"/><Relationship Id="rId7" Type="http://schemas.openxmlformats.org/officeDocument/2006/relationships/image" Target="../media/image2.png"/><Relationship Id="rId8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heart shaped hair made of blonde hair&#10;&#10;AI-generated content may be incorrect."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3909"/>
            <a:ext cx="12192000" cy="665018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/>
          <p:nvPr/>
        </p:nvSpPr>
        <p:spPr>
          <a:xfrm>
            <a:off x="5665573" y="6542903"/>
            <a:ext cx="871151" cy="11674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354817" y="-686567"/>
            <a:ext cx="8608879" cy="13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pt-PT" sz="8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Love is in the hair.</a:t>
            </a:r>
            <a:endParaRPr b="0" i="0" sz="8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354817" y="253800"/>
            <a:ext cx="8499408" cy="13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8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Love is in the hair.</a:t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354817" y="2134534"/>
            <a:ext cx="8499408" cy="13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8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Love is in the hair.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354817" y="4015268"/>
            <a:ext cx="8608879" cy="13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8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Love is in the hair.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354817" y="3074901"/>
            <a:ext cx="8544484" cy="13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8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Love is in the hair.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354817" y="4955635"/>
            <a:ext cx="8789183" cy="13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8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Love is in the hair.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354817" y="5896003"/>
            <a:ext cx="8608879" cy="13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8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Love is in the hair.</a:t>
            </a:r>
            <a:endParaRPr/>
          </a:p>
        </p:txBody>
      </p:sp>
      <p:sp>
        <p:nvSpPr>
          <p:cNvPr id="95" name="Google Shape;95;p1"/>
          <p:cNvSpPr/>
          <p:nvPr/>
        </p:nvSpPr>
        <p:spPr>
          <a:xfrm rot="10800000">
            <a:off x="-1" y="1260344"/>
            <a:ext cx="12192001" cy="5597656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354817" y="1194167"/>
            <a:ext cx="8608879" cy="13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8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Love is in the hair.</a:t>
            </a:r>
            <a:endParaRPr/>
          </a:p>
        </p:txBody>
      </p:sp>
      <p:grpSp>
        <p:nvGrpSpPr>
          <p:cNvPr id="97" name="Google Shape;97;p1"/>
          <p:cNvGrpSpPr/>
          <p:nvPr/>
        </p:nvGrpSpPr>
        <p:grpSpPr>
          <a:xfrm>
            <a:off x="2260688" y="5361130"/>
            <a:ext cx="7859265" cy="1222827"/>
            <a:chOff x="2787676" y="5406638"/>
            <a:chExt cx="7859265" cy="1222827"/>
          </a:xfrm>
        </p:grpSpPr>
        <p:sp>
          <p:nvSpPr>
            <p:cNvPr id="98" name="Google Shape;98;p1"/>
            <p:cNvSpPr txBox="1"/>
            <p:nvPr/>
          </p:nvSpPr>
          <p:spPr>
            <a:xfrm>
              <a:off x="2787676" y="5406638"/>
              <a:ext cx="7859265" cy="3631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3150" lIns="73150" spcFirstLastPara="1" rIns="73150" wrap="square" tIns="731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9" name="Google Shape;99;p1"/>
            <p:cNvCxnSpPr/>
            <p:nvPr/>
          </p:nvCxnSpPr>
          <p:spPr>
            <a:xfrm>
              <a:off x="2975516" y="6166665"/>
              <a:ext cx="7122415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descr="A black background with a black square&#10;&#10;Description automatically generated with medium confidence" id="100" name="Google Shape;100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731561" y="6301487"/>
              <a:ext cx="1782854" cy="32797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/>
        </p:nvSpPr>
        <p:spPr>
          <a:xfrm>
            <a:off x="3048000" y="3275112"/>
            <a:ext cx="6096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3048000" y="3275112"/>
            <a:ext cx="6096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/>
          <p:nvPr/>
        </p:nvSpPr>
        <p:spPr>
          <a:xfrm>
            <a:off x="5848352" y="-3810"/>
            <a:ext cx="6324600" cy="685799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8"/>
          <p:cNvSpPr/>
          <p:nvPr/>
        </p:nvSpPr>
        <p:spPr>
          <a:xfrm rot="-5400000">
            <a:off x="-514349" y="495299"/>
            <a:ext cx="6857999" cy="5867402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178378" y="328249"/>
            <a:ext cx="6043607" cy="2270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pt-PT" sz="6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Propostas</a:t>
            </a:r>
            <a:endParaRPr b="1" i="0" sz="6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pt-PT" sz="6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 dos Namorados.</a:t>
            </a:r>
            <a:endParaRPr b="1" i="0" sz="6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7472904" y="1346936"/>
            <a:ext cx="1487561" cy="24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en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Sen"/>
                <a:ea typeface="Sen"/>
                <a:cs typeface="Sen"/>
                <a:sym typeface="Sen"/>
              </a:rPr>
              <a:t>shu uemura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178378" y="2973722"/>
            <a:ext cx="5441372" cy="3600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Dia dos Namorados aproxima-se e não há melhor altura para se apaixonar novamente… pelo seu cabelo.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Mais do que uma rotina capilar, este é o momento de oferecer ao seu cabelo o cuidado luxuoso que merece, transformando cada fibra numa expressão de saúde e luminosidade radiante.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 a mestria profissional de </a:t>
            </a:r>
            <a:r>
              <a:rPr b="1" i="0" lang="pt-PT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L’Oréal Professionnel, Kérastase, Redken &amp; shu uemura</a:t>
            </a:r>
            <a:r>
              <a:rPr b="0" i="0" lang="pt-PT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descubra o poder transformador dos óleos sublimadores e dos séruns de alta performance.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Recupere a vitalidade com tratamentos que nutrem profundamente, selam as pontas duplas e eliminam o frizz, deixando o seu cabelo irresistivelmente suave e protegido.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Seja através da nutrição profunda de uma máscara icónica ou da proteção térmica essencial antes do penteado perfeito, tem encontro marcado com o cabelo dos seus sonhos.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Neste Dia dos Namorados, deixe de lado os danos do passado e declare o seu amor por um cabelo saudável, nutrido e com brilho.</a:t>
            </a: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3748088" y="80598"/>
            <a:ext cx="621982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Reparação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white container with black lid&#10;&#10;Description automatically generated" id="114" name="Google Shape;11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29534" y="923652"/>
            <a:ext cx="458796" cy="391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ottle of liquid with a black lid&#10;&#10;Description automatically generated" id="115" name="Google Shape;11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11604" y="3828390"/>
            <a:ext cx="829063" cy="7951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m Cosmética, perfume&#10;&#10;Descrição gerada automaticamente" id="116" name="Google Shape;116;p18"/>
          <p:cNvPicPr preferRelativeResize="0"/>
          <p:nvPr/>
        </p:nvPicPr>
        <p:blipFill rotWithShape="1">
          <a:blip r:embed="rId6">
            <a:alphaModFix/>
          </a:blip>
          <a:srcRect b="-2357" l="36917" r="38590" t="2357"/>
          <a:stretch/>
        </p:blipFill>
        <p:spPr>
          <a:xfrm>
            <a:off x="6551598" y="3518301"/>
            <a:ext cx="545605" cy="12617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m produtos de higiene pessoal, garrafa, texto, perfume&#10;&#10;Descrição gerada automaticamente" id="117" name="Google Shape;117;p18"/>
          <p:cNvPicPr preferRelativeResize="0"/>
          <p:nvPr/>
        </p:nvPicPr>
        <p:blipFill rotWithShape="1">
          <a:blip r:embed="rId7">
            <a:alphaModFix/>
          </a:blip>
          <a:srcRect b="20294" l="34936" r="32807" t="21182"/>
          <a:stretch/>
        </p:blipFill>
        <p:spPr>
          <a:xfrm>
            <a:off x="7509586" y="1889353"/>
            <a:ext cx="442784" cy="10794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m produtos de higiene pessoal, Cosmética, Solução, texto&#10;&#10;Descrição gerada automaticamente" id="118" name="Google Shape;118;p18"/>
          <p:cNvPicPr preferRelativeResize="0"/>
          <p:nvPr/>
        </p:nvPicPr>
        <p:blipFill rotWithShape="1">
          <a:blip r:embed="rId8">
            <a:alphaModFix/>
          </a:blip>
          <a:srcRect b="0" l="28689" r="28156" t="0"/>
          <a:stretch/>
        </p:blipFill>
        <p:spPr>
          <a:xfrm>
            <a:off x="7873695" y="1725619"/>
            <a:ext cx="542758" cy="126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 rotWithShape="1">
          <a:blip r:embed="rId9">
            <a:alphaModFix/>
          </a:blip>
          <a:srcRect b="10634" l="0" r="29676" t="0"/>
          <a:stretch/>
        </p:blipFill>
        <p:spPr>
          <a:xfrm>
            <a:off x="7283700" y="327275"/>
            <a:ext cx="946100" cy="109772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3683536" y="1655633"/>
            <a:ext cx="621982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Séruns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3700589" y="3147599"/>
            <a:ext cx="621982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Óleos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ottle of perfume&#10;&#10;AI-generated content may be incorrect." id="122" name="Google Shape;122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25764" y="5575270"/>
            <a:ext cx="546528" cy="930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ottle with a dropper&#10;&#10;AI-generated content may be incorrect." id="123" name="Google Shape;123;p18"/>
          <p:cNvPicPr preferRelativeResize="0"/>
          <p:nvPr/>
        </p:nvPicPr>
        <p:blipFill rotWithShape="1">
          <a:blip r:embed="rId11">
            <a:alphaModFix/>
          </a:blip>
          <a:srcRect b="0" l="13643" r="20841" t="18230"/>
          <a:stretch/>
        </p:blipFill>
        <p:spPr>
          <a:xfrm>
            <a:off x="7014907" y="3763339"/>
            <a:ext cx="702124" cy="8763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hair straightener&#10;&#10;AI-generated content may be incorrect." id="124" name="Google Shape;124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808776" y="5374884"/>
            <a:ext cx="2137169" cy="1203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jar with black lid&#10;&#10;AI-generated content may be incorrect." id="125" name="Google Shape;125;p1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058500" y="921392"/>
            <a:ext cx="464084" cy="396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ottle of shampoo&#10;&#10;AI-generated content may be incorrect." id="126" name="Google Shape;126;p1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750771" y="621801"/>
            <a:ext cx="313783" cy="706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bottle&#10;&#10;AI-generated content may be incorrect." id="127" name="Google Shape;127;p1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735896" y="3448818"/>
            <a:ext cx="350522" cy="1138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ottle of hair care product&#10;&#10;AI-generated content may be incorrect." id="128" name="Google Shape;128;p18"/>
          <p:cNvPicPr preferRelativeResize="0"/>
          <p:nvPr/>
        </p:nvPicPr>
        <p:blipFill rotWithShape="1">
          <a:blip r:embed="rId16">
            <a:alphaModFix/>
          </a:blip>
          <a:srcRect b="12522" l="17151" r="21365" t="5000"/>
          <a:stretch/>
        </p:blipFill>
        <p:spPr>
          <a:xfrm>
            <a:off x="9067238" y="1725620"/>
            <a:ext cx="941934" cy="12635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bottle of hair conditioner&#10;&#10;AI-generated content may be incorrect." id="129" name="Google Shape;129;p18"/>
          <p:cNvPicPr preferRelativeResize="0"/>
          <p:nvPr/>
        </p:nvPicPr>
        <p:blipFill rotWithShape="1">
          <a:blip r:embed="rId17">
            <a:alphaModFix/>
          </a:blip>
          <a:srcRect b="0" l="30314" r="24398" t="0"/>
          <a:stretch/>
        </p:blipFill>
        <p:spPr>
          <a:xfrm>
            <a:off x="9906369" y="1712145"/>
            <a:ext cx="641551" cy="1416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ottle of hair oil&#10;&#10;AI-generated content may be incorrect." id="130" name="Google Shape;130;p18"/>
          <p:cNvPicPr preferRelativeResize="0"/>
          <p:nvPr/>
        </p:nvPicPr>
        <p:blipFill rotWithShape="1">
          <a:blip r:embed="rId18">
            <a:alphaModFix/>
          </a:blip>
          <a:srcRect b="0" l="23573" r="22645" t="0"/>
          <a:stretch/>
        </p:blipFill>
        <p:spPr>
          <a:xfrm>
            <a:off x="11156259" y="3448818"/>
            <a:ext cx="465486" cy="1236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 rotWithShape="1">
          <a:blip r:embed="rId19">
            <a:alphaModFix/>
          </a:blip>
          <a:srcRect b="0" l="30055" r="28952" t="0"/>
          <a:stretch/>
        </p:blipFill>
        <p:spPr>
          <a:xfrm>
            <a:off x="8247768" y="3395569"/>
            <a:ext cx="546529" cy="133327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4394490" y="5064099"/>
            <a:ext cx="621982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Beauty Tech- SteamPod 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7078493" y="5058037"/>
            <a:ext cx="621982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P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Hair Mist- Le Parfum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330778" y="2707952"/>
            <a:ext cx="6778642" cy="3138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en"/>
              <a:buNone/>
            </a:pPr>
            <a:r>
              <a:rPr b="0" i="0" lang="pt-PT" sz="1800" u="none" cap="none" strike="noStrike">
                <a:solidFill>
                  <a:srgbClr val="000000"/>
                </a:solidFill>
                <a:latin typeface="Sen"/>
                <a:ea typeface="Sen"/>
                <a:cs typeface="Sen"/>
                <a:sym typeface="Sen"/>
              </a:rPr>
              <a:t>L’ORÉAL PRODUTOS PROFISSIONAIS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8960465" y="1374383"/>
            <a:ext cx="1754386" cy="24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en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Sen"/>
                <a:ea typeface="Sen"/>
                <a:cs typeface="Sen"/>
                <a:sym typeface="Sen"/>
              </a:rPr>
              <a:t>L’Oréal Professionnel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6847203" y="6491031"/>
            <a:ext cx="1754386" cy="24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en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Sen"/>
                <a:ea typeface="Sen"/>
                <a:cs typeface="Sen"/>
                <a:sym typeface="Sen"/>
              </a:rPr>
              <a:t>L’Oréal Professionnel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8031389" y="4623517"/>
            <a:ext cx="1487561" cy="24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en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Sen"/>
                <a:ea typeface="Sen"/>
                <a:cs typeface="Sen"/>
                <a:sym typeface="Sen"/>
              </a:rPr>
              <a:t>shu uemura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9218680" y="4631453"/>
            <a:ext cx="1754386" cy="24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en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Sen"/>
                <a:ea typeface="Sen"/>
                <a:cs typeface="Sen"/>
                <a:sym typeface="Sen"/>
              </a:rPr>
              <a:t>L’Oréal Professionnel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7472904" y="2949421"/>
            <a:ext cx="941935" cy="24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en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Sen"/>
                <a:ea typeface="Sen"/>
                <a:cs typeface="Sen"/>
                <a:sym typeface="Sen"/>
              </a:rPr>
              <a:t>Kérastase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6635760" y="4663827"/>
            <a:ext cx="941935" cy="24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en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Sen"/>
                <a:ea typeface="Sen"/>
                <a:cs typeface="Sen"/>
                <a:sym typeface="Sen"/>
              </a:rPr>
              <a:t>Kérastase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9485548" y="2995323"/>
            <a:ext cx="941935" cy="24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en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Sen"/>
                <a:ea typeface="Sen"/>
                <a:cs typeface="Sen"/>
                <a:sym typeface="Sen"/>
              </a:rPr>
              <a:t>Redken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11039039" y="4634768"/>
            <a:ext cx="941935" cy="24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en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Sen"/>
                <a:ea typeface="Sen"/>
                <a:cs typeface="Sen"/>
                <a:sym typeface="Sen"/>
              </a:rPr>
              <a:t>Redken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10295437" y="6483978"/>
            <a:ext cx="941935" cy="24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en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Sen"/>
                <a:ea typeface="Sen"/>
                <a:cs typeface="Sen"/>
                <a:sym typeface="Sen"/>
              </a:rPr>
              <a:t>Kérastase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 rotWithShape="1">
          <a:blip r:embed="rId20">
            <a:alphaModFix/>
          </a:blip>
          <a:srcRect b="12881" l="43923" r="43965" t="15516"/>
          <a:stretch/>
        </p:blipFill>
        <p:spPr>
          <a:xfrm>
            <a:off x="8292151" y="459009"/>
            <a:ext cx="236374" cy="93067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2024-08-01T15:29:08Z</dcterms:created>
  <dc:creator>OLIVEIRA Joana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3b7177-c66c-4b22-a350-7ee86f9a1e74_Enabled">
    <vt:lpwstr>true</vt:lpwstr>
  </property>
  <property fmtid="{D5CDD505-2E9C-101B-9397-08002B2CF9AE}" pid="3" name="MSIP_Label_f43b7177-c66c-4b22-a350-7ee86f9a1e74_SetDate">
    <vt:lpwstr>2024-08-01T16:12:58Z</vt:lpwstr>
  </property>
  <property fmtid="{D5CDD505-2E9C-101B-9397-08002B2CF9AE}" pid="4" name="MSIP_Label_f43b7177-c66c-4b22-a350-7ee86f9a1e74_Method">
    <vt:lpwstr>Standard</vt:lpwstr>
  </property>
  <property fmtid="{D5CDD505-2E9C-101B-9397-08002B2CF9AE}" pid="5" name="MSIP_Label_f43b7177-c66c-4b22-a350-7ee86f9a1e74_Name">
    <vt:lpwstr>C1_Internal use</vt:lpwstr>
  </property>
  <property fmtid="{D5CDD505-2E9C-101B-9397-08002B2CF9AE}" pid="6" name="MSIP_Label_f43b7177-c66c-4b22-a350-7ee86f9a1e74_SiteId">
    <vt:lpwstr>e4e1abd9-eac7-4a71-ab52-da5c998aa7ba</vt:lpwstr>
  </property>
  <property fmtid="{D5CDD505-2E9C-101B-9397-08002B2CF9AE}" pid="7" name="MSIP_Label_f43b7177-c66c-4b22-a350-7ee86f9a1e74_ActionId">
    <vt:lpwstr>3c448d37-26c5-4161-9a4b-6c970d5cdda7</vt:lpwstr>
  </property>
  <property fmtid="{D5CDD505-2E9C-101B-9397-08002B2CF9AE}" pid="8" name="MSIP_Label_f43b7177-c66c-4b22-a350-7ee86f9a1e74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C1 - Internal use</vt:lpwstr>
  </property>
</Properties>
</file>