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Roboto Medium"/>
      <p:regular r:id="rId38"/>
      <p:bold r:id="rId39"/>
      <p:italic r:id="rId40"/>
      <p:boldItalic r:id="rId41"/>
    </p:embeddedFont>
    <p:embeddedFont>
      <p:font typeface="Work Sans SemiBol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51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9B129F-C944-4B06-B4AB-64539893D74A}">
  <a:tblStyle styleId="{989B129F-C944-4B06-B4AB-64539893D74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5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italic.fntdata"/><Relationship Id="rId20" Type="http://schemas.openxmlformats.org/officeDocument/2006/relationships/slide" Target="slides/slide14.xml"/><Relationship Id="rId42" Type="http://schemas.openxmlformats.org/officeDocument/2006/relationships/font" Target="fonts/WorkSansSemiBold-regular.fntdata"/><Relationship Id="rId41" Type="http://schemas.openxmlformats.org/officeDocument/2006/relationships/font" Target="fonts/RobotoMedium-boldItalic.fntdata"/><Relationship Id="rId22" Type="http://schemas.openxmlformats.org/officeDocument/2006/relationships/slide" Target="slides/slide16.xml"/><Relationship Id="rId44" Type="http://schemas.openxmlformats.org/officeDocument/2006/relationships/font" Target="fonts/WorkSansSemiBold-italic.fntdata"/><Relationship Id="rId21" Type="http://schemas.openxmlformats.org/officeDocument/2006/relationships/slide" Target="slides/slide15.xml"/><Relationship Id="rId43" Type="http://schemas.openxmlformats.org/officeDocument/2006/relationships/font" Target="fonts/WorkSansSemiBold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Work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font" Target="fonts/Roboto-regular.fntdata"/><Relationship Id="rId15" Type="http://schemas.openxmlformats.org/officeDocument/2006/relationships/slide" Target="slides/slide9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-italic.fntdata"/><Relationship Id="rId17" Type="http://schemas.openxmlformats.org/officeDocument/2006/relationships/slide" Target="slides/slide11.xml"/><Relationship Id="rId39" Type="http://schemas.openxmlformats.org/officeDocument/2006/relationships/font" Target="fonts/RobotoMedium-bold.fntdata"/><Relationship Id="rId16" Type="http://schemas.openxmlformats.org/officeDocument/2006/relationships/slide" Target="slides/slide10.xml"/><Relationship Id="rId38" Type="http://schemas.openxmlformats.org/officeDocument/2006/relationships/font" Target="fonts/RobotoMedium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647c7a8f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7647c7a8f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65aa2a68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3765aa2a6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647c7a8f0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647c7a8f0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47c7a8f0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47c7a8f0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7647c7a8f0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7647c7a8f0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7647c7a8f0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7647c7a8f0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7647c7a8f0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7647c7a8f0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7647c7a8f0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7647c7a8f0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7647c7a8f0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7647c7a8f0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7647c7a8f0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7647c7a8f0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7647c7a8f0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37647c7a8f0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0726d6b1e_0_60:notes"/>
          <p:cNvSpPr/>
          <p:nvPr>
            <p:ph idx="2" type="sldImg"/>
          </p:nvPr>
        </p:nvSpPr>
        <p:spPr>
          <a:xfrm>
            <a:off x="482943" y="1144485"/>
            <a:ext cx="5894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50726d6b1e_0_60:notes"/>
          <p:cNvSpPr txBox="1"/>
          <p:nvPr>
            <p:ph idx="1" type="body"/>
          </p:nvPr>
        </p:nvSpPr>
        <p:spPr>
          <a:xfrm>
            <a:off x="686567" y="4401092"/>
            <a:ext cx="54864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950" lIns="85925" spcFirstLastPara="1" rIns="85925" wrap="square" tIns="42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1000">
                <a:solidFill>
                  <a:schemeClr val="dk1"/>
                </a:solidFill>
              </a:rPr>
            </a:br>
            <a:br>
              <a:rPr b="1" lang="en" sz="1000">
                <a:solidFill>
                  <a:schemeClr val="dk1"/>
                </a:solidFill>
              </a:rPr>
            </a:b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50726d6b1e_0_60:notes"/>
          <p:cNvSpPr txBox="1"/>
          <p:nvPr>
            <p:ph idx="12" type="sldNum"/>
          </p:nvPr>
        </p:nvSpPr>
        <p:spPr>
          <a:xfrm>
            <a:off x="3884929" y="8685877"/>
            <a:ext cx="2971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2950" lIns="85925" spcFirstLastPara="1" rIns="85925" wrap="square" tIns="42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47c7a8f0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47c7a8f0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47c7a8f0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47c7a8f0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7647c7a8f0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7647c7a8f0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47c7a8f0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47c7a8f0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7647c7a8f0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7647c7a8f0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5aa2a68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3765aa2a68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7647c7a8f0_0_308:notes"/>
          <p:cNvSpPr/>
          <p:nvPr>
            <p:ph idx="2" type="sldImg"/>
          </p:nvPr>
        </p:nvSpPr>
        <p:spPr>
          <a:xfrm>
            <a:off x="482943" y="1144485"/>
            <a:ext cx="5894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37647c7a8f0_0_308:notes"/>
          <p:cNvSpPr txBox="1"/>
          <p:nvPr>
            <p:ph idx="1" type="body"/>
          </p:nvPr>
        </p:nvSpPr>
        <p:spPr>
          <a:xfrm>
            <a:off x="686567" y="4401092"/>
            <a:ext cx="54864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2950" lIns="85925" spcFirstLastPara="1" rIns="85925" wrap="square" tIns="42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1" lang="en" sz="1000">
                <a:solidFill>
                  <a:schemeClr val="dk1"/>
                </a:solidFill>
              </a:rPr>
            </a:br>
            <a:br>
              <a:rPr b="1" lang="en" sz="1000">
                <a:solidFill>
                  <a:schemeClr val="dk1"/>
                </a:solidFill>
              </a:rPr>
            </a:b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37647c7a8f0_0_308:notes"/>
          <p:cNvSpPr txBox="1"/>
          <p:nvPr>
            <p:ph idx="12" type="sldNum"/>
          </p:nvPr>
        </p:nvSpPr>
        <p:spPr>
          <a:xfrm>
            <a:off x="3884929" y="8685877"/>
            <a:ext cx="2971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2950" lIns="85925" spcFirstLastPara="1" rIns="85925" wrap="square" tIns="42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765aa2a6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765aa2a6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647c7a8f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647c7a8f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23c863878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523c863878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647c7a8f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7647c7a8f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523c86387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523c86387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647c7a8f0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7647c7a8f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7647c7a8f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7647c7a8f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47c7a8f0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47c7a8f0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2054075"/>
            <a:ext cx="85206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671865"/>
            <a:ext cx="852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23" y="4906380"/>
            <a:ext cx="136549" cy="13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238150" y="4842173"/>
            <a:ext cx="27432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Docplanner (c). All rights reserved. Confidential / Do Not Share.</a:t>
            </a:r>
            <a:endParaRPr sz="7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2">
  <p:cSld name="SECTION_HEADER_1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616500" y="559047"/>
            <a:ext cx="38799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11"/>
          <p:cNvSpPr/>
          <p:nvPr/>
        </p:nvSpPr>
        <p:spPr>
          <a:xfrm>
            <a:off x="5142007" y="950375"/>
            <a:ext cx="3240000" cy="1065600"/>
          </a:xfrm>
          <a:prstGeom prst="roundRect">
            <a:avLst>
              <a:gd fmla="val 9166" name="adj"/>
            </a:avLst>
          </a:prstGeom>
          <a:solidFill>
            <a:srgbClr val="FFFFFF"/>
          </a:solidFill>
          <a:ln cap="flat" cmpd="sng" w="9525">
            <a:solidFill>
              <a:srgbClr val="EDEF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5142007" y="2169575"/>
            <a:ext cx="3240000" cy="1065600"/>
          </a:xfrm>
          <a:prstGeom prst="roundRect">
            <a:avLst>
              <a:gd fmla="val 9166" name="adj"/>
            </a:avLst>
          </a:prstGeom>
          <a:solidFill>
            <a:srgbClr val="FFFFFF"/>
          </a:solidFill>
          <a:ln cap="flat" cmpd="sng" w="9525">
            <a:solidFill>
              <a:srgbClr val="EDEF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5142007" y="3388775"/>
            <a:ext cx="3240000" cy="1065600"/>
          </a:xfrm>
          <a:prstGeom prst="roundRect">
            <a:avLst>
              <a:gd fmla="val 9166" name="adj"/>
            </a:avLst>
          </a:prstGeom>
          <a:solidFill>
            <a:srgbClr val="FFFFFF"/>
          </a:solidFill>
          <a:ln cap="flat" cmpd="sng" w="9525">
            <a:solidFill>
              <a:srgbClr val="EDEF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/>
          <p:cNvSpPr txBox="1"/>
          <p:nvPr>
            <p:ph hasCustomPrompt="1" idx="2" type="title"/>
          </p:nvPr>
        </p:nvSpPr>
        <p:spPr>
          <a:xfrm>
            <a:off x="5309423" y="11702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/>
          <p:nvPr>
            <p:ph idx="3" type="title"/>
          </p:nvPr>
        </p:nvSpPr>
        <p:spPr>
          <a:xfrm>
            <a:off x="6551700" y="9504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hasCustomPrompt="1" idx="4" type="title"/>
          </p:nvPr>
        </p:nvSpPr>
        <p:spPr>
          <a:xfrm>
            <a:off x="5309423" y="23894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5" type="title"/>
          </p:nvPr>
        </p:nvSpPr>
        <p:spPr>
          <a:xfrm>
            <a:off x="6551700" y="21696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hasCustomPrompt="1" idx="6" type="title"/>
          </p:nvPr>
        </p:nvSpPr>
        <p:spPr>
          <a:xfrm>
            <a:off x="5309423" y="36086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Work Sans SemiBold"/>
              <a:buNone/>
              <a:defRPr sz="3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7" type="title"/>
          </p:nvPr>
        </p:nvSpPr>
        <p:spPr>
          <a:xfrm>
            <a:off x="6551700" y="33888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8" type="title"/>
          </p:nvPr>
        </p:nvSpPr>
        <p:spPr>
          <a:xfrm>
            <a:off x="650050" y="1887552"/>
            <a:ext cx="3922800" cy="26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2 1">
  <p:cSld name="SECTION_HEADER_1_3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616500" y="559047"/>
            <a:ext cx="38799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2"/>
          <p:cNvSpPr/>
          <p:nvPr/>
        </p:nvSpPr>
        <p:spPr>
          <a:xfrm>
            <a:off x="5142007" y="950375"/>
            <a:ext cx="3240000" cy="1065600"/>
          </a:xfrm>
          <a:prstGeom prst="roundRect">
            <a:avLst>
              <a:gd fmla="val 916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5142007" y="2169575"/>
            <a:ext cx="3240000" cy="1065600"/>
          </a:xfrm>
          <a:prstGeom prst="roundRect">
            <a:avLst>
              <a:gd fmla="val 91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5142007" y="3388775"/>
            <a:ext cx="3240000" cy="1065600"/>
          </a:xfrm>
          <a:prstGeom prst="roundRect">
            <a:avLst>
              <a:gd fmla="val 91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hasCustomPrompt="1" idx="2" type="title"/>
          </p:nvPr>
        </p:nvSpPr>
        <p:spPr>
          <a:xfrm>
            <a:off x="5309423" y="11702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2"/>
          <p:cNvSpPr txBox="1"/>
          <p:nvPr>
            <p:ph idx="3" type="title"/>
          </p:nvPr>
        </p:nvSpPr>
        <p:spPr>
          <a:xfrm>
            <a:off x="6551700" y="9504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hasCustomPrompt="1" idx="4" type="title"/>
          </p:nvPr>
        </p:nvSpPr>
        <p:spPr>
          <a:xfrm>
            <a:off x="5309423" y="23894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2"/>
          <p:cNvSpPr txBox="1"/>
          <p:nvPr>
            <p:ph idx="5" type="title"/>
          </p:nvPr>
        </p:nvSpPr>
        <p:spPr>
          <a:xfrm>
            <a:off x="6551700" y="21696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hasCustomPrompt="1" idx="6" type="title"/>
          </p:nvPr>
        </p:nvSpPr>
        <p:spPr>
          <a:xfrm>
            <a:off x="5309423" y="3608675"/>
            <a:ext cx="1141800" cy="6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ork Sans SemiBold"/>
              <a:buNone/>
              <a:defRPr sz="3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/>
          <p:nvPr>
            <p:ph idx="7" type="title"/>
          </p:nvPr>
        </p:nvSpPr>
        <p:spPr>
          <a:xfrm>
            <a:off x="6551700" y="3388875"/>
            <a:ext cx="17031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8" type="title"/>
          </p:nvPr>
        </p:nvSpPr>
        <p:spPr>
          <a:xfrm>
            <a:off x="650050" y="1887552"/>
            <a:ext cx="3922800" cy="26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1">
  <p:cSld name="SECTION_HEADER_1_2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616500" y="499625"/>
            <a:ext cx="27057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2" type="title"/>
          </p:nvPr>
        </p:nvSpPr>
        <p:spPr>
          <a:xfrm>
            <a:off x="3545645" y="609375"/>
            <a:ext cx="4835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title"/>
          </p:nvPr>
        </p:nvSpPr>
        <p:spPr>
          <a:xfrm>
            <a:off x="650050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4" type="title"/>
          </p:nvPr>
        </p:nvSpPr>
        <p:spPr>
          <a:xfrm>
            <a:off x="3503006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5" type="title"/>
          </p:nvPr>
        </p:nvSpPr>
        <p:spPr>
          <a:xfrm>
            <a:off x="6246206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6" type="title"/>
          </p:nvPr>
        </p:nvSpPr>
        <p:spPr>
          <a:xfrm>
            <a:off x="650050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7" type="title"/>
          </p:nvPr>
        </p:nvSpPr>
        <p:spPr>
          <a:xfrm>
            <a:off x="3503006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5" name="Google Shape;105;p13"/>
          <p:cNvSpPr txBox="1"/>
          <p:nvPr>
            <p:ph idx="8" type="title"/>
          </p:nvPr>
        </p:nvSpPr>
        <p:spPr>
          <a:xfrm>
            <a:off x="6246206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p13"/>
          <p:cNvSpPr/>
          <p:nvPr/>
        </p:nvSpPr>
        <p:spPr>
          <a:xfrm>
            <a:off x="714750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3623425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6297900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1 1">
  <p:cSld name="SECTION_HEADER_1_2_1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4563899" y="0"/>
            <a:ext cx="2286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5E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345250" y="1202200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b="1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2" type="title"/>
          </p:nvPr>
        </p:nvSpPr>
        <p:spPr>
          <a:xfrm>
            <a:off x="345250" y="1795025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hasCustomPrompt="1" idx="3" type="title"/>
          </p:nvPr>
        </p:nvSpPr>
        <p:spPr>
          <a:xfrm>
            <a:off x="329175" y="140700"/>
            <a:ext cx="1877700" cy="10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Work Sans SemiBold"/>
              <a:buNone/>
              <a:defRPr sz="60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4"/>
          <p:cNvSpPr/>
          <p:nvPr/>
        </p:nvSpPr>
        <p:spPr>
          <a:xfrm rot="5400000">
            <a:off x="2260928" y="656113"/>
            <a:ext cx="250800" cy="216900"/>
          </a:xfrm>
          <a:prstGeom prst="triangle">
            <a:avLst>
              <a:gd fmla="val 50483" name="adj"/>
            </a:avLst>
          </a:prstGeom>
          <a:solidFill>
            <a:srgbClr val="005E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 rot="5400000">
            <a:off x="4538828" y="656113"/>
            <a:ext cx="250800" cy="216900"/>
          </a:xfrm>
          <a:prstGeom prst="triangle">
            <a:avLst>
              <a:gd fmla="val 5048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 rot="5400000">
            <a:off x="6824828" y="656113"/>
            <a:ext cx="250800" cy="216900"/>
          </a:xfrm>
          <a:prstGeom prst="triangle">
            <a:avLst>
              <a:gd fmla="val 50483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 txBox="1"/>
          <p:nvPr>
            <p:ph idx="4" type="title"/>
          </p:nvPr>
        </p:nvSpPr>
        <p:spPr>
          <a:xfrm>
            <a:off x="2555050" y="1184723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5" type="title"/>
          </p:nvPr>
        </p:nvSpPr>
        <p:spPr>
          <a:xfrm>
            <a:off x="2555050" y="1777548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2" name="Google Shape;122;p14"/>
          <p:cNvSpPr txBox="1"/>
          <p:nvPr>
            <p:ph hasCustomPrompt="1" idx="6" type="title"/>
          </p:nvPr>
        </p:nvSpPr>
        <p:spPr>
          <a:xfrm>
            <a:off x="2538975" y="123221"/>
            <a:ext cx="187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/>
          <p:nvPr>
            <p:ph idx="7" type="title"/>
          </p:nvPr>
        </p:nvSpPr>
        <p:spPr>
          <a:xfrm>
            <a:off x="4798406" y="1184723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  <a:defRPr b="1" sz="1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8" type="title"/>
          </p:nvPr>
        </p:nvSpPr>
        <p:spPr>
          <a:xfrm>
            <a:off x="4798406" y="1777548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hasCustomPrompt="1" idx="9" type="title"/>
          </p:nvPr>
        </p:nvSpPr>
        <p:spPr>
          <a:xfrm>
            <a:off x="4782325" y="123220"/>
            <a:ext cx="187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Work Sans SemiBold"/>
              <a:buNone/>
              <a:defRPr sz="6000">
                <a:solidFill>
                  <a:schemeClr val="accent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/>
          <p:nvPr>
            <p:ph idx="13" type="title"/>
          </p:nvPr>
        </p:nvSpPr>
        <p:spPr>
          <a:xfrm>
            <a:off x="7084406" y="1159556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14" type="title"/>
          </p:nvPr>
        </p:nvSpPr>
        <p:spPr>
          <a:xfrm>
            <a:off x="7084406" y="1752381"/>
            <a:ext cx="16848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hasCustomPrompt="1" idx="15" type="title"/>
          </p:nvPr>
        </p:nvSpPr>
        <p:spPr>
          <a:xfrm>
            <a:off x="7068325" y="98049"/>
            <a:ext cx="187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SemiBold"/>
              <a:buNone/>
              <a:defRPr sz="6000">
                <a:solidFill>
                  <a:schemeClr val="dk2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">
  <p:cSld name="SECTION_HEADER_1_1">
    <p:bg>
      <p:bgPr>
        <a:solidFill>
          <a:schemeClr val="dk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2578800" y="578550"/>
            <a:ext cx="3986400" cy="398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2850" y="2571750"/>
            <a:ext cx="9138300" cy="0"/>
          </a:xfrm>
          <a:prstGeom prst="straightConnector1">
            <a:avLst/>
          </a:prstGeom>
          <a:noFill/>
          <a:ln cap="flat" cmpd="sng" w="9525">
            <a:solidFill>
              <a:srgbClr val="00C3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5"/>
          <p:cNvCxnSpPr/>
          <p:nvPr/>
        </p:nvCxnSpPr>
        <p:spPr>
          <a:xfrm rot="10800000">
            <a:off x="4572000" y="-4200"/>
            <a:ext cx="0" cy="5151900"/>
          </a:xfrm>
          <a:prstGeom prst="straightConnector1">
            <a:avLst/>
          </a:prstGeom>
          <a:noFill/>
          <a:ln cap="flat" cmpd="sng" w="9525">
            <a:solidFill>
              <a:srgbClr val="00C3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5"/>
          <p:cNvSpPr/>
          <p:nvPr/>
        </p:nvSpPr>
        <p:spPr>
          <a:xfrm>
            <a:off x="3628200" y="1627950"/>
            <a:ext cx="1887600" cy="1887600"/>
          </a:xfrm>
          <a:prstGeom prst="ellipse">
            <a:avLst/>
          </a:prstGeom>
          <a:solidFill>
            <a:srgbClr val="00C3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3304200" y="1142164"/>
            <a:ext cx="254700" cy="254700"/>
          </a:xfrm>
          <a:prstGeom prst="ellipse">
            <a:avLst/>
          </a:prstGeom>
          <a:solidFill>
            <a:srgbClr val="E0F7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5590200" y="1142164"/>
            <a:ext cx="254700" cy="254700"/>
          </a:xfrm>
          <a:prstGeom prst="ellipse">
            <a:avLst/>
          </a:prstGeom>
          <a:solidFill>
            <a:srgbClr val="E0F7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3304200" y="2818564"/>
            <a:ext cx="254700" cy="254700"/>
          </a:xfrm>
          <a:prstGeom prst="ellipse">
            <a:avLst/>
          </a:prstGeom>
          <a:solidFill>
            <a:srgbClr val="E0F7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5590200" y="2818564"/>
            <a:ext cx="254700" cy="254700"/>
          </a:xfrm>
          <a:prstGeom prst="ellipse">
            <a:avLst/>
          </a:prstGeom>
          <a:solidFill>
            <a:srgbClr val="E0F7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5"/>
          <p:cNvSpPr txBox="1"/>
          <p:nvPr>
            <p:ph type="title"/>
          </p:nvPr>
        </p:nvSpPr>
        <p:spPr>
          <a:xfrm>
            <a:off x="3628350" y="2150855"/>
            <a:ext cx="188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0" name="Google Shape;140;p15"/>
          <p:cNvSpPr txBox="1"/>
          <p:nvPr>
            <p:ph idx="2" type="title"/>
          </p:nvPr>
        </p:nvSpPr>
        <p:spPr>
          <a:xfrm>
            <a:off x="251100" y="931650"/>
            <a:ext cx="233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1" name="Google Shape;141;p15"/>
          <p:cNvSpPr txBox="1"/>
          <p:nvPr>
            <p:ph idx="3" type="title"/>
          </p:nvPr>
        </p:nvSpPr>
        <p:spPr>
          <a:xfrm>
            <a:off x="251100" y="3446250"/>
            <a:ext cx="233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15"/>
          <p:cNvSpPr txBox="1"/>
          <p:nvPr>
            <p:ph idx="4" type="title"/>
          </p:nvPr>
        </p:nvSpPr>
        <p:spPr>
          <a:xfrm>
            <a:off x="6575700" y="931650"/>
            <a:ext cx="233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3" name="Google Shape;143;p15"/>
          <p:cNvSpPr txBox="1"/>
          <p:nvPr>
            <p:ph idx="5" type="title"/>
          </p:nvPr>
        </p:nvSpPr>
        <p:spPr>
          <a:xfrm>
            <a:off x="6575700" y="3446250"/>
            <a:ext cx="2339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4" name="Google Shape;144;p15"/>
          <p:cNvSpPr txBox="1"/>
          <p:nvPr>
            <p:ph idx="6" type="title"/>
          </p:nvPr>
        </p:nvSpPr>
        <p:spPr>
          <a:xfrm>
            <a:off x="5093645" y="3065250"/>
            <a:ext cx="124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7" type="title"/>
          </p:nvPr>
        </p:nvSpPr>
        <p:spPr>
          <a:xfrm>
            <a:off x="5093645" y="1388850"/>
            <a:ext cx="124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8" type="title"/>
          </p:nvPr>
        </p:nvSpPr>
        <p:spPr>
          <a:xfrm>
            <a:off x="2807645" y="3065250"/>
            <a:ext cx="124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7" name="Google Shape;147;p15"/>
          <p:cNvSpPr txBox="1"/>
          <p:nvPr>
            <p:ph idx="9" type="title"/>
          </p:nvPr>
        </p:nvSpPr>
        <p:spPr>
          <a:xfrm>
            <a:off x="2807645" y="1388850"/>
            <a:ext cx="124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 1">
  <p:cSld name="SECTION_HEADER_1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311700" y="445025"/>
            <a:ext cx="810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TITLE_AND_BODY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23" y="4906380"/>
            <a:ext cx="136549" cy="13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>
            <p:ph type="title"/>
          </p:nvPr>
        </p:nvSpPr>
        <p:spPr>
          <a:xfrm>
            <a:off x="335369" y="179675"/>
            <a:ext cx="23232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0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8540769" y="4755194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 sz="700"/>
            </a:lvl1pPr>
            <a:lvl2pPr lvl="1" rtl="0">
              <a:buNone/>
              <a:defRPr sz="700"/>
            </a:lvl2pPr>
            <a:lvl3pPr lvl="2" rtl="0">
              <a:buNone/>
              <a:defRPr sz="700"/>
            </a:lvl3pPr>
            <a:lvl4pPr lvl="3" rtl="0">
              <a:buNone/>
              <a:defRPr sz="700"/>
            </a:lvl4pPr>
            <a:lvl5pPr lvl="4" rtl="0">
              <a:buNone/>
              <a:defRPr sz="700"/>
            </a:lvl5pPr>
            <a:lvl6pPr lvl="5" rtl="0">
              <a:buNone/>
              <a:defRPr sz="700"/>
            </a:lvl6pPr>
            <a:lvl7pPr lvl="6" rtl="0">
              <a:buNone/>
              <a:defRPr sz="700"/>
            </a:lvl7pPr>
            <a:lvl8pPr lvl="7" rtl="0">
              <a:buNone/>
              <a:defRPr sz="700"/>
            </a:lvl8pPr>
            <a:lvl9pPr lvl="8" rtl="0">
              <a:buNone/>
              <a:defRPr sz="7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8"/>
          <p:cNvSpPr txBox="1"/>
          <p:nvPr>
            <p:ph idx="2" type="title"/>
          </p:nvPr>
        </p:nvSpPr>
        <p:spPr>
          <a:xfrm>
            <a:off x="219725" y="4835764"/>
            <a:ext cx="23232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Font typeface="Roboto"/>
              <a:buNone/>
              <a:defRPr sz="7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9"/>
          <p:cNvSpPr txBox="1"/>
          <p:nvPr>
            <p:ph type="title"/>
          </p:nvPr>
        </p:nvSpPr>
        <p:spPr>
          <a:xfrm>
            <a:off x="4293045" y="1478383"/>
            <a:ext cx="2237700" cy="13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2" name="Google Shape;162;p19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3" name="Google Shape;163;p19"/>
          <p:cNvSpPr/>
          <p:nvPr/>
        </p:nvSpPr>
        <p:spPr>
          <a:xfrm>
            <a:off x="3933878" y="680687"/>
            <a:ext cx="2962800" cy="2962800"/>
          </a:xfrm>
          <a:prstGeom prst="donut">
            <a:avLst>
              <a:gd fmla="val 7406" name="adj"/>
            </a:avLst>
          </a:prstGeom>
          <a:solidFill>
            <a:srgbClr val="00C3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843621" y="3430548"/>
            <a:ext cx="4619400" cy="212700"/>
          </a:xfrm>
          <a:prstGeom prst="rect">
            <a:avLst/>
          </a:prstGeom>
          <a:solidFill>
            <a:srgbClr val="31B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717212" y="3386523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739933" y="3358822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1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784663" y="3386523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2802623" y="3356441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2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5348394" y="3386523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5366353" y="3349297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3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6608348" y="2228726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619163" y="2198644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4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5825133" y="764454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5840711" y="729610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5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207625" y="1139036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4218440" y="1099429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6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054387" y="2637361"/>
            <a:ext cx="301200" cy="301200"/>
          </a:xfrm>
          <a:prstGeom prst="ellipse">
            <a:avLst/>
          </a:prstGeom>
          <a:solidFill>
            <a:srgbClr val="005E51"/>
          </a:solidFill>
          <a:ln cap="flat" cmpd="sng" w="76200">
            <a:solidFill>
              <a:srgbClr val="31BA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069965" y="2607279"/>
            <a:ext cx="22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7</a:t>
            </a:r>
            <a:endParaRPr sz="12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9" name="Google Shape;179;p19"/>
          <p:cNvSpPr/>
          <p:nvPr/>
        </p:nvSpPr>
        <p:spPr>
          <a:xfrm rot="8100000">
            <a:off x="3830820" y="3426549"/>
            <a:ext cx="229103" cy="229103"/>
          </a:xfrm>
          <a:prstGeom prst="halfFrame">
            <a:avLst>
              <a:gd fmla="val 18131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 rot="8100000">
            <a:off x="1734563" y="3426549"/>
            <a:ext cx="229103" cy="229103"/>
          </a:xfrm>
          <a:prstGeom prst="halfFrame">
            <a:avLst>
              <a:gd fmla="val 18131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 rot="5633682">
            <a:off x="6144276" y="3094029"/>
            <a:ext cx="269422" cy="269422"/>
          </a:xfrm>
          <a:prstGeom prst="halfFrame">
            <a:avLst>
              <a:gd fmla="val 16233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 rot="1118202">
            <a:off x="6524770" y="1452219"/>
            <a:ext cx="269428" cy="269428"/>
          </a:xfrm>
          <a:prstGeom prst="halfFrame">
            <a:avLst>
              <a:gd fmla="val 16233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 rot="-3387095">
            <a:off x="5067510" y="677071"/>
            <a:ext cx="269252" cy="269252"/>
          </a:xfrm>
          <a:prstGeom prst="halfFrame">
            <a:avLst>
              <a:gd fmla="val 16233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 rot="-7902148">
            <a:off x="3926432" y="1726990"/>
            <a:ext cx="269217" cy="269217"/>
          </a:xfrm>
          <a:prstGeom prst="halfFrame">
            <a:avLst>
              <a:gd fmla="val 16233" name="adj1"/>
              <a:gd fmla="val 15183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 txBox="1"/>
          <p:nvPr>
            <p:ph idx="2" type="title"/>
          </p:nvPr>
        </p:nvSpPr>
        <p:spPr>
          <a:xfrm>
            <a:off x="573850" y="37930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6" name="Google Shape;186;p19"/>
          <p:cNvSpPr txBox="1"/>
          <p:nvPr>
            <p:ph idx="3" type="title"/>
          </p:nvPr>
        </p:nvSpPr>
        <p:spPr>
          <a:xfrm>
            <a:off x="573850" y="42585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7" name="Google Shape;187;p19"/>
          <p:cNvSpPr txBox="1"/>
          <p:nvPr>
            <p:ph idx="4" type="title"/>
          </p:nvPr>
        </p:nvSpPr>
        <p:spPr>
          <a:xfrm>
            <a:off x="2631250" y="37930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8" name="Google Shape;188;p19"/>
          <p:cNvSpPr txBox="1"/>
          <p:nvPr>
            <p:ph idx="5" type="title"/>
          </p:nvPr>
        </p:nvSpPr>
        <p:spPr>
          <a:xfrm>
            <a:off x="2631250" y="42585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9" name="Google Shape;189;p19"/>
          <p:cNvSpPr txBox="1"/>
          <p:nvPr>
            <p:ph idx="6" type="title"/>
          </p:nvPr>
        </p:nvSpPr>
        <p:spPr>
          <a:xfrm>
            <a:off x="5222050" y="37930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idx="7" type="title"/>
          </p:nvPr>
        </p:nvSpPr>
        <p:spPr>
          <a:xfrm>
            <a:off x="5222050" y="42585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idx="8" type="title"/>
          </p:nvPr>
        </p:nvSpPr>
        <p:spPr>
          <a:xfrm>
            <a:off x="6898450" y="24976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2" name="Google Shape;192;p19"/>
          <p:cNvSpPr txBox="1"/>
          <p:nvPr>
            <p:ph idx="9" type="title"/>
          </p:nvPr>
        </p:nvSpPr>
        <p:spPr>
          <a:xfrm>
            <a:off x="6898450" y="29631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3" name="Google Shape;193;p19"/>
          <p:cNvSpPr txBox="1"/>
          <p:nvPr>
            <p:ph idx="13" type="title"/>
          </p:nvPr>
        </p:nvSpPr>
        <p:spPr>
          <a:xfrm>
            <a:off x="6365050" y="592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14" type="title"/>
          </p:nvPr>
        </p:nvSpPr>
        <p:spPr>
          <a:xfrm>
            <a:off x="6365050" y="5247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5" name="Google Shape;195;p19"/>
          <p:cNvSpPr txBox="1"/>
          <p:nvPr>
            <p:ph idx="15" type="title"/>
          </p:nvPr>
        </p:nvSpPr>
        <p:spPr>
          <a:xfrm>
            <a:off x="2250250" y="5926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6" type="title"/>
          </p:nvPr>
        </p:nvSpPr>
        <p:spPr>
          <a:xfrm>
            <a:off x="2250250" y="10581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7" name="Google Shape;197;p19"/>
          <p:cNvSpPr txBox="1"/>
          <p:nvPr>
            <p:ph idx="17" type="title"/>
          </p:nvPr>
        </p:nvSpPr>
        <p:spPr>
          <a:xfrm>
            <a:off x="2021650" y="2269000"/>
            <a:ext cx="18288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None/>
              <a:def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8" name="Google Shape;198;p19"/>
          <p:cNvSpPr txBox="1"/>
          <p:nvPr>
            <p:ph idx="18" type="title"/>
          </p:nvPr>
        </p:nvSpPr>
        <p:spPr>
          <a:xfrm>
            <a:off x="2021650" y="2734587"/>
            <a:ext cx="1828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1" name="Google Shape;2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USTOM">
    <p:bg>
      <p:bgPr>
        <a:solidFill>
          <a:schemeClr val="dk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15000"/>
          </a:blip>
          <a:srcRect b="16366" l="0" r="0" t="16366"/>
          <a:stretch/>
        </p:blipFill>
        <p:spPr>
          <a:xfrm>
            <a:off x="0" y="0"/>
            <a:ext cx="808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4470301"/>
            <a:ext cx="1266019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92700" y="1520675"/>
            <a:ext cx="52716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92700" y="2557125"/>
            <a:ext cx="527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" name="Google Shape;205;p21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3">
  <p:cSld name="SECTION_TITLE_AND_DESCRIPTION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3 1">
  <p:cSld name="SECTION_TITLE_AND_DESCRIPTION_3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5" name="Google Shape;215;p23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3 1 2">
  <p:cSld name="SECTION_TITLE_AND_DESCRIPTION_3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0" name="Google Shape;220;p24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4"/>
          <p:cNvSpPr/>
          <p:nvPr>
            <p:ph idx="2" type="pic"/>
          </p:nvPr>
        </p:nvSpPr>
        <p:spPr>
          <a:xfrm>
            <a:off x="4572000" y="-169053"/>
            <a:ext cx="4572000" cy="548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3 1 1">
  <p:cSld name="SECTION_TITLE_AND_DESCRIPTION_3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6" name="Google Shape;226;p25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 txBox="1"/>
          <p:nvPr>
            <p:ph type="title"/>
          </p:nvPr>
        </p:nvSpPr>
        <p:spPr>
          <a:xfrm>
            <a:off x="646500" y="688425"/>
            <a:ext cx="3585900" cy="27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1" name="Google Shape;231;p26"/>
          <p:cNvSpPr txBox="1"/>
          <p:nvPr>
            <p:ph idx="1" type="subTitle"/>
          </p:nvPr>
        </p:nvSpPr>
        <p:spPr>
          <a:xfrm>
            <a:off x="646500" y="1538675"/>
            <a:ext cx="3585900" cy="3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 txBox="1"/>
          <p:nvPr>
            <p:ph type="title"/>
          </p:nvPr>
        </p:nvSpPr>
        <p:spPr>
          <a:xfrm>
            <a:off x="265500" y="688425"/>
            <a:ext cx="4045200" cy="13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6" name="Google Shape;236;p27"/>
          <p:cNvSpPr txBox="1"/>
          <p:nvPr>
            <p:ph idx="1" type="subTitle"/>
          </p:nvPr>
        </p:nvSpPr>
        <p:spPr>
          <a:xfrm>
            <a:off x="265500" y="191263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USTOM_1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 amt="15000"/>
          </a:blip>
          <a:srcRect b="16366" l="0" r="0" t="16366"/>
          <a:stretch/>
        </p:blipFill>
        <p:spPr>
          <a:xfrm>
            <a:off x="0" y="0"/>
            <a:ext cx="808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4470301"/>
            <a:ext cx="1266019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92700" y="1139675"/>
            <a:ext cx="52716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92700" y="2176125"/>
            <a:ext cx="527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692700" y="2480925"/>
            <a:ext cx="527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692700" y="3014325"/>
            <a:ext cx="527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- empty page">
  <p:cSld name="TITLE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6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311700" y="445025"/>
            <a:ext cx="810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0">
  <p:cSld name="TITLE_AND_BODY_10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311700" y="445025"/>
            <a:ext cx="810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3">
  <p:cSld name="CUSTOM_1_1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16347" l="931" r="0" t="17007"/>
          <a:stretch/>
        </p:blipFill>
        <p:spPr>
          <a:xfrm>
            <a:off x="0" y="0"/>
            <a:ext cx="808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4470301"/>
            <a:ext cx="1266019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ctrTitle"/>
          </p:nvPr>
        </p:nvSpPr>
        <p:spPr>
          <a:xfrm>
            <a:off x="692700" y="1723950"/>
            <a:ext cx="52716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Work Sans SemiBold"/>
              <a:buNone/>
              <a:defRPr sz="36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4">
  <p:cSld name="CUSTOM_1_1_1">
    <p:bg>
      <p:bgPr>
        <a:solidFill>
          <a:schemeClr val="accen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6500" y="2150850"/>
            <a:ext cx="3461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cxnSp>
        <p:nvCxnSpPr>
          <p:cNvPr id="36" name="Google Shape;36;p7"/>
          <p:cNvCxnSpPr/>
          <p:nvPr/>
        </p:nvCxnSpPr>
        <p:spPr>
          <a:xfrm>
            <a:off x="786950" y="795050"/>
            <a:ext cx="3277500" cy="0"/>
          </a:xfrm>
          <a:prstGeom prst="straightConnector1">
            <a:avLst/>
          </a:prstGeom>
          <a:noFill/>
          <a:ln cap="flat" cmpd="sng" w="9525">
            <a:solidFill>
              <a:srgbClr val="B9ED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677640" y="909948"/>
            <a:ext cx="888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1744466" y="909950"/>
            <a:ext cx="2313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SECTION_HEADER_3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616500" y="2150850"/>
            <a:ext cx="3461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cxnSp>
        <p:nvCxnSpPr>
          <p:cNvPr id="43" name="Google Shape;43;p8"/>
          <p:cNvCxnSpPr/>
          <p:nvPr/>
        </p:nvCxnSpPr>
        <p:spPr>
          <a:xfrm>
            <a:off x="786950" y="795050"/>
            <a:ext cx="3277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Google Shape;44;p8"/>
          <p:cNvSpPr txBox="1"/>
          <p:nvPr>
            <p:ph idx="2" type="subTitle"/>
          </p:nvPr>
        </p:nvSpPr>
        <p:spPr>
          <a:xfrm>
            <a:off x="677640" y="909948"/>
            <a:ext cx="888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subTitle"/>
          </p:nvPr>
        </p:nvSpPr>
        <p:spPr>
          <a:xfrm>
            <a:off x="1744466" y="909950"/>
            <a:ext cx="2313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SECTION_HEADER_2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616500" y="2150850"/>
            <a:ext cx="3461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0" name="Google Shape;50;p9"/>
          <p:cNvCxnSpPr/>
          <p:nvPr/>
        </p:nvCxnSpPr>
        <p:spPr>
          <a:xfrm>
            <a:off x="786950" y="795050"/>
            <a:ext cx="3277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9"/>
          <p:cNvSpPr txBox="1"/>
          <p:nvPr>
            <p:ph idx="2" type="subTitle"/>
          </p:nvPr>
        </p:nvSpPr>
        <p:spPr>
          <a:xfrm>
            <a:off x="677640" y="909948"/>
            <a:ext cx="888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1744466" y="909950"/>
            <a:ext cx="2313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">
  <p:cSld name="SECTION_HEADER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616500" y="499625"/>
            <a:ext cx="27057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311700" y="118725"/>
            <a:ext cx="630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3545645" y="609375"/>
            <a:ext cx="4835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title"/>
          </p:nvPr>
        </p:nvSpPr>
        <p:spPr>
          <a:xfrm>
            <a:off x="650050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4" type="title"/>
          </p:nvPr>
        </p:nvSpPr>
        <p:spPr>
          <a:xfrm>
            <a:off x="3503006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5" type="title"/>
          </p:nvPr>
        </p:nvSpPr>
        <p:spPr>
          <a:xfrm>
            <a:off x="6246206" y="3183398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b="1"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6" type="title"/>
          </p:nvPr>
        </p:nvSpPr>
        <p:spPr>
          <a:xfrm>
            <a:off x="650050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7" type="title"/>
          </p:nvPr>
        </p:nvSpPr>
        <p:spPr>
          <a:xfrm>
            <a:off x="3503006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8" type="title"/>
          </p:nvPr>
        </p:nvSpPr>
        <p:spPr>
          <a:xfrm>
            <a:off x="6246206" y="3648987"/>
            <a:ext cx="2157900" cy="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>
            <a:off x="714750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3623425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297900" y="2587325"/>
            <a:ext cx="521100" cy="52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542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Font typeface="Work Sans SemiBold"/>
              <a:buNone/>
              <a:defRPr sz="2800">
                <a:solidFill>
                  <a:srgbClr val="1B2734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2800"/>
              <a:buNone/>
              <a:defRPr sz="2800">
                <a:solidFill>
                  <a:srgbClr val="1B2734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800"/>
              <a:buFont typeface="Roboto"/>
              <a:buChar char="●"/>
              <a:defRPr sz="18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○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■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●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○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■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●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○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734"/>
              </a:buClr>
              <a:buSzPts val="1400"/>
              <a:buFont typeface="Roboto"/>
              <a:buChar char="■"/>
              <a:defRPr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hyperlink" Target="http://hiredoc.com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://hiredoc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hiredoc.com/pl/rapor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3E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3">
            <a:alphaModFix/>
          </a:blip>
          <a:srcRect b="16347" l="931" r="0" t="17007"/>
          <a:stretch/>
        </p:blipFill>
        <p:spPr>
          <a:xfrm>
            <a:off x="0" y="0"/>
            <a:ext cx="8080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/>
        </p:nvSpPr>
        <p:spPr>
          <a:xfrm>
            <a:off x="649775" y="1006350"/>
            <a:ext cx="6339900" cy="27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Oczekiwania lekarzy </a:t>
            </a:r>
            <a:b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i specjalistów </a:t>
            </a:r>
            <a:b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wobec pracodawców</a:t>
            </a:r>
            <a:b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br>
              <a:rPr lang="en" sz="36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Raport HireDoc.com</a:t>
            </a:r>
            <a:b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08.2025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6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25" y="4471829"/>
            <a:ext cx="1257125" cy="2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2944400" y="1169250"/>
            <a:ext cx="61215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Raport „Oczekiwania lekarzy i specjalistów względem pracodawców” pokazuje wyraźny kontrast: jako społeczeństwo </a:t>
            </a:r>
            <a: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oczekujemy od lekarzy misyjności </a:t>
            </a:r>
            <a:b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stawiania pacjenta w centrum, a oni w swoich wyborach zawodowych kierują się przede wszystkim warunkami finansowymi</a:t>
            </a: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(74 proc. wskazań) i rozwojem zawodowym. Potwierdza to fakt, że wśród benefitów pozapłacowych na pierwszym miejscu znalazło się dofinansowanie szkoleń i konferencji (55 proc.).</a:t>
            </a:r>
            <a:b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Patrząc z perspektywy Employee Experience, trudno się temu dziwić. Praca lekarza i specjalisty medycznego to zawód wysokiego ryzyka emocjonalnego, obciążony stresem, odpowiedzialnością i często długimi godzinami pracy. W takich warunkach oczekiwanie uczciwego, adekwatnego do wysiłku i kompetencji wynagrodzenia jest nie tylko zrozumiałe - jest fundamentem poczucia sprawiedliwości w miejscu pracy. To także sygnał dla pracodawców, że rozmowa </a:t>
            </a:r>
            <a:b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 pieniądzach nie jest tematem tabu, lecz kluczowym elementem budowania zaufania i lojalności kadry.</a:t>
            </a:r>
            <a:endParaRPr i="1"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2859587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Okiem eksperta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78" name="Google Shape;378;p43"/>
          <p:cNvSpPr/>
          <p:nvPr/>
        </p:nvSpPr>
        <p:spPr>
          <a:xfrm flipH="1" rot="10387267">
            <a:off x="4100901" y="947458"/>
            <a:ext cx="1606355" cy="203675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9" name="Google Shape;379;p43"/>
          <p:cNvSpPr txBox="1"/>
          <p:nvPr/>
        </p:nvSpPr>
        <p:spPr>
          <a:xfrm>
            <a:off x="-36900" y="3454950"/>
            <a:ext cx="2793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Urszula Łaskawiec</a:t>
            </a:r>
            <a:b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CEO medicine up, </a:t>
            </a:r>
            <a:b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Redaktor Naczelna w Patient Experience, CEO &amp; Co-Founder Human Experience Institute</a:t>
            </a:r>
            <a:endParaRPr b="1" sz="13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43" title="Urszula Łaskawiec _ zdjęcie.jpg"/>
          <p:cNvPicPr preferRelativeResize="0"/>
          <p:nvPr/>
        </p:nvPicPr>
        <p:blipFill rotWithShape="1">
          <a:blip r:embed="rId3">
            <a:alphaModFix/>
          </a:blip>
          <a:srcRect b="43182" l="7359" r="7367" t="5"/>
          <a:stretch/>
        </p:blipFill>
        <p:spPr>
          <a:xfrm>
            <a:off x="411900" y="1407450"/>
            <a:ext cx="1893000" cy="1892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4" title="male-european-adult-business-office-close-up-of-laptop-with-chart-print.jpg"/>
          <p:cNvPicPr preferRelativeResize="0"/>
          <p:nvPr/>
        </p:nvPicPr>
        <p:blipFill rotWithShape="1">
          <a:blip r:embed="rId3">
            <a:alphaModFix/>
          </a:blip>
          <a:srcRect b="24516" l="6078" r="6086" t="0"/>
          <a:stretch/>
        </p:blipFill>
        <p:spPr>
          <a:xfrm flipH="1">
            <a:off x="3" y="0"/>
            <a:ext cx="9143997" cy="524522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/>
          <p:nvPr/>
        </p:nvSpPr>
        <p:spPr>
          <a:xfrm>
            <a:off x="3975" y="-11900"/>
            <a:ext cx="4901400" cy="5278500"/>
          </a:xfrm>
          <a:prstGeom prst="rect">
            <a:avLst/>
          </a:prstGeom>
          <a:solidFill>
            <a:srgbClr val="EDEFF2">
              <a:alpha val="8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4"/>
          <p:cNvSpPr txBox="1"/>
          <p:nvPr/>
        </p:nvSpPr>
        <p:spPr>
          <a:xfrm>
            <a:off x="421175" y="553650"/>
            <a:ext cx="4220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Stare przyzwyczajenia vs nowe technologie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88" name="Google Shape;388;p44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44"/>
          <p:cNvSpPr txBox="1"/>
          <p:nvPr/>
        </p:nvSpPr>
        <p:spPr>
          <a:xfrm>
            <a:off x="482550" y="1676550"/>
            <a:ext cx="4422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Niemal 40% badanych deklaruje, że nie szuka aktywnie pracy.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Pozostali dzielą się na dwie grupy -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wciąż wiele osób poszukuje pracy dawnymi, tradycyjnymi metodami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: pytając znajomych o dostępne wakaty, analizująć strony placówek czy przeglądając popularne, ogólne portale (np: Pracuj.pl).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Równolegle widać 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szybki przyrost osób poszukujących pracy w sposób bardziej celowany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- ok 20-25% badanych wskazuje media społecznościowe (LinkedIn i Facebook) a już</a:t>
            </a: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co 6 ankietowany odwiedza profesjonalne portale zbierające branżowe oferty pracy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HireDoc.com</a:t>
            </a: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1006400" y="1445600"/>
            <a:ext cx="3125866" cy="73528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/>
        </p:nvSpPr>
        <p:spPr>
          <a:xfrm>
            <a:off x="421175" y="553650"/>
            <a:ext cx="833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Stare przyzwyczajenia vs nowe technologie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7" name="Google Shape;397;p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50" y="1169250"/>
            <a:ext cx="8812037" cy="38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5"/>
          <p:cNvSpPr/>
          <p:nvPr/>
        </p:nvSpPr>
        <p:spPr>
          <a:xfrm>
            <a:off x="3503750" y="3682200"/>
            <a:ext cx="663125" cy="24100"/>
          </a:xfrm>
          <a:custGeom>
            <a:rect b="b" l="l" r="r" t="t"/>
            <a:pathLst>
              <a:path extrusionOk="0" h="964" w="26525">
                <a:moveTo>
                  <a:pt x="0" y="964"/>
                </a:moveTo>
                <a:cubicBezTo>
                  <a:pt x="8848" y="964"/>
                  <a:pt x="17677" y="0"/>
                  <a:pt x="26525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9" name="Google Shape;399;p45"/>
          <p:cNvSpPr/>
          <p:nvPr/>
        </p:nvSpPr>
        <p:spPr>
          <a:xfrm>
            <a:off x="4997550" y="1006000"/>
            <a:ext cx="3125866" cy="73528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0" name="Google Shape;400;p45"/>
          <p:cNvSpPr txBox="1"/>
          <p:nvPr/>
        </p:nvSpPr>
        <p:spPr>
          <a:xfrm>
            <a:off x="4746375" y="482200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46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406" name="Google Shape;406;p46" title="female-european-adult-doctor-standing-at-balcony-and-talking-with-colleagues-web.jpg"/>
            <p:cNvPicPr preferRelativeResize="0"/>
            <p:nvPr/>
          </p:nvPicPr>
          <p:blipFill rotWithShape="1">
            <a:blip r:embed="rId3">
              <a:alphaModFix/>
            </a:blip>
            <a:srcRect b="2553" l="-15553" r="0" t="0"/>
            <a:stretch/>
          </p:blipFill>
          <p:spPr>
            <a:xfrm>
              <a:off x="0" y="0"/>
              <a:ext cx="9144001" cy="5143500"/>
            </a:xfrm>
            <a:prstGeom prst="rect">
              <a:avLst/>
            </a:prstGeom>
            <a:solidFill>
              <a:srgbClr val="EEF6FB">
                <a:alpha val="59750"/>
              </a:srgbClr>
            </a:solidFill>
            <a:ln>
              <a:noFill/>
            </a:ln>
          </p:spPr>
        </p:pic>
        <p:pic>
          <p:nvPicPr>
            <p:cNvPr id="407" name="Google Shape;407;p46" title="female-european-adult-doctor-standing-at-balcony-and-talking-with-colleagues-web.jpg"/>
            <p:cNvPicPr preferRelativeResize="0"/>
            <p:nvPr/>
          </p:nvPicPr>
          <p:blipFill rotWithShape="1">
            <a:blip r:embed="rId3">
              <a:alphaModFix/>
            </a:blip>
            <a:srcRect b="2553" l="0" r="96437" t="0"/>
            <a:stretch/>
          </p:blipFill>
          <p:spPr>
            <a:xfrm>
              <a:off x="0" y="0"/>
              <a:ext cx="1400526" cy="5143500"/>
            </a:xfrm>
            <a:prstGeom prst="rect">
              <a:avLst/>
            </a:prstGeom>
            <a:solidFill>
              <a:srgbClr val="EEF6FB">
                <a:alpha val="59750"/>
              </a:srgbClr>
            </a:solidFill>
            <a:ln>
              <a:noFill/>
            </a:ln>
          </p:spPr>
        </p:pic>
      </p:grpSp>
      <p:sp>
        <p:nvSpPr>
          <p:cNvPr id="408" name="Google Shape;408;p46"/>
          <p:cNvSpPr/>
          <p:nvPr/>
        </p:nvSpPr>
        <p:spPr>
          <a:xfrm>
            <a:off x="-7750" y="0"/>
            <a:ext cx="4901400" cy="5143500"/>
          </a:xfrm>
          <a:prstGeom prst="rect">
            <a:avLst/>
          </a:prstGeom>
          <a:solidFill>
            <a:srgbClr val="EDEFF2">
              <a:alpha val="8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421175" y="553650"/>
            <a:ext cx="4220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Łatwo znaleźć - trudno zmienić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46"/>
          <p:cNvSpPr txBox="1"/>
          <p:nvPr/>
        </p:nvSpPr>
        <p:spPr>
          <a:xfrm>
            <a:off x="381450" y="1782375"/>
            <a:ext cx="44229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Duża 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dostępność ofert pracy nie przekłada się na skłonność specjalistów do podjęcia decyzji o zmianie obecnego miejsca zatrudnienia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lub podjęciu dodatkowej roli. 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Eksperci 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HireDoc.com 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zbadali, jakie czynniki motywują medyków do szukania pracy oraz - co jest najsilniej blokuje przed podjęciem działania.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/>
          <p:nvPr/>
        </p:nvSpPr>
        <p:spPr>
          <a:xfrm>
            <a:off x="-7750" y="0"/>
            <a:ext cx="91440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421175" y="553650"/>
            <a:ext cx="653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Pieniądze, rozwój, komfort…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421175" y="1276750"/>
            <a:ext cx="84408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Kluczowym - i zdecydowanie najbardziej istotnym - czynnikiem wpływającym na podjęcie decyzji 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o zmianie pracy jest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wyższe wynagrodzenie.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Taką odpowiedź wskazuje 74% ankietowanych.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Na kolejnych, rzadziej wybieranych, pozycjach znalazły się: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możliwości rozwoju zawodowego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(45% wskazań) oraz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współpraca z uznanymi specjalistami 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(26%) i ogólna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atmosfera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w miejscu pracy (26%). Stosunkowo ważnym elementem jest także l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okalizacja placówki 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(34%) oraz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wygodny dojazd 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(24%).</a:t>
            </a: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___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Doświadczenie pacjenta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, w tym aktywności podejmowane przez placówkę na rzecz poprawy komunikacji czy komfortu pacjentów mają marginalne znaczenie (5%), ale jednocześnie ponad 1 na 5 badanych za istotne uznaje działania, które poprawiając komfort pracy specjalisty pośrednio wpływają na to jak w placówce czuje się pacjent, tj: dobrą jakość sprzętu i materiałów do pracy oraz rozwiązania pomagające odciążyć lekarza od pracy administracyjnej i wypełniania dokumentacji.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47"/>
          <p:cNvSpPr/>
          <p:nvPr/>
        </p:nvSpPr>
        <p:spPr>
          <a:xfrm>
            <a:off x="554575" y="1006000"/>
            <a:ext cx="1660685" cy="24647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/>
        </p:nvSpPr>
        <p:spPr>
          <a:xfrm>
            <a:off x="421175" y="553650"/>
            <a:ext cx="653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Pieniądze, rozwój, komfort…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26" name="Google Shape;426;p48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13" y="1169251"/>
            <a:ext cx="8544276" cy="35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8"/>
          <p:cNvSpPr/>
          <p:nvPr/>
        </p:nvSpPr>
        <p:spPr>
          <a:xfrm>
            <a:off x="554575" y="1006000"/>
            <a:ext cx="1660685" cy="24647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9" name="Google Shape;429;p48"/>
          <p:cNvSpPr txBox="1"/>
          <p:nvPr/>
        </p:nvSpPr>
        <p:spPr>
          <a:xfrm>
            <a:off x="4744475" y="476135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9" title="hospital-office-room-no-people-print.jpg"/>
          <p:cNvPicPr preferRelativeResize="0"/>
          <p:nvPr/>
        </p:nvPicPr>
        <p:blipFill rotWithShape="1">
          <a:blip r:embed="rId3">
            <a:alphaModFix/>
          </a:blip>
          <a:srcRect b="0" l="870" r="-870"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/>
          <p:nvPr/>
        </p:nvSpPr>
        <p:spPr>
          <a:xfrm>
            <a:off x="0" y="0"/>
            <a:ext cx="4901400" cy="5143500"/>
          </a:xfrm>
          <a:prstGeom prst="rect">
            <a:avLst/>
          </a:prstGeom>
          <a:solidFill>
            <a:srgbClr val="EDEFF2">
              <a:alpha val="8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49"/>
          <p:cNvSpPr txBox="1"/>
          <p:nvPr/>
        </p:nvSpPr>
        <p:spPr>
          <a:xfrm>
            <a:off x="421175" y="553650"/>
            <a:ext cx="422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Siła przyzwyczajenia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37" name="Google Shape;437;p49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49"/>
          <p:cNvSpPr txBox="1"/>
          <p:nvPr/>
        </p:nvSpPr>
        <p:spPr>
          <a:xfrm>
            <a:off x="381450" y="1276750"/>
            <a:ext cx="44781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Co czwarty ankietowany wskazuje, że 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największą trudnością związaną z podjęciem decyzji o zmianie pracy są kwestie dotyczące pacjentów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 jednej strony konieczność poinformowania dotychczasowych o zmianie, z drugiej obawa o pozyskania nowych u kolejnego pracodawcy. Co szósta osoba podnosi także kwestię konieczności poznania nowych systemów </a:t>
            </a:r>
            <a:b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 narzędzi.</a:t>
            </a:r>
            <a:endParaRPr b="1"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Wydaje się, że działania pomagające zredukować te obawy, </a:t>
            </a:r>
            <a:b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 tym pomoc w formalnościach związanych ze zmianą, zadbanie o komunikację z pacjentami, zapewnienie pełnego kalendarza wizyt oraz intuicyjne, łatwe w obsłudze systemy gabinetowe - mogą okazać się istotnym benefitem </a:t>
            </a:r>
            <a:b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 wyróżnikiem dobrych miejsc pracy w branży medycznej!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49"/>
          <p:cNvSpPr/>
          <p:nvPr/>
        </p:nvSpPr>
        <p:spPr>
          <a:xfrm>
            <a:off x="1311525" y="1003299"/>
            <a:ext cx="2845201" cy="89746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0"/>
          <p:cNvSpPr txBox="1"/>
          <p:nvPr/>
        </p:nvSpPr>
        <p:spPr>
          <a:xfrm>
            <a:off x="421175" y="553650"/>
            <a:ext cx="422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Siła przyzwyczajenia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45" name="Google Shape;445;p50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50"/>
          <p:cNvSpPr txBox="1"/>
          <p:nvPr/>
        </p:nvSpPr>
        <p:spPr>
          <a:xfrm>
            <a:off x="381450" y="1405575"/>
            <a:ext cx="8252700" cy="2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7" name="Google Shape;447;p50"/>
          <p:cNvGraphicFramePr/>
          <p:nvPr/>
        </p:nvGraphicFramePr>
        <p:xfrm>
          <a:off x="445650" y="127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{989B129F-C944-4B06-B4AB-64539893D74A}</a:tableStyleId>
              </a:tblPr>
              <a:tblGrid>
                <a:gridCol w="6841975"/>
                <a:gridCol w="1410725"/>
              </a:tblGrid>
              <a:tr h="508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 byłoby dla Pani/Pana największą trudnością w sytuacji zmiany pracy?</a:t>
                      </a:r>
                      <a:endParaRPr b="1"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i="1" lang="en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Możliwość</a:t>
                      </a:r>
                      <a:r>
                        <a:rPr i="1" lang="en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wyboru od 1 do 5 odpowiedzi)</a:t>
                      </a:r>
                      <a:endParaRPr i="1" sz="1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Znalezienie odpowiedniej oferty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38%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Konieczność poinformowania dotychczasowych pacjentów o zmianie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Konieczność pozyskania pacjentów w nowym miejscu pracy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Negocjacje dotyczące wysokości zatrudnienia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Moment rozstania się z dotychczasowym pracodawcą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Konieczność poznania narzędzi i systemów w nowym miejscu pracy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Podjęcie decyzji o tym, którą ofertę wybrać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Brak rozeznania dotyczącego aktualnych stawek i warunków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Brak informacji o możliwych formach zatrudnienia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Konieczność przygotowania CV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Rozmowa rekrutacyjna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8" name="Google Shape;448;p50"/>
          <p:cNvSpPr/>
          <p:nvPr/>
        </p:nvSpPr>
        <p:spPr>
          <a:xfrm>
            <a:off x="1311525" y="1003299"/>
            <a:ext cx="2845201" cy="89746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Google Shape;449;p50"/>
          <p:cNvSpPr txBox="1"/>
          <p:nvPr/>
        </p:nvSpPr>
        <p:spPr>
          <a:xfrm>
            <a:off x="4641875" y="4812875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1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2944400" y="1169250"/>
            <a:ext cx="61215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Znalezienie odpowiedniej oferty to dopiero pierwszy krok. Jak w klasycznej teorii marketingu - </a:t>
            </a:r>
            <a:r>
              <a:rPr b="1"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 zdobyciu uwagi potencjalnego pracownika konieczne jest utrzymanie zainteresowania, wzbudzenie chęci aby aplikować na daną ofertę</a:t>
            </a: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i - najważniejsze - skłonienie do działania. Wprowadzając portal HireDoc.com na rynek zadbaliśmy o to, żeby samo działanie było jak najprostsze - wysłanie aplikacji zajmuje kilkadziesiąt sekund; a w przypadku osób posiadających profil na portalu ZnanyLekarz wystarczy dosłownie jedno kliknięcie. </a:t>
            </a:r>
            <a:br>
              <a:rPr i="1"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i="1" lang="en" sz="1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Dzięki temu, że - jako grupa Docplanner - tworzymy cały ekosystem ułatwiający pracę w branży medycznej, jesteśmy też w stałym kontakcie </a:t>
            </a:r>
            <a:b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z dziesiątkami tysięcy specjalistów z całej Polski i mamy możliwość zbadania ich potrzeb i oczekiwań. I, o ile najważniejszy czynnik motywujący do zmiany pracy - czyli wysokość wynagrodzenia - zupełnie nie dziwi, o tyle warto przyjrzeć się kolejnym punktom na liście, bo to one mogą stać się wyróżnikiem dla poszukujących pracowników placówek. </a:t>
            </a:r>
            <a:endParaRPr i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51"/>
          <p:cNvSpPr txBox="1"/>
          <p:nvPr/>
        </p:nvSpPr>
        <p:spPr>
          <a:xfrm>
            <a:off x="-36900" y="3640375"/>
            <a:ext cx="27930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Michał Pękała</a:t>
            </a:r>
            <a:b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VP Growth Docplanner; odpowiedzialny za rozwój portalu</a:t>
            </a:r>
            <a:r>
              <a:rPr lang="en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HireDoc.com</a:t>
            </a:r>
            <a:endParaRPr b="1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7" name="Google Shape;457;p51"/>
          <p:cNvPicPr preferRelativeResize="0"/>
          <p:nvPr/>
        </p:nvPicPr>
        <p:blipFill rotWithShape="1">
          <a:blip r:embed="rId3">
            <a:alphaModFix/>
          </a:blip>
          <a:srcRect b="28713" l="32812" r="23037" t="0"/>
          <a:stretch/>
        </p:blipFill>
        <p:spPr>
          <a:xfrm>
            <a:off x="474900" y="1399525"/>
            <a:ext cx="1806300" cy="194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8" name="Google Shape;458;p51"/>
          <p:cNvSpPr txBox="1"/>
          <p:nvPr/>
        </p:nvSpPr>
        <p:spPr>
          <a:xfrm>
            <a:off x="2859587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Okiem eksperta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59" name="Google Shape;459;p51"/>
          <p:cNvSpPr/>
          <p:nvPr/>
        </p:nvSpPr>
        <p:spPr>
          <a:xfrm flipH="1" rot="10387267">
            <a:off x="4100901" y="947458"/>
            <a:ext cx="1606355" cy="203675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52"/>
          <p:cNvSpPr txBox="1"/>
          <p:nvPr/>
        </p:nvSpPr>
        <p:spPr>
          <a:xfrm>
            <a:off x="2944400" y="1169250"/>
            <a:ext cx="61215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Ciekawe jest również to, że </a:t>
            </a:r>
            <a: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wśród największych barier zmiany pracy znalazły się kwestie bezpośrednio związane z pacjentami</a:t>
            </a: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np. konieczność poinformowania ich o przeniesieniu (27 proc.) oraz pozyskanie nowych w nowym miejscu zatrudnienia (25 proc.). Choć doświadczenie pacjenta jako takie znalazło się na końcu listy motywatorów (5 proc.), te wyniki pokazują, że relacja z pacjentem i jej ciągłość w praktyce mają realny wpływ na decyzje zawodowe.</a:t>
            </a:r>
            <a:endParaRPr i="1"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52"/>
          <p:cNvSpPr txBox="1"/>
          <p:nvPr/>
        </p:nvSpPr>
        <p:spPr>
          <a:xfrm>
            <a:off x="2859587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Okiem eksperta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67" name="Google Shape;467;p52"/>
          <p:cNvSpPr/>
          <p:nvPr/>
        </p:nvSpPr>
        <p:spPr>
          <a:xfrm flipH="1" rot="10387267">
            <a:off x="4100901" y="947458"/>
            <a:ext cx="1606355" cy="203675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8" name="Google Shape;468;p52"/>
          <p:cNvSpPr txBox="1"/>
          <p:nvPr/>
        </p:nvSpPr>
        <p:spPr>
          <a:xfrm>
            <a:off x="-36900" y="3454950"/>
            <a:ext cx="2793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Urszula Łaskawiec</a:t>
            </a:r>
            <a:b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CEO medicine up, </a:t>
            </a:r>
            <a:b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Redaktor Naczelna w Patient Experience, CEO &amp; Co-Founder Human Experience Institute</a:t>
            </a:r>
            <a:endParaRPr b="1" sz="13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9" name="Google Shape;469;p52" title="Urszula Łaskawiec _ zdjęcie.jpg"/>
          <p:cNvPicPr preferRelativeResize="0"/>
          <p:nvPr/>
        </p:nvPicPr>
        <p:blipFill rotWithShape="1">
          <a:blip r:embed="rId3">
            <a:alphaModFix/>
          </a:blip>
          <a:srcRect b="43182" l="7359" r="7367" t="5"/>
          <a:stretch/>
        </p:blipFill>
        <p:spPr>
          <a:xfrm>
            <a:off x="411900" y="1407450"/>
            <a:ext cx="1893000" cy="1892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4113222" y="1449825"/>
            <a:ext cx="33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Rynek pracy czy rynek pracownika?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4113222" y="1983225"/>
            <a:ext cx="38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Ocena dostępności i jakości ofert pracy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4113222" y="2516625"/>
            <a:ext cx="312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Dlaczego lekarze (nie)szukają pracy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4113226" y="3050025"/>
            <a:ext cx="376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 wpływa na wybór pracodawcy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4113225" y="3583425"/>
            <a:ext cx="444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Okiem eksperta - podsumowanie Urszuli Łaskawiec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4113222" y="4116837"/>
            <a:ext cx="269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Informacje o badaniu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8394151" y="4797659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B9ED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rgbClr val="B9ED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" name="Google Shape;274;p35"/>
          <p:cNvCxnSpPr/>
          <p:nvPr/>
        </p:nvCxnSpPr>
        <p:spPr>
          <a:xfrm>
            <a:off x="4231100" y="19011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5"/>
          <p:cNvCxnSpPr/>
          <p:nvPr/>
        </p:nvCxnSpPr>
        <p:spPr>
          <a:xfrm>
            <a:off x="4231100" y="24345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5"/>
          <p:cNvCxnSpPr/>
          <p:nvPr/>
        </p:nvCxnSpPr>
        <p:spPr>
          <a:xfrm>
            <a:off x="4231100" y="29679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5"/>
          <p:cNvCxnSpPr/>
          <p:nvPr/>
        </p:nvCxnSpPr>
        <p:spPr>
          <a:xfrm>
            <a:off x="4231100" y="35013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5"/>
          <p:cNvCxnSpPr/>
          <p:nvPr/>
        </p:nvCxnSpPr>
        <p:spPr>
          <a:xfrm>
            <a:off x="4231100" y="40347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5"/>
          <p:cNvCxnSpPr/>
          <p:nvPr/>
        </p:nvCxnSpPr>
        <p:spPr>
          <a:xfrm>
            <a:off x="4231100" y="4568175"/>
            <a:ext cx="402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50" y="505075"/>
            <a:ext cx="2265349" cy="5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3" title="male-european-adult-doctor-clinic-talking-to-group-of-his-colleagues-during-presentation-print.jpg"/>
          <p:cNvPicPr preferRelativeResize="0"/>
          <p:nvPr/>
        </p:nvPicPr>
        <p:blipFill rotWithShape="1">
          <a:blip r:embed="rId3">
            <a:alphaModFix/>
          </a:blip>
          <a:srcRect b="23629" l="9510" r="0" t="0"/>
          <a:stretch/>
        </p:blipFill>
        <p:spPr>
          <a:xfrm flipH="1">
            <a:off x="0" y="-1987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3"/>
          <p:cNvSpPr/>
          <p:nvPr/>
        </p:nvSpPr>
        <p:spPr>
          <a:xfrm>
            <a:off x="0" y="0"/>
            <a:ext cx="4901400" cy="5143500"/>
          </a:xfrm>
          <a:prstGeom prst="rect">
            <a:avLst/>
          </a:prstGeom>
          <a:solidFill>
            <a:srgbClr val="EDEFF2">
              <a:alpha val="81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53"/>
          <p:cNvSpPr txBox="1"/>
          <p:nvPr/>
        </p:nvSpPr>
        <p:spPr>
          <a:xfrm>
            <a:off x="421175" y="553650"/>
            <a:ext cx="439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Czynniki kluczowe przy podejmowaniu decyzji </a:t>
            </a:r>
            <a:b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 wyborze pracodawcy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77" name="Google Shape;477;p53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53"/>
          <p:cNvSpPr txBox="1"/>
          <p:nvPr/>
        </p:nvSpPr>
        <p:spPr>
          <a:xfrm>
            <a:off x="340650" y="2138650"/>
            <a:ext cx="43977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Najważniejszym i jedynym kluczowym czynnikiem branym pod uwagę przy wyborze pracodawcy jest 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wynagrodzenie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w tym: wysokość zarobków, forma wynagrodzenia oraz - nieco mniej istotne ale nadal ważne - typ kontraktu. 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Na dalszych miejscach pojawia się atmosfera pracy, elastyczny grafik oraz lokalizacja. W nieco ponad połowie wskazań przewija się wsparcie administracyjne (np: system gabinetowy, wsparcie recepcji etc); oferta pracodawcy (np: rodzaj używanego sprzętu) oraz wsparcie marketingowe (łatwe dotarcie do pacjentów, kalendarz na ZnanyLekarz)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53"/>
          <p:cNvSpPr/>
          <p:nvPr/>
        </p:nvSpPr>
        <p:spPr>
          <a:xfrm>
            <a:off x="2189050" y="4927351"/>
            <a:ext cx="2040811" cy="13622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 txBox="1"/>
          <p:nvPr/>
        </p:nvSpPr>
        <p:spPr>
          <a:xfrm>
            <a:off x="421175" y="553650"/>
            <a:ext cx="823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Czynniki kluczowe przy podejmowaniu decyzji o wyborze pracodawcy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5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75" y="1707850"/>
            <a:ext cx="7700024" cy="330485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/>
        </p:nvSpPr>
        <p:spPr>
          <a:xfrm>
            <a:off x="4744475" y="481260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5" title="female-european-adult-nurse-clinic-portarit-standing-and-holding-a-tablet-web.jpg"/>
          <p:cNvPicPr preferRelativeResize="0"/>
          <p:nvPr/>
        </p:nvPicPr>
        <p:blipFill rotWithShape="1">
          <a:blip r:embed="rId3">
            <a:alphaModFix/>
          </a:blip>
          <a:srcRect b="29216" l="18354" r="0" t="1941"/>
          <a:stretch/>
        </p:blipFill>
        <p:spPr>
          <a:xfrm flipH="1">
            <a:off x="-1" y="2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5"/>
          <p:cNvSpPr/>
          <p:nvPr/>
        </p:nvSpPr>
        <p:spPr>
          <a:xfrm>
            <a:off x="0" y="0"/>
            <a:ext cx="49014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55"/>
          <p:cNvSpPr txBox="1"/>
          <p:nvPr/>
        </p:nvSpPr>
        <p:spPr>
          <a:xfrm>
            <a:off x="421175" y="553650"/>
            <a:ext cx="439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“Tradycyjne” benefity nie przyciągają medyków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495" name="Google Shape;495;p55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55"/>
          <p:cNvSpPr txBox="1"/>
          <p:nvPr/>
        </p:nvSpPr>
        <p:spPr>
          <a:xfrm>
            <a:off x="340650" y="2138650"/>
            <a:ext cx="43977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Oferta benefitów pozapłacowych jest dla lekarzy i specjalistów z branży medycznej zdecydowanie mniej istotna niż samo wynagrodzenie. 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Jedynymi benefitami, które są uznawane za atrakcyjne są dofinansowanie szkoleń i konferencji, dodatkowe płatne dni wolne od pracy oraz opieka medyczna.</a:t>
            </a:r>
            <a:endParaRPr sz="10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/>
          <p:nvPr/>
        </p:nvSpPr>
        <p:spPr>
          <a:xfrm>
            <a:off x="421175" y="553650"/>
            <a:ext cx="833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“Tradycyjne” benefity nie przyciągają medyków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02" name="Google Shape;502;p56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3" name="Google Shape;503;p5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75" y="1600350"/>
            <a:ext cx="8221599" cy="321073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6"/>
          <p:cNvSpPr txBox="1"/>
          <p:nvPr/>
        </p:nvSpPr>
        <p:spPr>
          <a:xfrm>
            <a:off x="4744475" y="472980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57"/>
          <p:cNvSpPr txBox="1"/>
          <p:nvPr/>
        </p:nvSpPr>
        <p:spPr>
          <a:xfrm>
            <a:off x="421175" y="553650"/>
            <a:ext cx="778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Jakie działania mógłby podjąć pracodawca, aby przyciągnąć i utrzymać specjalistów medycznych?</a:t>
            </a:r>
            <a:r>
              <a:rPr i="1" lang="en" sz="12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 (odpowiedzi na pytanie otwarte)</a:t>
            </a:r>
            <a:endParaRPr i="1" sz="12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11" name="Google Shape;511;p57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57"/>
          <p:cNvSpPr txBox="1"/>
          <p:nvPr/>
        </p:nvSpPr>
        <p:spPr>
          <a:xfrm>
            <a:off x="403800" y="2138650"/>
            <a:ext cx="3984300" cy="30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(Zaoferować) wysokie zarobki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Poprawić warunki sprzętowe-nowy sprzęt medyczny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wysłuchać uwag specjalistów i starać się wprowadzać zmiany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słuchać specjalistów w zakresie ich potrzeb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Koordynowana współpraca specjalistów różnych dziedzin.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dać swobodę działania, zrezygnować z zarządzania </a:t>
            </a:r>
            <a:br>
              <a:rPr lang="en" sz="1000"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latin typeface="Roboto"/>
                <a:ea typeface="Roboto"/>
                <a:cs typeface="Roboto"/>
                <a:sym typeface="Roboto"/>
              </a:rPr>
              <a:t>w folwarcznym stylu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zapewnić stały napływ pacjentów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Rozwój zawodowy personelu, mniejsza ilość godzin za wyższą stawkę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Zdigitalizować procesy, kształcić z komunikacji </a:t>
            </a:r>
            <a:br>
              <a:rPr lang="en" sz="1000"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latin typeface="Roboto"/>
                <a:ea typeface="Roboto"/>
                <a:cs typeface="Roboto"/>
                <a:sym typeface="Roboto"/>
              </a:rPr>
              <a:t>i współpracy personel medyczny jako całość, jeden organizm.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Podawanie formy umowy, brak umowy na wyłączność</a:t>
            </a:r>
            <a:endParaRPr b="1" sz="10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57"/>
          <p:cNvSpPr/>
          <p:nvPr/>
        </p:nvSpPr>
        <p:spPr>
          <a:xfrm>
            <a:off x="7830000" y="553650"/>
            <a:ext cx="1020300" cy="976800"/>
          </a:xfrm>
          <a:prstGeom prst="wedgeRectCallout">
            <a:avLst>
              <a:gd fmla="val -18869" name="adj1"/>
              <a:gd fmla="val 68911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57"/>
          <p:cNvSpPr txBox="1"/>
          <p:nvPr/>
        </p:nvSpPr>
        <p:spPr>
          <a:xfrm>
            <a:off x="4583699" y="2138650"/>
            <a:ext cx="4156500" cy="30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Wysoka jakość obsługi rejestracyjnej, dni urlopowe (niepłatny wynajem gabinetu przy określonej liczbie dni urlopowych),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Selekcja personelu pomocniczego, ocena jego pracy i docenianie pracowników, którzy w największym stopniu ułatwiają pracę lekarzowi oraz zapewniają komfort pacjenta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Poprawić dostępność do nowoczesnych rozwiązań, sprzętu, komunikację w zespole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Zapewnić materiały do pracy odpowiadające standardom nowoczesnego leczenia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bardzo dobre wynagrodzenie,dobry sprzęt medyczny,dobry personel do współpracy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(Zapewnić) szeroki zakres możliwości diagnostyczno-leczniczych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Lepszy marketing i promocja żeby dotrzeć do nowych osób.</a:t>
            </a:r>
            <a:endParaRPr b="1" sz="10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8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58"/>
          <p:cNvSpPr txBox="1"/>
          <p:nvPr/>
        </p:nvSpPr>
        <p:spPr>
          <a:xfrm>
            <a:off x="2944400" y="1169250"/>
            <a:ext cx="61215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Gdzie jest przestrzeń do działania? Branża medyczna może zyskać, łącząc silne fundamenty EX (employee experience) z perspektywą PX (patient experience). Oznacza to </a:t>
            </a:r>
            <a: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 tylko oferowanie konkurencyjnych stawek, ale też tworzenie środowiska pracy, które odciąża lekarzy od zadań administracyjnych, zapewnia im nowoczesne zaplecze, wspiera w marketingu i w utrzymywaniu relacji </a:t>
            </a:r>
            <a:b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 pacjentami</a:t>
            </a: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. W praktyce może to oznaczać, że im łatwiej specjaliście pracować w codziennych warunkach, tym mniejsza presja na zmianę miejsca zatrudnienia i tym większa stabilność zespołu.</a:t>
            </a:r>
            <a:b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i="1"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Warto pamiętać, że większość lekarzy i specjalistów ocenia możliwość znalezienia nowej pracy jako stosunkowo łatwą. Oznacza to, że w sektorze medycznym - podobnie jak w innych branżach - wygrywają placówki, które potrafią zbudować ofertę łączącą najlepsze możliwości finansowe z realnym rozwojem. Sam wakat już nie wystarczy, aby przyciągał, musi być atrakcyjny w oczach specjalisty, zarówno pod względem wynagrodzenia, jak i długofalowych perspektyw (zwłaszcza, że nadal wakatów mamy więcej niż specjalistów, którzy mogą je zająć).</a:t>
            </a:r>
            <a:endParaRPr i="1" sz="1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58"/>
          <p:cNvSpPr txBox="1"/>
          <p:nvPr/>
        </p:nvSpPr>
        <p:spPr>
          <a:xfrm>
            <a:off x="-36900" y="3454950"/>
            <a:ext cx="2793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Urszula Łaskawiec</a:t>
            </a:r>
            <a:b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CEO medicine up, </a:t>
            </a:r>
            <a:b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Redaktor Naczelna w Patient Experience, CEO &amp; Co-Founder Human Experience Institute</a:t>
            </a:r>
            <a:endParaRPr b="1" sz="13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58"/>
          <p:cNvSpPr txBox="1"/>
          <p:nvPr/>
        </p:nvSpPr>
        <p:spPr>
          <a:xfrm>
            <a:off x="2859587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Okiem eksperta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23" name="Google Shape;523;p58"/>
          <p:cNvSpPr/>
          <p:nvPr/>
        </p:nvSpPr>
        <p:spPr>
          <a:xfrm flipH="1" rot="10387267">
            <a:off x="4100901" y="947458"/>
            <a:ext cx="1606355" cy="203675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524" name="Google Shape;524;p58" title="Urszula Łaskawiec _ zdjęcie.jpg"/>
          <p:cNvPicPr preferRelativeResize="0"/>
          <p:nvPr/>
        </p:nvPicPr>
        <p:blipFill rotWithShape="1">
          <a:blip r:embed="rId3">
            <a:alphaModFix/>
          </a:blip>
          <a:srcRect b="43182" l="7359" r="7367" t="5"/>
          <a:stretch/>
        </p:blipFill>
        <p:spPr>
          <a:xfrm>
            <a:off x="411900" y="1407450"/>
            <a:ext cx="1893000" cy="1892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9"/>
          <p:cNvSpPr/>
          <p:nvPr/>
        </p:nvSpPr>
        <p:spPr>
          <a:xfrm>
            <a:off x="2787725" y="-16200"/>
            <a:ext cx="6356400" cy="5175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59"/>
          <p:cNvSpPr txBox="1"/>
          <p:nvPr/>
        </p:nvSpPr>
        <p:spPr>
          <a:xfrm>
            <a:off x="8394151" y="4797659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B9ED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rgbClr val="B9ED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2" name="Google Shape;53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50" y="505075"/>
            <a:ext cx="2185825" cy="4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9"/>
          <p:cNvSpPr txBox="1"/>
          <p:nvPr/>
        </p:nvSpPr>
        <p:spPr>
          <a:xfrm>
            <a:off x="3086750" y="391400"/>
            <a:ext cx="5670900" cy="4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Raport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Oczekiwania lekarzy i specjalistów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wobec </a:t>
            </a: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pracodawców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powstał na podstawie badania 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ankietow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ego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zrealizowanego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 okresie czerwiec-lipiec 2025. W badaniu wzięło udział 102 respondentów z całej Polski, w tym dokładnie połowa lekarzy i połowa specjalistów wykonujących inny zawód medyczny. </a:t>
            </a:r>
            <a:endParaRPr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Niemal 3 na 4 odpowiedzi pochodziło od osób pracujących w sektorze prywatnym, niecałe 25% w sektorze publicznym, a ok 3% odpowiadających to osoby, które obecnie nie pracują. Niemal 60% respondentów to osoby ze stażem powyżej 10 lat.</a:t>
            </a:r>
            <a:endParaRPr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___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HireDoc.com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to pierwszy w Polsce portal pracy skierowany wyłącznie do branży medycznej. Serwis rozpoczął działalność w kwietniu 2024 z inicjatywy </a:t>
            </a: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Grupy Docplanner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której częścią jest także portal </a:t>
            </a:r>
            <a:r>
              <a:rPr b="1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ZnanyLekarz</a:t>
            </a: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HireDoc.com oferuje możliwość bezpłatnego publikowania ofert pracy i jest dostępny dla wszystkich podmiotów powiązanych z obszarem ochrony zdrowia (publicznym i prywatnym)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3E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9" name="Google Shape;539;p60"/>
          <p:cNvPicPr preferRelativeResize="0"/>
          <p:nvPr/>
        </p:nvPicPr>
        <p:blipFill rotWithShape="1">
          <a:blip r:embed="rId3">
            <a:alphaModFix/>
          </a:blip>
          <a:srcRect b="16347" l="931" r="0" t="17007"/>
          <a:stretch/>
        </p:blipFill>
        <p:spPr>
          <a:xfrm>
            <a:off x="0" y="0"/>
            <a:ext cx="8080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25" y="4471829"/>
            <a:ext cx="1257125" cy="2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E5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6" title="male-european-adult-doctor-running-print.jpg"/>
          <p:cNvPicPr preferRelativeResize="0"/>
          <p:nvPr/>
        </p:nvPicPr>
        <p:blipFill rotWithShape="1">
          <a:blip r:embed="rId3">
            <a:alphaModFix/>
          </a:blip>
          <a:srcRect b="18325" l="0" r="11480" t="9555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0" y="0"/>
            <a:ext cx="49977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523875" y="1878600"/>
            <a:ext cx="42207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 pierwszej połowie 2025 roku pracodawcy opublikowali na portalu </a:t>
            </a:r>
            <a:r>
              <a:rPr b="1" lang="en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HireDoc.com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aż 7390 oferty pracy dla lekarzy i specjalistów. </a:t>
            </a: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To dokładnie dwa razu więcej niż w poprzednim półroczu. Zapotrzebowanie na medyków stale rośnie i - można przypuszczać, że ten trend się utrzyma. 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21175" y="553650"/>
            <a:ext cx="415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22222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Rynek pracownika ma się świetnie!</a:t>
            </a:r>
            <a:endParaRPr sz="2800">
              <a:solidFill>
                <a:srgbClr val="222222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519700" y="1005975"/>
            <a:ext cx="3325410" cy="50120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/>
          <p:nvPr/>
        </p:nvSpPr>
        <p:spPr>
          <a:xfrm>
            <a:off x="6396050" y="-32425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3800" y="1067773"/>
            <a:ext cx="174025" cy="1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/>
          <p:nvPr/>
        </p:nvSpPr>
        <p:spPr>
          <a:xfrm>
            <a:off x="396350" y="1276750"/>
            <a:ext cx="57159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Regularny monitoring rynku prowadzony przez ekspertów HireDoc.com pokazuje, że pracodawcy w branży medycznej stale szukają </a:t>
            </a: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sposobów</a:t>
            </a: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na przyciągnięcie pracownika. </a:t>
            </a:r>
            <a:b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Gdy konkurowanie za pomocą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wynagrodzenia</a:t>
            </a: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okazuje się niewystarczające </a:t>
            </a:r>
            <a:b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- w ofertach pojawia się coraz bogatsza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oferta benefitów</a:t>
            </a: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, choć wciąż są to propozycje dość przypadkowe: częściowo skopiowane z innych branż </a:t>
            </a:r>
            <a:b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(oferta sportowa, ubezpieczenia); częściowo bardzo egzotyczne (np: dostępność konkretnych modeli narzędzi wykorzystywanych do pracy) a częściowo wręcz zabawne w zestawieniu z wysokością oferowanych stawek (dostępność kawy </a:t>
            </a:r>
            <a:b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i herbaty, miejsce parkingowe, budynek z windą).</a:t>
            </a:r>
            <a:endParaRPr sz="12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Poniższy raport oddaje głos samym zainteresowanym - lekarzom</a:t>
            </a:r>
            <a:b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i specjalistom z branży medycznej, którzy odpowiedzieli na pytania </a:t>
            </a:r>
            <a:b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o to, co </a:t>
            </a: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uznają za</a:t>
            </a:r>
            <a:r>
              <a:rPr b="1" lang="en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atrakcyjne w ofertach pracodawców. </a:t>
            </a:r>
            <a:endParaRPr b="1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421175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Analizy HireDoc.com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99" name="Google Shape;299;p37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6527750" y="1276875"/>
            <a:ext cx="23811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Po dodatkowe informacje odsyłamy do cyklicznych raportów HireDoc.com: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200" u="sng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HireDoc.com/pl/raport 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1333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Kwartalne raporty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“Rynek pracy lekarzy i specjalistów </a:t>
            </a:r>
            <a:br>
              <a:rPr b="1" lang="en" sz="12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w branży medycznej”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(najnowszy za Q2.2025)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1333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“Benefity w ogłoszeniach”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(marzec 2025)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1333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“Wynagrodzenia </a:t>
            </a:r>
            <a:br>
              <a:rPr b="1" lang="en" sz="12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w wybranych specjalizacjach lekarskich”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(listopad 2024)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/>
          <p:nvPr/>
        </p:nvSpPr>
        <p:spPr>
          <a:xfrm>
            <a:off x="0" y="-16200"/>
            <a:ext cx="2756100" cy="5175900"/>
          </a:xfrm>
          <a:prstGeom prst="rect">
            <a:avLst/>
          </a:prstGeom>
          <a:solidFill>
            <a:srgbClr val="EDEFF2">
              <a:alpha val="622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2944400" y="1246600"/>
            <a:ext cx="60825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Ponad rok temu, w kwietniu 2024 portal HireDoc.com zmienił oblicze rekrutacji lekarzy i specjalistów w Polsce. Z jednej strony przekonaliśmy menedżerów placówek i gabinetów - bo to właśnie z sektora prywatnego pochodzi większość ofert - że warto jasno pokazywać kluczowe informacje </a:t>
            </a:r>
            <a:b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 ofercie: wynagrodzenie, formę zatrudnienia i wymiar czasu pracy. Z drugiej strony </a:t>
            </a:r>
            <a:r>
              <a:rPr b="1"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pokazaliśmy lekarzom, że szukanie zatrudnienia i aplikowanie może być wygodne i dopasowane do specyfiki branży</a:t>
            </a: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:  nie musi wiązać się </a:t>
            </a:r>
            <a:b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z odwiedzaniem stron placówek, przeglądaniem grup w  mediach społecznościowych czy pytaniem znajomych o rekomendacje. </a:t>
            </a:r>
            <a:endParaRPr i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Dziś robimy kolejny krok - przyglądamy się rynkowi pracy - a dokładniej: rynkowi pracownika, bo to ta forma dominuje w branży medycznej - </a:t>
            </a:r>
            <a:b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od strony potrzeb i oczekiwań osób szukających nowego miejsca zatrudnienia. </a:t>
            </a:r>
            <a:endParaRPr i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-36900" y="3640375"/>
            <a:ext cx="27930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Michał Pękała</a:t>
            </a:r>
            <a:br>
              <a:rPr b="1" lang="en" sz="15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VP Growth Docplanner; odpowiedzialny za rozwój portalu</a:t>
            </a:r>
            <a:r>
              <a:rPr lang="en" sz="1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HireDoc.com</a:t>
            </a:r>
            <a:endParaRPr b="1" sz="13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/>
          </a:blip>
          <a:srcRect b="28713" l="32812" r="23037" t="0"/>
          <a:stretch/>
        </p:blipFill>
        <p:spPr>
          <a:xfrm>
            <a:off x="474900" y="1399525"/>
            <a:ext cx="1806300" cy="194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9" name="Google Shape;309;p38"/>
          <p:cNvSpPr txBox="1"/>
          <p:nvPr/>
        </p:nvSpPr>
        <p:spPr>
          <a:xfrm>
            <a:off x="2859575" y="553650"/>
            <a:ext cx="40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Okiem eksperta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10" name="Google Shape;310;p38"/>
          <p:cNvSpPr/>
          <p:nvPr/>
        </p:nvSpPr>
        <p:spPr>
          <a:xfrm flipH="1" rot="10387267">
            <a:off x="4100901" y="947458"/>
            <a:ext cx="1606355" cy="203675"/>
          </a:xfrm>
          <a:custGeom>
            <a:rect b="b" l="l" r="r" t="t"/>
            <a:pathLst>
              <a:path extrusionOk="0" h="4345" w="124326">
                <a:moveTo>
                  <a:pt x="0" y="4345"/>
                </a:moveTo>
                <a:cubicBezTo>
                  <a:pt x="41467" y="4345"/>
                  <a:pt x="82859" y="0"/>
                  <a:pt x="12432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9"/>
          <p:cNvGrpSpPr/>
          <p:nvPr/>
        </p:nvGrpSpPr>
        <p:grpSpPr>
          <a:xfrm>
            <a:off x="-75" y="0"/>
            <a:ext cx="9144075" cy="5143499"/>
            <a:chOff x="-869684" y="0"/>
            <a:chExt cx="7528467" cy="4234727"/>
          </a:xfrm>
        </p:grpSpPr>
        <p:pic>
          <p:nvPicPr>
            <p:cNvPr id="316" name="Google Shape;316;p39" title="non-binary-european-adult-doctor-close-up-of-stetoscope-in-medical-office-print.jpg"/>
            <p:cNvPicPr preferRelativeResize="0"/>
            <p:nvPr/>
          </p:nvPicPr>
          <p:blipFill rotWithShape="1">
            <a:blip r:embed="rId3">
              <a:alphaModFix/>
            </a:blip>
            <a:srcRect b="17668" l="8904" r="14724" t="0"/>
            <a:stretch/>
          </p:blipFill>
          <p:spPr>
            <a:xfrm>
              <a:off x="1438174" y="0"/>
              <a:ext cx="5220608" cy="4234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9" title="non-binary-european-adult-doctor-close-up-of-stetoscope-in-medical-office-print.jpg"/>
            <p:cNvPicPr preferRelativeResize="0"/>
            <p:nvPr/>
          </p:nvPicPr>
          <p:blipFill rotWithShape="1">
            <a:blip r:embed="rId3">
              <a:alphaModFix/>
            </a:blip>
            <a:srcRect b="17668" l="0" r="92909" t="0"/>
            <a:stretch/>
          </p:blipFill>
          <p:spPr>
            <a:xfrm>
              <a:off x="-869684" y="0"/>
              <a:ext cx="2654618" cy="4234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9"/>
          <p:cNvSpPr/>
          <p:nvPr/>
        </p:nvSpPr>
        <p:spPr>
          <a:xfrm>
            <a:off x="0" y="-11050"/>
            <a:ext cx="49977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421178" y="553650"/>
            <a:ext cx="365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Dużo średnich ofert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523875" y="1602675"/>
            <a:ext cx="4220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Lekarze i specjaliści oceniają, że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>
                <a:solidFill>
                  <a:srgbClr val="005E51"/>
                </a:solidFill>
                <a:latin typeface="Roboto"/>
                <a:ea typeface="Roboto"/>
                <a:cs typeface="Roboto"/>
                <a:sym typeface="Roboto"/>
              </a:rPr>
              <a:t>dostępność ofert pracy spośród których mogą wybierać jest zadowalająca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(ponad 55% respondentów ocenia dostępność ofert jako dobrą lub bardzo dobrą). </a:t>
            </a: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Nieco gorzej oceniana jest jakość ofert. Ponad połowa ankietowanych ocenia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atrakcyjność ofert pracy jako słabą lub średnią</a:t>
            </a: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, przez co - pomimo dużej ilości ogłoszeń - niewiele jest takich, na które warto aplikować.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/>
          <p:nvPr/>
        </p:nvSpPr>
        <p:spPr>
          <a:xfrm>
            <a:off x="0" y="-11050"/>
            <a:ext cx="91440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3275" y="1353200"/>
            <a:ext cx="9144000" cy="323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421178" y="553650"/>
            <a:ext cx="365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Dużo średnich ofert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50" y="1414825"/>
            <a:ext cx="4215600" cy="293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539" y="1397850"/>
            <a:ext cx="3959767" cy="29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/>
          <p:nvPr/>
        </p:nvSpPr>
        <p:spPr>
          <a:xfrm>
            <a:off x="1882000" y="1700430"/>
            <a:ext cx="804700" cy="30475"/>
          </a:xfrm>
          <a:custGeom>
            <a:rect b="b" l="l" r="r" t="t"/>
            <a:pathLst>
              <a:path extrusionOk="0" h="1219" w="32188">
                <a:moveTo>
                  <a:pt x="0" y="1220"/>
                </a:moveTo>
                <a:cubicBezTo>
                  <a:pt x="10409" y="-1382"/>
                  <a:pt x="21459" y="1220"/>
                  <a:pt x="32188" y="122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3" name="Google Shape;333;p40"/>
          <p:cNvSpPr/>
          <p:nvPr/>
        </p:nvSpPr>
        <p:spPr>
          <a:xfrm flipH="1" rot="10800000">
            <a:off x="6431025" y="1714192"/>
            <a:ext cx="936102" cy="30478"/>
          </a:xfrm>
          <a:custGeom>
            <a:rect b="b" l="l" r="r" t="t"/>
            <a:pathLst>
              <a:path extrusionOk="0" h="3311" w="36129">
                <a:moveTo>
                  <a:pt x="0" y="3312"/>
                </a:moveTo>
                <a:cubicBezTo>
                  <a:pt x="10132" y="3312"/>
                  <a:pt x="20085" y="27"/>
                  <a:pt x="30217" y="27"/>
                </a:cubicBezTo>
                <a:cubicBezTo>
                  <a:pt x="32294" y="27"/>
                  <a:pt x="36129" y="-79"/>
                  <a:pt x="36129" y="199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4" name="Google Shape;334;p40"/>
          <p:cNvSpPr txBox="1"/>
          <p:nvPr/>
        </p:nvSpPr>
        <p:spPr>
          <a:xfrm>
            <a:off x="46200" y="428795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</a:t>
            </a: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0"/>
          <p:cNvSpPr txBox="1"/>
          <p:nvPr/>
        </p:nvSpPr>
        <p:spPr>
          <a:xfrm>
            <a:off x="4739275" y="4287950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/>
        </p:nvSpPr>
        <p:spPr>
          <a:xfrm>
            <a:off x="421174" y="553650"/>
            <a:ext cx="4323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Szukanie pracy </a:t>
            </a:r>
            <a:b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w branży medycznej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523875" y="1993675"/>
            <a:ext cx="4094700" cy="2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Ogólna ocena tego, czy poszukiwanie pracy jest łatwe czy trudne wydaje się być wypadkową powyższych dwóch parametrów (dostępność ofert i ich jakość) -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40% badanych uważa, że szukanie pracy jest łatwe lub bardzo łatwe</a:t>
            </a: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b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23% uważa, że jest to trudne.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3" name="Google Shape;343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300" y="1577225"/>
            <a:ext cx="4094700" cy="28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/>
          <p:nvPr/>
        </p:nvSpPr>
        <p:spPr>
          <a:xfrm>
            <a:off x="5455525" y="1878725"/>
            <a:ext cx="1001775" cy="16425"/>
          </a:xfrm>
          <a:custGeom>
            <a:rect b="b" l="l" r="r" t="t"/>
            <a:pathLst>
              <a:path extrusionOk="0" h="657" w="40071">
                <a:moveTo>
                  <a:pt x="0" y="0"/>
                </a:moveTo>
                <a:cubicBezTo>
                  <a:pt x="13359" y="0"/>
                  <a:pt x="26712" y="657"/>
                  <a:pt x="40071" y="657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Google Shape;345;p41"/>
          <p:cNvSpPr txBox="1"/>
          <p:nvPr/>
        </p:nvSpPr>
        <p:spPr>
          <a:xfrm>
            <a:off x="4744475" y="4278975"/>
            <a:ext cx="4323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Raport HireDoc.com: Oczekiwania lekarzy i specjalistów wobec pracodawców</a:t>
            </a:r>
            <a:endParaRPr i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FF2">
              <a:alpha val="62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421175" y="553650"/>
            <a:ext cx="771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 jest problematyczne w szukaniu pracy w Pana/Pani specjalizacji? </a:t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352" name="Google Shape;352;p42"/>
          <p:cNvSpPr txBox="1"/>
          <p:nvPr/>
        </p:nvSpPr>
        <p:spPr>
          <a:xfrm>
            <a:off x="340650" y="191461"/>
            <a:ext cx="4656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2734"/>
                </a:solidFill>
                <a:latin typeface="Roboto Medium"/>
                <a:ea typeface="Roboto Medium"/>
                <a:cs typeface="Roboto Medium"/>
                <a:sym typeface="Roboto Medium"/>
              </a:rPr>
              <a:t>HireDoc.com</a:t>
            </a:r>
            <a:r>
              <a:rPr lang="en" sz="1000">
                <a:solidFill>
                  <a:srgbClr val="1B2734"/>
                </a:solidFill>
                <a:latin typeface="Roboto"/>
                <a:ea typeface="Roboto"/>
                <a:cs typeface="Roboto"/>
                <a:sym typeface="Roboto"/>
              </a:rPr>
              <a:t> | Oczekiwania lekarzy i specjalistów wobec pracodawców</a:t>
            </a:r>
            <a:endParaRPr sz="1000"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421175" y="1693200"/>
            <a:ext cx="1635000" cy="1037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2372675" y="1693200"/>
            <a:ext cx="3018600" cy="706800"/>
          </a:xfrm>
          <a:prstGeom prst="wedgeRectCallout">
            <a:avLst>
              <a:gd fmla="val -22878" name="adj1"/>
              <a:gd fmla="val 70208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164400" y="3087800"/>
            <a:ext cx="2718600" cy="603300"/>
          </a:xfrm>
          <a:prstGeom prst="wedgeRectCallout">
            <a:avLst>
              <a:gd fmla="val -22878" name="adj1"/>
              <a:gd fmla="val 70208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4099388" y="3087800"/>
            <a:ext cx="1760400" cy="1614300"/>
          </a:xfrm>
          <a:prstGeom prst="wedgeRectCallout">
            <a:avLst>
              <a:gd fmla="val -22380" name="adj1"/>
              <a:gd fmla="val 60306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7344125" y="1693200"/>
            <a:ext cx="1543800" cy="1037100"/>
          </a:xfrm>
          <a:prstGeom prst="wedgeRectCallout">
            <a:avLst>
              <a:gd fmla="val -22380" name="adj1"/>
              <a:gd fmla="val 60306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432675" y="3087800"/>
            <a:ext cx="1635000" cy="1614300"/>
          </a:xfrm>
          <a:prstGeom prst="wedgeRectCallout">
            <a:avLst>
              <a:gd fmla="val -22380" name="adj1"/>
              <a:gd fmla="val 60306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456125" y="1796600"/>
            <a:ext cx="1543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niejasne zasady wynagradzania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2483075" y="1796600"/>
            <a:ext cx="2923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za duże oczekiwania pracodawcy</a:t>
            </a:r>
            <a:endParaRPr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512375" y="3208850"/>
            <a:ext cx="14313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sposób ustalania wynagrodzenia jest niekorzystny</a:t>
            </a:r>
            <a:endParaRPr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7380425" y="1796600"/>
            <a:ext cx="14313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znalezienie odpowiedniego zespołu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2"/>
          <p:cNvSpPr txBox="1"/>
          <p:nvPr/>
        </p:nvSpPr>
        <p:spPr>
          <a:xfrm>
            <a:off x="4117638" y="3214275"/>
            <a:ext cx="18492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(niewystarczający) zakres możliwości diagnostycznych i leczniczych</a:t>
            </a:r>
            <a:endParaRPr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5583650" y="1693200"/>
            <a:ext cx="1543800" cy="1037100"/>
          </a:xfrm>
          <a:prstGeom prst="wedgeRectCallout">
            <a:avLst>
              <a:gd fmla="val -22380" name="adj1"/>
              <a:gd fmla="val 60306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5613950" y="1796600"/>
            <a:ext cx="16350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hermetyczność branży</a:t>
            </a:r>
            <a:endParaRPr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6169336" y="3937175"/>
            <a:ext cx="2718600" cy="807600"/>
          </a:xfrm>
          <a:prstGeom prst="wedgeRectCallout">
            <a:avLst>
              <a:gd fmla="val -22878" name="adj1"/>
              <a:gd fmla="val 70208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6302400" y="4037975"/>
            <a:ext cx="24342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oferta nie pokrywa się 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z rzeczywistością</a:t>
            </a:r>
            <a:endParaRPr>
              <a:solidFill>
                <a:srgbClr val="1B27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42"/>
          <p:cNvSpPr txBox="1"/>
          <p:nvPr/>
        </p:nvSpPr>
        <p:spPr>
          <a:xfrm>
            <a:off x="6297000" y="3124375"/>
            <a:ext cx="2434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wiarygodność ofert pracy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2261900" y="3075050"/>
            <a:ext cx="1635000" cy="1287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42"/>
          <p:cNvSpPr txBox="1"/>
          <p:nvPr/>
        </p:nvSpPr>
        <p:spPr>
          <a:xfrm>
            <a:off x="2398950" y="3197625"/>
            <a:ext cx="13557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oferty są gorsze niż moja obecna praca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cplanner branding">
  <a:themeElements>
    <a:clrScheme name="Simple Light">
      <a:dk1>
        <a:srgbClr val="00C3A5"/>
      </a:dk1>
      <a:lt1>
        <a:srgbClr val="005E51"/>
      </a:lt1>
      <a:dk2>
        <a:srgbClr val="E0F7F4"/>
      </a:dk2>
      <a:lt2>
        <a:srgbClr val="FFF7F1"/>
      </a:lt2>
      <a:accent1>
        <a:srgbClr val="1B2734"/>
      </a:accent1>
      <a:accent2>
        <a:srgbClr val="627282"/>
      </a:accent2>
      <a:accent3>
        <a:srgbClr val="DCDFE3"/>
      </a:accent3>
      <a:accent4>
        <a:srgbClr val="FBE8DA"/>
      </a:accent4>
      <a:accent5>
        <a:srgbClr val="FFC59A"/>
      </a:accent5>
      <a:accent6>
        <a:srgbClr val="012C6D"/>
      </a:accent6>
      <a:hlink>
        <a:srgbClr val="3D83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