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78" r:id="rId5"/>
    <p:sldId id="277" r:id="rId6"/>
    <p:sldId id="263" r:id="rId7"/>
    <p:sldId id="267" r:id="rId8"/>
    <p:sldId id="259" r:id="rId9"/>
    <p:sldId id="280" r:id="rId10"/>
    <p:sldId id="281" r:id="rId11"/>
    <p:sldId id="271" r:id="rId12"/>
    <p:sldId id="283" r:id="rId13"/>
    <p:sldId id="268" r:id="rId14"/>
    <p:sldId id="284" r:id="rId15"/>
  </p:sldIdLst>
  <p:sldSz cx="10693400" cy="7562850"/>
  <p:notesSz cx="10693400" cy="75628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58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łgorzata Gołębiewska" initials="MG" lastIdx="6" clrIdx="0"/>
  <p:cmAuthor id="2" name="Sylwia Gosiewska" initials="SG" lastIdx="5" clrIdx="1">
    <p:extLst>
      <p:ext uri="{19B8F6BF-5375-455C-9EA6-DF929625EA0E}">
        <p15:presenceInfo xmlns:p15="http://schemas.microsoft.com/office/powerpoint/2012/main" userId="S-1-5-21-3929709647-3195067364-3913315548-27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5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A523F0-F686-408B-B07D-953A5A4B1038}" v="319" dt="2022-12-07T13:49:56.757"/>
    <p1510:client id="{2172267F-8E3D-4043-929D-4A6EFBCBCBB5}" v="4" dt="2022-12-09T09:48:53.663"/>
    <p1510:client id="{2414C2D6-BBF4-4A22-A8B5-FAAB22BBE9D8}" v="18" dt="2022-12-07T13:28:38.777"/>
    <p1510:client id="{285861E4-8407-4EC3-8264-4A9BCC17BA43}" v="3" dt="2022-12-06T15:20:05.772"/>
    <p1510:client id="{487E73E6-D03D-43FB-8D09-2C01B6AC0FAF}" v="197" dt="2022-12-06T15:47:20.505"/>
    <p1510:client id="{4B2D567A-6218-436F-9E46-AEB928FF37E3}" v="52" dt="2022-12-09T11:39:01.148"/>
    <p1510:client id="{559F240D-9A4E-4820-B7E6-4F9AF58B53BA}" v="78" dt="2022-12-06T15:51:38.984"/>
    <p1510:client id="{58F43654-73AC-4E39-B626-8A2B11B1618B}" v="102" dt="2022-12-12T12:15:48.136"/>
    <p1510:client id="{8D745EF0-E779-4E7F-9BB1-148E277D6669}" v="10" dt="2022-11-28T15:12:11.382"/>
    <p1510:client id="{8DFB719F-004B-48C4-A616-1DC9168EDDE5}" v="2" dt="2022-12-09T14:29:00.612"/>
    <p1510:client id="{A80BE7F7-3BCD-434C-BCE5-6813EA471368}" v="20" dt="2022-12-09T14:30:30.115"/>
    <p1510:client id="{AD10F400-EAB1-4BD6-9834-E74093F87318}" v="1" dt="2022-12-12T11:20:25.912"/>
    <p1510:client id="{BD1C9AEE-54C5-4741-976A-62D152860D24}" v="10" dt="2022-11-28T14:33:33.092"/>
    <p1510:client id="{C54F5D27-DE45-B1FE-6FEF-DF1FAF6CE564}" v="6" dt="2022-11-28T14:34:38.249"/>
    <p1510:client id="{DE14474B-11EF-4A83-A5B6-C5106F46746F}" v="12" dt="2022-12-07T13:33:47.519"/>
    <p1510:client id="{DF1B87A7-04AF-476D-8911-A5EF9126E62E}" v="267" dt="2022-12-12T12:37:51.285"/>
    <p1510:client id="{E212CA7E-ABA4-4E7E-95D9-FCCEA931ABEF}" v="1063" dt="2022-12-06T14:31:06.730"/>
    <p1510:client id="{E24E9205-05D2-4005-823A-415E0365BF76}" v="60" dt="2022-12-12T12:46:51.061"/>
    <p1510:client id="{E6E54AF4-EAD7-4022-98A6-88FB1DE12ED0}" v="21" dt="2022-12-15T09:39:06.962"/>
    <p1510:client id="{FE359A20-4145-42A0-A5FF-DA0191298900}" v="1" dt="2022-12-02T14:07:56.08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99" d="100"/>
          <a:sy n="99" d="100"/>
        </p:scale>
        <p:origin x="840" y="84"/>
      </p:cViewPr>
      <p:guideLst>
        <p:guide orient="horz" pos="2858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łgorzata Gołębiewska" userId="S::malgorzata.golebiewska@burdamedia.pl::876b92ea-25eb-4cbd-9caa-443410ae22b5" providerId="AD" clId="Web-{A80BE7F7-3BCD-434C-BCE5-6813EA471368}"/>
    <pc:docChg chg="modSld">
      <pc:chgData name="Małgorzata Gołębiewska" userId="S::malgorzata.golebiewska@burdamedia.pl::876b92ea-25eb-4cbd-9caa-443410ae22b5" providerId="AD" clId="Web-{A80BE7F7-3BCD-434C-BCE5-6813EA471368}" dt="2022-12-09T14:30:30.115" v="9" actId="20577"/>
      <pc:docMkLst>
        <pc:docMk/>
      </pc:docMkLst>
      <pc:sldChg chg="modSp">
        <pc:chgData name="Małgorzata Gołębiewska" userId="S::malgorzata.golebiewska@burdamedia.pl::876b92ea-25eb-4cbd-9caa-443410ae22b5" providerId="AD" clId="Web-{A80BE7F7-3BCD-434C-BCE5-6813EA471368}" dt="2022-12-09T14:30:30.115" v="9" actId="20577"/>
        <pc:sldMkLst>
          <pc:docMk/>
          <pc:sldMk cId="0" sldId="259"/>
        </pc:sldMkLst>
        <pc:spChg chg="mod">
          <ac:chgData name="Małgorzata Gołębiewska" userId="S::malgorzata.golebiewska@burdamedia.pl::876b92ea-25eb-4cbd-9caa-443410ae22b5" providerId="AD" clId="Web-{A80BE7F7-3BCD-434C-BCE5-6813EA471368}" dt="2022-12-09T14:30:30.115" v="9" actId="20577"/>
          <ac:spMkLst>
            <pc:docMk/>
            <pc:sldMk cId="0" sldId="259"/>
            <ac:spMk id="9" creationId="{00000000-0000-0000-0000-000000000000}"/>
          </ac:spMkLst>
        </pc:spChg>
      </pc:sldChg>
    </pc:docChg>
  </pc:docChgLst>
  <pc:docChgLst>
    <pc:chgData name="Katarzyna Studniarz" userId="S::katarzyna.studniarz@burdamedia.pl::365b372a-6bab-419a-b17d-31c8acd3f21b" providerId="AD" clId="Web-{E6E54AF4-EAD7-4022-98A6-88FB1DE12ED0}"/>
    <pc:docChg chg="modSld">
      <pc:chgData name="Katarzyna Studniarz" userId="S::katarzyna.studniarz@burdamedia.pl::365b372a-6bab-419a-b17d-31c8acd3f21b" providerId="AD" clId="Web-{E6E54AF4-EAD7-4022-98A6-88FB1DE12ED0}" dt="2022-12-15T09:39:06.962" v="20" actId="1076"/>
      <pc:docMkLst>
        <pc:docMk/>
      </pc:docMkLst>
      <pc:sldChg chg="modSp">
        <pc:chgData name="Katarzyna Studniarz" userId="S::katarzyna.studniarz@burdamedia.pl::365b372a-6bab-419a-b17d-31c8acd3f21b" providerId="AD" clId="Web-{E6E54AF4-EAD7-4022-98A6-88FB1DE12ED0}" dt="2022-12-15T09:39:06.962" v="20" actId="1076"/>
        <pc:sldMkLst>
          <pc:docMk/>
          <pc:sldMk cId="1551064281" sldId="280"/>
        </pc:sldMkLst>
        <pc:spChg chg="mod">
          <ac:chgData name="Katarzyna Studniarz" userId="S::katarzyna.studniarz@burdamedia.pl::365b372a-6bab-419a-b17d-31c8acd3f21b" providerId="AD" clId="Web-{E6E54AF4-EAD7-4022-98A6-88FB1DE12ED0}" dt="2022-12-15T09:39:06.962" v="20" actId="1076"/>
          <ac:spMkLst>
            <pc:docMk/>
            <pc:sldMk cId="1551064281" sldId="280"/>
            <ac:spMk id="11" creationId="{10F160D4-0AA5-4F62-2B57-2A533D94D31F}"/>
          </ac:spMkLst>
        </pc:spChg>
        <pc:spChg chg="mod">
          <ac:chgData name="Katarzyna Studniarz" userId="S::katarzyna.studniarz@burdamedia.pl::365b372a-6bab-419a-b17d-31c8acd3f21b" providerId="AD" clId="Web-{E6E54AF4-EAD7-4022-98A6-88FB1DE12ED0}" dt="2022-12-15T09:38:57.306" v="14" actId="1076"/>
          <ac:spMkLst>
            <pc:docMk/>
            <pc:sldMk cId="1551064281" sldId="280"/>
            <ac:spMk id="14" creationId="{00000000-0000-0000-0000-000000000000}"/>
          </ac:spMkLst>
        </pc:spChg>
        <pc:spChg chg="mod">
          <ac:chgData name="Katarzyna Studniarz" userId="S::katarzyna.studniarz@burdamedia.pl::365b372a-6bab-419a-b17d-31c8acd3f21b" providerId="AD" clId="Web-{E6E54AF4-EAD7-4022-98A6-88FB1DE12ED0}" dt="2022-12-15T09:38:57.306" v="15" actId="1076"/>
          <ac:spMkLst>
            <pc:docMk/>
            <pc:sldMk cId="1551064281" sldId="280"/>
            <ac:spMk id="15" creationId="{00000000-0000-0000-0000-000000000000}"/>
          </ac:spMkLst>
        </pc:spChg>
        <pc:spChg chg="mod">
          <ac:chgData name="Katarzyna Studniarz" userId="S::katarzyna.studniarz@burdamedia.pl::365b372a-6bab-419a-b17d-31c8acd3f21b" providerId="AD" clId="Web-{E6E54AF4-EAD7-4022-98A6-88FB1DE12ED0}" dt="2022-12-15T09:38:57.321" v="16" actId="1076"/>
          <ac:spMkLst>
            <pc:docMk/>
            <pc:sldMk cId="1551064281" sldId="280"/>
            <ac:spMk id="16" creationId="{00000000-0000-0000-0000-000000000000}"/>
          </ac:spMkLst>
        </pc:spChg>
        <pc:spChg chg="mod">
          <ac:chgData name="Katarzyna Studniarz" userId="S::katarzyna.studniarz@burdamedia.pl::365b372a-6bab-419a-b17d-31c8acd3f21b" providerId="AD" clId="Web-{E6E54AF4-EAD7-4022-98A6-88FB1DE12ED0}" dt="2022-12-15T09:38:57.321" v="17" actId="1076"/>
          <ac:spMkLst>
            <pc:docMk/>
            <pc:sldMk cId="1551064281" sldId="280"/>
            <ac:spMk id="17" creationId="{00000000-0000-0000-0000-000000000000}"/>
          </ac:spMkLst>
        </pc:spChg>
        <pc:spChg chg="mod">
          <ac:chgData name="Katarzyna Studniarz" userId="S::katarzyna.studniarz@burdamedia.pl::365b372a-6bab-419a-b17d-31c8acd3f21b" providerId="AD" clId="Web-{E6E54AF4-EAD7-4022-98A6-88FB1DE12ED0}" dt="2022-12-15T09:38:57.337" v="18" actId="1076"/>
          <ac:spMkLst>
            <pc:docMk/>
            <pc:sldMk cId="1551064281" sldId="280"/>
            <ac:spMk id="18" creationId="{00000000-0000-0000-0000-000000000000}"/>
          </ac:spMkLst>
        </pc:spChg>
        <pc:spChg chg="mod">
          <ac:chgData name="Katarzyna Studniarz" userId="S::katarzyna.studniarz@burdamedia.pl::365b372a-6bab-419a-b17d-31c8acd3f21b" providerId="AD" clId="Web-{E6E54AF4-EAD7-4022-98A6-88FB1DE12ED0}" dt="2022-12-15T09:39:01.197" v="19" actId="1076"/>
          <ac:spMkLst>
            <pc:docMk/>
            <pc:sldMk cId="1551064281" sldId="280"/>
            <ac:spMk id="34" creationId="{00000000-0000-0000-0000-000000000000}"/>
          </ac:spMkLst>
        </pc:spChg>
      </pc:sldChg>
    </pc:docChg>
  </pc:docChgLst>
  <pc:docChgLst>
    <pc:chgData name="Sylwia Gosiewska" userId="S::sylwia.gosiewska@burdamedia.pl::95aad853-0652-41d2-84bb-ce4ae47e0494" providerId="AD" clId="Web-{DF1B87A7-04AF-476D-8911-A5EF9126E62E}"/>
    <pc:docChg chg="modSld">
      <pc:chgData name="Sylwia Gosiewska" userId="S::sylwia.gosiewska@burdamedia.pl::95aad853-0652-41d2-84bb-ce4ae47e0494" providerId="AD" clId="Web-{DF1B87A7-04AF-476D-8911-A5EF9126E62E}" dt="2022-12-12T12:37:51.285" v="167" actId="1076"/>
      <pc:docMkLst>
        <pc:docMk/>
      </pc:docMkLst>
      <pc:sldChg chg="addSp delSp modSp">
        <pc:chgData name="Sylwia Gosiewska" userId="S::sylwia.gosiewska@burdamedia.pl::95aad853-0652-41d2-84bb-ce4ae47e0494" providerId="AD" clId="Web-{DF1B87A7-04AF-476D-8911-A5EF9126E62E}" dt="2022-12-12T12:37:51.285" v="167" actId="1076"/>
        <pc:sldMkLst>
          <pc:docMk/>
          <pc:sldMk cId="0" sldId="284"/>
        </pc:sldMkLst>
        <pc:spChg chg="mod">
          <ac:chgData name="Sylwia Gosiewska" userId="S::sylwia.gosiewska@burdamedia.pl::95aad853-0652-41d2-84bb-ce4ae47e0494" providerId="AD" clId="Web-{DF1B87A7-04AF-476D-8911-A5EF9126E62E}" dt="2022-12-12T12:18:05.679" v="4" actId="1076"/>
          <ac:spMkLst>
            <pc:docMk/>
            <pc:sldMk cId="0" sldId="284"/>
            <ac:spMk id="12" creationId="{00000000-0000-0000-0000-000000000000}"/>
          </ac:spMkLst>
        </pc:spChg>
        <pc:spChg chg="mod">
          <ac:chgData name="Sylwia Gosiewska" userId="S::sylwia.gosiewska@burdamedia.pl::95aad853-0652-41d2-84bb-ce4ae47e0494" providerId="AD" clId="Web-{DF1B87A7-04AF-476D-8911-A5EF9126E62E}" dt="2022-12-12T12:17:55.944" v="1" actId="1076"/>
          <ac:spMkLst>
            <pc:docMk/>
            <pc:sldMk cId="0" sldId="284"/>
            <ac:spMk id="19" creationId="{6ABF208F-DF48-8746-9C02-E5FE18064E4A}"/>
          </ac:spMkLst>
        </pc:spChg>
        <pc:spChg chg="mod">
          <ac:chgData name="Sylwia Gosiewska" userId="S::sylwia.gosiewska@burdamedia.pl::95aad853-0652-41d2-84bb-ce4ae47e0494" providerId="AD" clId="Web-{DF1B87A7-04AF-476D-8911-A5EF9126E62E}" dt="2022-12-12T12:31:34.604" v="74" actId="20577"/>
          <ac:spMkLst>
            <pc:docMk/>
            <pc:sldMk cId="0" sldId="284"/>
            <ac:spMk id="20" creationId="{A6260490-4ED5-124F-A33E-5754D37801D3}"/>
          </ac:spMkLst>
        </pc:spChg>
        <pc:spChg chg="mod">
          <ac:chgData name="Sylwia Gosiewska" userId="S::sylwia.gosiewska@burdamedia.pl::95aad853-0652-41d2-84bb-ce4ae47e0494" providerId="AD" clId="Web-{DF1B87A7-04AF-476D-8911-A5EF9126E62E}" dt="2022-12-12T12:35:32.047" v="162" actId="20577"/>
          <ac:spMkLst>
            <pc:docMk/>
            <pc:sldMk cId="0" sldId="284"/>
            <ac:spMk id="21" creationId="{90CD0CA4-38F6-DF4B-AD30-74A5E6CD67A1}"/>
          </ac:spMkLst>
        </pc:spChg>
        <pc:spChg chg="del mod">
          <ac:chgData name="Sylwia Gosiewska" userId="S::sylwia.gosiewska@burdamedia.pl::95aad853-0652-41d2-84bb-ce4ae47e0494" providerId="AD" clId="Web-{DF1B87A7-04AF-476D-8911-A5EF9126E62E}" dt="2022-12-12T12:32:08.839" v="88"/>
          <ac:spMkLst>
            <pc:docMk/>
            <pc:sldMk cId="0" sldId="284"/>
            <ac:spMk id="22" creationId="{76ACA740-83F9-B14A-94C9-571539C68F1D}"/>
          </ac:spMkLst>
        </pc:spChg>
        <pc:picChg chg="mod">
          <ac:chgData name="Sylwia Gosiewska" userId="S::sylwia.gosiewska@burdamedia.pl::95aad853-0652-41d2-84bb-ce4ae47e0494" providerId="AD" clId="Web-{DF1B87A7-04AF-476D-8911-A5EF9126E62E}" dt="2022-12-12T12:17:58.694" v="2" actId="1076"/>
          <ac:picMkLst>
            <pc:docMk/>
            <pc:sldMk cId="0" sldId="284"/>
            <ac:picMk id="2" creationId="{0CA53302-2249-D029-7BFB-9676401322AD}"/>
          </ac:picMkLst>
        </pc:picChg>
        <pc:picChg chg="mod">
          <ac:chgData name="Sylwia Gosiewska" userId="S::sylwia.gosiewska@burdamedia.pl::95aad853-0652-41d2-84bb-ce4ae47e0494" providerId="AD" clId="Web-{DF1B87A7-04AF-476D-8911-A5EF9126E62E}" dt="2022-12-12T12:18:20.179" v="6" actId="1076"/>
          <ac:picMkLst>
            <pc:docMk/>
            <pc:sldMk cId="0" sldId="284"/>
            <ac:picMk id="3" creationId="{A6765316-5AD4-06DD-935F-005F74C55F90}"/>
          </ac:picMkLst>
        </pc:picChg>
        <pc:picChg chg="mod">
          <ac:chgData name="Sylwia Gosiewska" userId="S::sylwia.gosiewska@burdamedia.pl::95aad853-0652-41d2-84bb-ce4ae47e0494" providerId="AD" clId="Web-{DF1B87A7-04AF-476D-8911-A5EF9126E62E}" dt="2022-12-12T12:18:20.195" v="7" actId="1076"/>
          <ac:picMkLst>
            <pc:docMk/>
            <pc:sldMk cId="0" sldId="284"/>
            <ac:picMk id="5" creationId="{6DED9907-8BB7-5ADB-3D65-07D761357FA3}"/>
          </ac:picMkLst>
        </pc:picChg>
        <pc:picChg chg="mod">
          <ac:chgData name="Sylwia Gosiewska" userId="S::sylwia.gosiewska@burdamedia.pl::95aad853-0652-41d2-84bb-ce4ae47e0494" providerId="AD" clId="Web-{DF1B87A7-04AF-476D-8911-A5EF9126E62E}" dt="2022-12-12T12:18:31.242" v="12" actId="1076"/>
          <ac:picMkLst>
            <pc:docMk/>
            <pc:sldMk cId="0" sldId="284"/>
            <ac:picMk id="6" creationId="{77C1EEFF-13F9-F42B-7327-EE20322AAB69}"/>
          </ac:picMkLst>
        </pc:picChg>
        <pc:picChg chg="mod">
          <ac:chgData name="Sylwia Gosiewska" userId="S::sylwia.gosiewska@burdamedia.pl::95aad853-0652-41d2-84bb-ce4ae47e0494" providerId="AD" clId="Web-{DF1B87A7-04AF-476D-8911-A5EF9126E62E}" dt="2022-12-12T12:18:31.211" v="10" actId="1076"/>
          <ac:picMkLst>
            <pc:docMk/>
            <pc:sldMk cId="0" sldId="284"/>
            <ac:picMk id="8" creationId="{5A43C2EA-1F2C-F644-3500-2BA715872C77}"/>
          </ac:picMkLst>
        </pc:picChg>
        <pc:picChg chg="mod">
          <ac:chgData name="Sylwia Gosiewska" userId="S::sylwia.gosiewska@burdamedia.pl::95aad853-0652-41d2-84bb-ce4ae47e0494" providerId="AD" clId="Web-{DF1B87A7-04AF-476D-8911-A5EF9126E62E}" dt="2022-12-12T12:18:31.226" v="11" actId="1076"/>
          <ac:picMkLst>
            <pc:docMk/>
            <pc:sldMk cId="0" sldId="284"/>
            <ac:picMk id="9" creationId="{BDC4D9E8-F205-A3D6-2EE2-C153B9F7F5BD}"/>
          </ac:picMkLst>
        </pc:picChg>
        <pc:picChg chg="mod">
          <ac:chgData name="Sylwia Gosiewska" userId="S::sylwia.gosiewska@burdamedia.pl::95aad853-0652-41d2-84bb-ce4ae47e0494" providerId="AD" clId="Web-{DF1B87A7-04AF-476D-8911-A5EF9126E62E}" dt="2022-12-12T12:26:02.143" v="18" actId="1076"/>
          <ac:picMkLst>
            <pc:docMk/>
            <pc:sldMk cId="0" sldId="284"/>
            <ac:picMk id="10" creationId="{00000000-0000-0000-0000-000000000000}"/>
          </ac:picMkLst>
        </pc:picChg>
        <pc:picChg chg="mod">
          <ac:chgData name="Sylwia Gosiewska" userId="S::sylwia.gosiewska@burdamedia.pl::95aad853-0652-41d2-84bb-ce4ae47e0494" providerId="AD" clId="Web-{DF1B87A7-04AF-476D-8911-A5EF9126E62E}" dt="2022-12-12T12:30:54.884" v="62" actId="1076"/>
          <ac:picMkLst>
            <pc:docMk/>
            <pc:sldMk cId="0" sldId="284"/>
            <ac:picMk id="11" creationId="{4BC2BB28-5C4A-A78B-0210-CDDF42CB677C}"/>
          </ac:picMkLst>
        </pc:picChg>
        <pc:picChg chg="mod">
          <ac:chgData name="Sylwia Gosiewska" userId="S::sylwia.gosiewska@burdamedia.pl::95aad853-0652-41d2-84bb-ce4ae47e0494" providerId="AD" clId="Web-{DF1B87A7-04AF-476D-8911-A5EF9126E62E}" dt="2022-12-12T12:18:20.195" v="8" actId="1076"/>
          <ac:picMkLst>
            <pc:docMk/>
            <pc:sldMk cId="0" sldId="284"/>
            <ac:picMk id="15" creationId="{A9BE7B23-A4F5-FEC4-4357-18EA09C69F59}"/>
          </ac:picMkLst>
        </pc:picChg>
        <pc:picChg chg="add del mod">
          <ac:chgData name="Sylwia Gosiewska" userId="S::sylwia.gosiewska@burdamedia.pl::95aad853-0652-41d2-84bb-ce4ae47e0494" providerId="AD" clId="Web-{DF1B87A7-04AF-476D-8911-A5EF9126E62E}" dt="2022-12-12T12:35:42.954" v="164"/>
          <ac:picMkLst>
            <pc:docMk/>
            <pc:sldMk cId="0" sldId="284"/>
            <ac:picMk id="16" creationId="{4F69D571-1892-ED7E-98D9-60F2190961F5}"/>
          </ac:picMkLst>
        </pc:picChg>
        <pc:picChg chg="mod">
          <ac:chgData name="Sylwia Gosiewska" userId="S::sylwia.gosiewska@burdamedia.pl::95aad853-0652-41d2-84bb-ce4ae47e0494" providerId="AD" clId="Web-{DF1B87A7-04AF-476D-8911-A5EF9126E62E}" dt="2022-12-12T12:26:58.004" v="45" actId="1076"/>
          <ac:picMkLst>
            <pc:docMk/>
            <pc:sldMk cId="0" sldId="284"/>
            <ac:picMk id="17" creationId="{15E8703A-65BA-F005-D894-FEBA731ACC60}"/>
          </ac:picMkLst>
        </pc:picChg>
        <pc:picChg chg="add mod">
          <ac:chgData name="Sylwia Gosiewska" userId="S::sylwia.gosiewska@burdamedia.pl::95aad853-0652-41d2-84bb-ce4ae47e0494" providerId="AD" clId="Web-{DF1B87A7-04AF-476D-8911-A5EF9126E62E}" dt="2022-12-12T12:37:51.285" v="167" actId="1076"/>
          <ac:picMkLst>
            <pc:docMk/>
            <pc:sldMk cId="0" sldId="284"/>
            <ac:picMk id="18" creationId="{F2E61735-C9FA-20A9-2C42-47709DDD41BF}"/>
          </ac:picMkLst>
        </pc:picChg>
      </pc:sldChg>
    </pc:docChg>
  </pc:docChgLst>
  <pc:docChgLst>
    <pc:chgData name="Marta Tabiś-Szymanek" userId="S::marta.tabis-szymanek@burdamedia.pl::b9b3891d-4225-4021-a85e-44d91d0f1cd5" providerId="AD" clId="Web-{58F43654-73AC-4E39-B626-8A2B11B1618B}"/>
    <pc:docChg chg="modSld">
      <pc:chgData name="Marta Tabiś-Szymanek" userId="S::marta.tabis-szymanek@burdamedia.pl::b9b3891d-4225-4021-a85e-44d91d0f1cd5" providerId="AD" clId="Web-{58F43654-73AC-4E39-B626-8A2B11B1618B}" dt="2022-12-12T12:15:48.136" v="50" actId="20577"/>
      <pc:docMkLst>
        <pc:docMk/>
      </pc:docMkLst>
      <pc:sldChg chg="delSp modSp">
        <pc:chgData name="Marta Tabiś-Szymanek" userId="S::marta.tabis-szymanek@burdamedia.pl::b9b3891d-4225-4021-a85e-44d91d0f1cd5" providerId="AD" clId="Web-{58F43654-73AC-4E39-B626-8A2B11B1618B}" dt="2022-12-12T12:15:48.136" v="50" actId="20577"/>
        <pc:sldMkLst>
          <pc:docMk/>
          <pc:sldMk cId="229614422" sldId="267"/>
        </pc:sldMkLst>
        <pc:spChg chg="mod">
          <ac:chgData name="Marta Tabiś-Szymanek" userId="S::marta.tabis-szymanek@burdamedia.pl::b9b3891d-4225-4021-a85e-44d91d0f1cd5" providerId="AD" clId="Web-{58F43654-73AC-4E39-B626-8A2B11B1618B}" dt="2022-12-12T12:12:24.722" v="0" actId="20577"/>
          <ac:spMkLst>
            <pc:docMk/>
            <pc:sldMk cId="229614422" sldId="267"/>
            <ac:spMk id="2" creationId="{00000000-0000-0000-0000-000000000000}"/>
          </ac:spMkLst>
        </pc:spChg>
        <pc:spChg chg="mod">
          <ac:chgData name="Marta Tabiś-Szymanek" userId="S::marta.tabis-szymanek@burdamedia.pl::b9b3891d-4225-4021-a85e-44d91d0f1cd5" providerId="AD" clId="Web-{58F43654-73AC-4E39-B626-8A2B11B1618B}" dt="2022-12-12T12:14:21.601" v="37" actId="20577"/>
          <ac:spMkLst>
            <pc:docMk/>
            <pc:sldMk cId="229614422" sldId="267"/>
            <ac:spMk id="10" creationId="{00000000-0000-0000-0000-000000000000}"/>
          </ac:spMkLst>
        </pc:spChg>
        <pc:spChg chg="mod">
          <ac:chgData name="Marta Tabiś-Szymanek" userId="S::marta.tabis-szymanek@burdamedia.pl::b9b3891d-4225-4021-a85e-44d91d0f1cd5" providerId="AD" clId="Web-{58F43654-73AC-4E39-B626-8A2B11B1618B}" dt="2022-12-12T12:15:48.136" v="50" actId="20577"/>
          <ac:spMkLst>
            <pc:docMk/>
            <pc:sldMk cId="229614422" sldId="267"/>
            <ac:spMk id="12" creationId="{00000000-0000-0000-0000-000000000000}"/>
          </ac:spMkLst>
        </pc:spChg>
        <pc:picChg chg="del">
          <ac:chgData name="Marta Tabiś-Szymanek" userId="S::marta.tabis-szymanek@burdamedia.pl::b9b3891d-4225-4021-a85e-44d91d0f1cd5" providerId="AD" clId="Web-{58F43654-73AC-4E39-B626-8A2B11B1618B}" dt="2022-12-12T12:15:33.292" v="43"/>
          <ac:picMkLst>
            <pc:docMk/>
            <pc:sldMk cId="229614422" sldId="267"/>
            <ac:picMk id="6147" creationId="{00000000-0000-0000-0000-000000000000}"/>
          </ac:picMkLst>
        </pc:picChg>
      </pc:sldChg>
      <pc:sldChg chg="modSp">
        <pc:chgData name="Marta Tabiś-Szymanek" userId="S::marta.tabis-szymanek@burdamedia.pl::b9b3891d-4225-4021-a85e-44d91d0f1cd5" providerId="AD" clId="Web-{58F43654-73AC-4E39-B626-8A2B11B1618B}" dt="2022-12-12T12:13:40.506" v="16" actId="20577"/>
        <pc:sldMkLst>
          <pc:docMk/>
          <pc:sldMk cId="3911830824" sldId="275"/>
        </pc:sldMkLst>
        <pc:spChg chg="mod">
          <ac:chgData name="Marta Tabiś-Szymanek" userId="S::marta.tabis-szymanek@burdamedia.pl::b9b3891d-4225-4021-a85e-44d91d0f1cd5" providerId="AD" clId="Web-{58F43654-73AC-4E39-B626-8A2B11B1618B}" dt="2022-12-12T12:13:18.271" v="9" actId="20577"/>
          <ac:spMkLst>
            <pc:docMk/>
            <pc:sldMk cId="3911830824" sldId="275"/>
            <ac:spMk id="2" creationId="{00000000-0000-0000-0000-000000000000}"/>
          </ac:spMkLst>
        </pc:spChg>
        <pc:spChg chg="mod">
          <ac:chgData name="Marta Tabiś-Szymanek" userId="S::marta.tabis-szymanek@burdamedia.pl::b9b3891d-4225-4021-a85e-44d91d0f1cd5" providerId="AD" clId="Web-{58F43654-73AC-4E39-B626-8A2B11B1618B}" dt="2022-12-12T12:13:40.506" v="16" actId="20577"/>
          <ac:spMkLst>
            <pc:docMk/>
            <pc:sldMk cId="3911830824" sldId="275"/>
            <ac:spMk id="9" creationId="{00000000-0000-0000-0000-000000000000}"/>
          </ac:spMkLst>
        </pc:spChg>
      </pc:sldChg>
      <pc:sldChg chg="modSp">
        <pc:chgData name="Marta Tabiś-Szymanek" userId="S::marta.tabis-szymanek@burdamedia.pl::b9b3891d-4225-4021-a85e-44d91d0f1cd5" providerId="AD" clId="Web-{58F43654-73AC-4E39-B626-8A2B11B1618B}" dt="2022-12-12T12:14:53.759" v="41" actId="20577"/>
        <pc:sldMkLst>
          <pc:docMk/>
          <pc:sldMk cId="1551064281" sldId="280"/>
        </pc:sldMkLst>
        <pc:spChg chg="mod">
          <ac:chgData name="Marta Tabiś-Szymanek" userId="S::marta.tabis-szymanek@burdamedia.pl::b9b3891d-4225-4021-a85e-44d91d0f1cd5" providerId="AD" clId="Web-{58F43654-73AC-4E39-B626-8A2B11B1618B}" dt="2022-12-12T12:14:53.759" v="41" actId="20577"/>
          <ac:spMkLst>
            <pc:docMk/>
            <pc:sldMk cId="1551064281" sldId="280"/>
            <ac:spMk id="4" creationId="{00000000-0000-0000-0000-000000000000}"/>
          </ac:spMkLst>
        </pc:spChg>
      </pc:sldChg>
      <pc:sldChg chg="modSp">
        <pc:chgData name="Marta Tabiś-Szymanek" userId="S::marta.tabis-szymanek@burdamedia.pl::b9b3891d-4225-4021-a85e-44d91d0f1cd5" providerId="AD" clId="Web-{58F43654-73AC-4E39-B626-8A2B11B1618B}" dt="2022-12-12T12:15:01.337" v="42" actId="20577"/>
        <pc:sldMkLst>
          <pc:docMk/>
          <pc:sldMk cId="709340941" sldId="281"/>
        </pc:sldMkLst>
        <pc:spChg chg="mod">
          <ac:chgData name="Marta Tabiś-Szymanek" userId="S::marta.tabis-szymanek@burdamedia.pl::b9b3891d-4225-4021-a85e-44d91d0f1cd5" providerId="AD" clId="Web-{58F43654-73AC-4E39-B626-8A2B11B1618B}" dt="2022-12-12T12:15:01.337" v="42" actId="20577"/>
          <ac:spMkLst>
            <pc:docMk/>
            <pc:sldMk cId="709340941" sldId="281"/>
            <ac:spMk id="4" creationId="{00000000-0000-0000-0000-000000000000}"/>
          </ac:spMkLst>
        </pc:spChg>
      </pc:sldChg>
    </pc:docChg>
  </pc:docChgLst>
  <pc:docChgLst>
    <pc:chgData name="Małgorzata Gołębiewska" userId="S::malgorzata.golebiewska@burdamedia.pl::876b92ea-25eb-4cbd-9caa-443410ae22b5" providerId="AD" clId="Web-{8DFB719F-004B-48C4-A616-1DC9168EDDE5}"/>
    <pc:docChg chg="modSld">
      <pc:chgData name="Małgorzata Gołębiewska" userId="S::malgorzata.golebiewska@burdamedia.pl::876b92ea-25eb-4cbd-9caa-443410ae22b5" providerId="AD" clId="Web-{8DFB719F-004B-48C4-A616-1DC9168EDDE5}" dt="2022-12-09T14:29:00.612" v="0" actId="20577"/>
      <pc:docMkLst>
        <pc:docMk/>
      </pc:docMkLst>
      <pc:sldChg chg="modSp">
        <pc:chgData name="Małgorzata Gołębiewska" userId="S::malgorzata.golebiewska@burdamedia.pl::876b92ea-25eb-4cbd-9caa-443410ae22b5" providerId="AD" clId="Web-{8DFB719F-004B-48C4-A616-1DC9168EDDE5}" dt="2022-12-09T14:29:00.612" v="0" actId="20577"/>
        <pc:sldMkLst>
          <pc:docMk/>
          <pc:sldMk cId="0" sldId="259"/>
        </pc:sldMkLst>
        <pc:spChg chg="mod">
          <ac:chgData name="Małgorzata Gołębiewska" userId="S::malgorzata.golebiewska@burdamedia.pl::876b92ea-25eb-4cbd-9caa-443410ae22b5" providerId="AD" clId="Web-{8DFB719F-004B-48C4-A616-1DC9168EDDE5}" dt="2022-12-09T14:29:00.612" v="0" actId="20577"/>
          <ac:spMkLst>
            <pc:docMk/>
            <pc:sldMk cId="0" sldId="259"/>
            <ac:spMk id="9" creationId="{00000000-0000-0000-0000-000000000000}"/>
          </ac:spMkLst>
        </pc:spChg>
      </pc:sldChg>
    </pc:docChg>
  </pc:docChgLst>
  <pc:docChgLst>
    <pc:chgData name="Katarzyna Studniarz" userId="S::katarzyna.studniarz@burdamedia.pl::365b372a-6bab-419a-b17d-31c8acd3f21b" providerId="AD" clId="Web-{E24E9205-05D2-4005-823A-415E0365BF76}"/>
    <pc:docChg chg="modSld">
      <pc:chgData name="Katarzyna Studniarz" userId="S::katarzyna.studniarz@burdamedia.pl::365b372a-6bab-419a-b17d-31c8acd3f21b" providerId="AD" clId="Web-{E24E9205-05D2-4005-823A-415E0365BF76}" dt="2022-12-12T12:46:51.061" v="50" actId="1076"/>
      <pc:docMkLst>
        <pc:docMk/>
      </pc:docMkLst>
      <pc:sldChg chg="modSp">
        <pc:chgData name="Katarzyna Studniarz" userId="S::katarzyna.studniarz@burdamedia.pl::365b372a-6bab-419a-b17d-31c8acd3f21b" providerId="AD" clId="Web-{E24E9205-05D2-4005-823A-415E0365BF76}" dt="2022-12-12T12:46:51.061" v="50" actId="1076"/>
        <pc:sldMkLst>
          <pc:docMk/>
          <pc:sldMk cId="0" sldId="284"/>
        </pc:sldMkLst>
        <pc:spChg chg="mod">
          <ac:chgData name="Katarzyna Studniarz" userId="S::katarzyna.studniarz@burdamedia.pl::365b372a-6bab-419a-b17d-31c8acd3f21b" providerId="AD" clId="Web-{E24E9205-05D2-4005-823A-415E0365BF76}" dt="2022-12-12T12:45:07.996" v="2" actId="20577"/>
          <ac:spMkLst>
            <pc:docMk/>
            <pc:sldMk cId="0" sldId="284"/>
            <ac:spMk id="20" creationId="{A6260490-4ED5-124F-A33E-5754D37801D3}"/>
          </ac:spMkLst>
        </pc:spChg>
        <pc:spChg chg="mod">
          <ac:chgData name="Katarzyna Studniarz" userId="S::katarzyna.studniarz@burdamedia.pl::365b372a-6bab-419a-b17d-31c8acd3f21b" providerId="AD" clId="Web-{E24E9205-05D2-4005-823A-415E0365BF76}" dt="2022-12-12T12:45:55.872" v="13" actId="1076"/>
          <ac:spMkLst>
            <pc:docMk/>
            <pc:sldMk cId="0" sldId="284"/>
            <ac:spMk id="21" creationId="{90CD0CA4-38F6-DF4B-AD30-74A5E6CD67A1}"/>
          </ac:spMkLst>
        </pc:spChg>
        <pc:picChg chg="mod">
          <ac:chgData name="Katarzyna Studniarz" userId="S::katarzyna.studniarz@burdamedia.pl::365b372a-6bab-419a-b17d-31c8acd3f21b" providerId="AD" clId="Web-{E24E9205-05D2-4005-823A-415E0365BF76}" dt="2022-12-12T12:46:50.952" v="43" actId="1076"/>
          <ac:picMkLst>
            <pc:docMk/>
            <pc:sldMk cId="0" sldId="284"/>
            <ac:picMk id="5" creationId="{6DED9907-8BB7-5ADB-3D65-07D761357FA3}"/>
          </ac:picMkLst>
        </pc:picChg>
        <pc:picChg chg="mod">
          <ac:chgData name="Katarzyna Studniarz" userId="S::katarzyna.studniarz@burdamedia.pl::365b372a-6bab-419a-b17d-31c8acd3f21b" providerId="AD" clId="Web-{E24E9205-05D2-4005-823A-415E0365BF76}" dt="2022-12-12T12:46:50.999" v="46" actId="1076"/>
          <ac:picMkLst>
            <pc:docMk/>
            <pc:sldMk cId="0" sldId="284"/>
            <ac:picMk id="6" creationId="{77C1EEFF-13F9-F42B-7327-EE20322AAB69}"/>
          </ac:picMkLst>
        </pc:picChg>
        <pc:picChg chg="mod">
          <ac:chgData name="Katarzyna Studniarz" userId="S::katarzyna.studniarz@burdamedia.pl::365b372a-6bab-419a-b17d-31c8acd3f21b" providerId="AD" clId="Web-{E24E9205-05D2-4005-823A-415E0365BF76}" dt="2022-12-12T12:46:50.967" v="44" actId="1076"/>
          <ac:picMkLst>
            <pc:docMk/>
            <pc:sldMk cId="0" sldId="284"/>
            <ac:picMk id="9" creationId="{BDC4D9E8-F205-A3D6-2EE2-C153B9F7F5BD}"/>
          </ac:picMkLst>
        </pc:picChg>
        <pc:picChg chg="mod">
          <ac:chgData name="Katarzyna Studniarz" userId="S::katarzyna.studniarz@burdamedia.pl::365b372a-6bab-419a-b17d-31c8acd3f21b" providerId="AD" clId="Web-{E24E9205-05D2-4005-823A-415E0365BF76}" dt="2022-12-12T12:46:51.030" v="48" actId="1076"/>
          <ac:picMkLst>
            <pc:docMk/>
            <pc:sldMk cId="0" sldId="284"/>
            <ac:picMk id="10" creationId="{00000000-0000-0000-0000-000000000000}"/>
          </ac:picMkLst>
        </pc:picChg>
        <pc:picChg chg="mod">
          <ac:chgData name="Katarzyna Studniarz" userId="S::katarzyna.studniarz@burdamedia.pl::365b372a-6bab-419a-b17d-31c8acd3f21b" providerId="AD" clId="Web-{E24E9205-05D2-4005-823A-415E0365BF76}" dt="2022-12-12T12:46:51.061" v="50" actId="1076"/>
          <ac:picMkLst>
            <pc:docMk/>
            <pc:sldMk cId="0" sldId="284"/>
            <ac:picMk id="11" creationId="{4BC2BB28-5C4A-A78B-0210-CDDF42CB677C}"/>
          </ac:picMkLst>
        </pc:picChg>
        <pc:picChg chg="mod">
          <ac:chgData name="Katarzyna Studniarz" userId="S::katarzyna.studniarz@burdamedia.pl::365b372a-6bab-419a-b17d-31c8acd3f21b" providerId="AD" clId="Web-{E24E9205-05D2-4005-823A-415E0365BF76}" dt="2022-12-12T12:46:50.983" v="45" actId="1076"/>
          <ac:picMkLst>
            <pc:docMk/>
            <pc:sldMk cId="0" sldId="284"/>
            <ac:picMk id="15" creationId="{A9BE7B23-A4F5-FEC4-4357-18EA09C69F59}"/>
          </ac:picMkLst>
        </pc:picChg>
        <pc:picChg chg="mod">
          <ac:chgData name="Katarzyna Studniarz" userId="S::katarzyna.studniarz@burdamedia.pl::365b372a-6bab-419a-b17d-31c8acd3f21b" providerId="AD" clId="Web-{E24E9205-05D2-4005-823A-415E0365BF76}" dt="2022-12-12T12:46:51.014" v="47" actId="1076"/>
          <ac:picMkLst>
            <pc:docMk/>
            <pc:sldMk cId="0" sldId="284"/>
            <ac:picMk id="17" creationId="{15E8703A-65BA-F005-D894-FEBA731ACC60}"/>
          </ac:picMkLst>
        </pc:picChg>
        <pc:picChg chg="mod">
          <ac:chgData name="Katarzyna Studniarz" userId="S::katarzyna.studniarz@burdamedia.pl::365b372a-6bab-419a-b17d-31c8acd3f21b" providerId="AD" clId="Web-{E24E9205-05D2-4005-823A-415E0365BF76}" dt="2022-12-12T12:46:51.046" v="49" actId="1076"/>
          <ac:picMkLst>
            <pc:docMk/>
            <pc:sldMk cId="0" sldId="284"/>
            <ac:picMk id="18" creationId="{F2E61735-C9FA-20A9-2C42-47709DDD41BF}"/>
          </ac:picMkLst>
        </pc:picChg>
      </pc:sldChg>
    </pc:docChg>
  </pc:docChgLst>
  <pc:docChgLst>
    <pc:chgData name="Sylwia Gosiewska" userId="S::sylwia.gosiewska@burdamedia.pl::95aad853-0652-41d2-84bb-ce4ae47e0494" providerId="AD" clId="Web-{AD10F400-EAB1-4BD6-9834-E74093F87318}"/>
    <pc:docChg chg="sldOrd">
      <pc:chgData name="Sylwia Gosiewska" userId="S::sylwia.gosiewska@burdamedia.pl::95aad853-0652-41d2-84bb-ce4ae47e0494" providerId="AD" clId="Web-{AD10F400-EAB1-4BD6-9834-E74093F87318}" dt="2022-12-12T11:20:25.912" v="0"/>
      <pc:docMkLst>
        <pc:docMk/>
      </pc:docMkLst>
      <pc:sldChg chg="ord">
        <pc:chgData name="Sylwia Gosiewska" userId="S::sylwia.gosiewska@burdamedia.pl::95aad853-0652-41d2-84bb-ce4ae47e0494" providerId="AD" clId="Web-{AD10F400-EAB1-4BD6-9834-E74093F87318}" dt="2022-12-12T11:20:25.912" v="0"/>
        <pc:sldMkLst>
          <pc:docMk/>
          <pc:sldMk cId="0" sldId="284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spPr>
            <a:ln>
              <a:noFill/>
            </a:ln>
          </c:spPr>
          <c:explosion val="4"/>
          <c:dPt>
            <c:idx val="0"/>
            <c:bubble3D val="0"/>
            <c:spPr>
              <a:solidFill>
                <a:srgbClr val="00D5E9">
                  <a:alpha val="19506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F81-0748-9AEB-84804B28CDDD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F81-0748-9AEB-84804B28CDD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F81-0748-9AEB-84804B28CDD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F81-0748-9AEB-84804B28CDDD}"/>
              </c:ext>
            </c:extLst>
          </c:dPt>
          <c:cat>
            <c:strRef>
              <c:f>Arkusz1!$A$2:$A$5</c:f>
              <c:strCache>
                <c:ptCount val="2"/>
                <c:pt idx="0">
                  <c:v>1. kwartał</c:v>
                </c:pt>
                <c:pt idx="1">
                  <c:v>2. kwartał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53</c:v>
                </c:pt>
                <c:pt idx="1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F81-0748-9AEB-84804B28CD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D5E9">
                  <a:alpha val="19506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A30-9A44-A902-140E80EFB3C3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A30-9A44-A902-140E80EFB3C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A30-9A44-A902-140E80EFB3C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A30-9A44-A902-140E80EFB3C3}"/>
              </c:ext>
            </c:extLst>
          </c:dPt>
          <c:cat>
            <c:strRef>
              <c:f>Arkusz1!$A$2:$A$5</c:f>
              <c:strCache>
                <c:ptCount val="2"/>
                <c:pt idx="0">
                  <c:v>1. kwartał</c:v>
                </c:pt>
                <c:pt idx="1">
                  <c:v>2. kwartał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72</c:v>
                </c:pt>
                <c:pt idx="1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A30-9A44-A902-140E80EFB3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D5E9">
                  <a:alpha val="19506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828-CE4B-B242-2748E6D05AD0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828-CE4B-B242-2748E6D05AD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828-CE4B-B242-2748E6D05AD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828-CE4B-B242-2748E6D05AD0}"/>
              </c:ext>
            </c:extLst>
          </c:dPt>
          <c:cat>
            <c:strRef>
              <c:f>Arkusz1!$A$2:$A$5</c:f>
              <c:strCache>
                <c:ptCount val="2"/>
                <c:pt idx="0">
                  <c:v>1. kwartał</c:v>
                </c:pt>
                <c:pt idx="1">
                  <c:v>2. kwartał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88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828-CE4B-B242-2748E6D05A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3992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1069975" y="3592513"/>
            <a:ext cx="8553450" cy="34036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1799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1069975" y="3592513"/>
            <a:ext cx="8553450" cy="34036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1799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0468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3293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9595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2917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1252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2000" y="432000"/>
            <a:ext cx="3517735" cy="1098798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971" y="6905399"/>
            <a:ext cx="1109035" cy="30003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>
          <a:xfrm>
            <a:off x="0" y="0"/>
            <a:ext cx="10693400" cy="756285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bk object 24"/>
          <p:cNvSpPr/>
          <p:nvPr/>
        </p:nvSpPr>
        <p:spPr>
          <a:xfrm>
            <a:off x="827995" y="1443238"/>
            <a:ext cx="8973185" cy="0"/>
          </a:xfrm>
          <a:custGeom>
            <a:avLst/>
            <a:gdLst/>
            <a:ahLst/>
            <a:cxnLst/>
            <a:rect l="l" t="t" r="r" b="b"/>
            <a:pathLst>
              <a:path w="8973185">
                <a:moveTo>
                  <a:pt x="0" y="0"/>
                </a:moveTo>
                <a:lnTo>
                  <a:pt x="8973000" y="0"/>
                </a:lnTo>
              </a:path>
            </a:pathLst>
          </a:custGeom>
          <a:ln w="6349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827995" y="7203239"/>
            <a:ext cx="8973185" cy="0"/>
          </a:xfrm>
          <a:custGeom>
            <a:avLst/>
            <a:gdLst/>
            <a:ahLst/>
            <a:cxnLst/>
            <a:rect l="l" t="t" r="r" b="b"/>
            <a:pathLst>
              <a:path w="8973185">
                <a:moveTo>
                  <a:pt x="0" y="0"/>
                </a:moveTo>
                <a:lnTo>
                  <a:pt x="8973000" y="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53845" y="1674044"/>
            <a:ext cx="5785709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0" i="0">
                <a:solidFill>
                  <a:srgbClr val="231F20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23619" y="3278292"/>
            <a:ext cx="6846160" cy="32213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>
        <a:defRPr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5.jpeg"/><Relationship Id="rId5" Type="http://schemas.openxmlformats.org/officeDocument/2006/relationships/image" Target="../media/image29.png"/><Relationship Id="rId10" Type="http://schemas.openxmlformats.org/officeDocument/2006/relationships/image" Target="../media/image34.jpeg"/><Relationship Id="rId4" Type="http://schemas.openxmlformats.org/officeDocument/2006/relationships/image" Target="../media/image28.png"/><Relationship Id="rId9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10" Type="http://schemas.openxmlformats.org/officeDocument/2006/relationships/image" Target="../media/image14.emf"/><Relationship Id="rId4" Type="http://schemas.openxmlformats.org/officeDocument/2006/relationships/image" Target="../media/image9.emf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em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/>
          <p:nvPr/>
        </p:nvGrpSpPr>
        <p:grpSpPr>
          <a:xfrm>
            <a:off x="724704" y="4966447"/>
            <a:ext cx="5685061" cy="2063084"/>
            <a:chOff x="551532" y="442610"/>
            <a:chExt cx="9354566" cy="3300328"/>
          </a:xfrm>
        </p:grpSpPr>
        <p:pic>
          <p:nvPicPr>
            <p:cNvPr id="4" name="Obraz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9663" y="442610"/>
              <a:ext cx="6366435" cy="1722328"/>
            </a:xfrm>
            <a:prstGeom prst="rect">
              <a:avLst/>
            </a:prstGeom>
          </p:spPr>
        </p:pic>
        <p:pic>
          <p:nvPicPr>
            <p:cNvPr id="7" name="Obraz 6" descr="BURDA MEDIA PL-logo (v4)-neon (SQ)-S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532" y="442610"/>
              <a:ext cx="2777951" cy="33003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3863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344275" cy="7562850"/>
          </a:xfrm>
          <a:prstGeom prst="rect">
            <a:avLst/>
          </a:prstGeom>
        </p:spPr>
      </p:pic>
      <p:graphicFrame>
        <p:nvGraphicFramePr>
          <p:cNvPr id="57" name="Tabela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114776"/>
              </p:ext>
            </p:extLst>
          </p:nvPr>
        </p:nvGraphicFramePr>
        <p:xfrm>
          <a:off x="432000" y="2791074"/>
          <a:ext cx="5123849" cy="43310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6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3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34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903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Numer </a:t>
                      </a:r>
                      <a:br>
                        <a:rPr lang="pl-PL" sz="16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wydania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pl-PL" sz="1600" b="1" dirty="0">
                          <a:solidFill>
                            <a:srgbClr val="00D5E9"/>
                          </a:solidFill>
                        </a:rPr>
                        <a:t>Termin</a:t>
                      </a:r>
                      <a:r>
                        <a:rPr lang="pl-PL" sz="1600" b="1" baseline="0" dirty="0">
                          <a:solidFill>
                            <a:srgbClr val="00D5E9"/>
                          </a:solidFill>
                        </a:rPr>
                        <a:t> dostarczenia </a:t>
                      </a:r>
                      <a:br>
                        <a:rPr lang="pl-PL" sz="1600" b="1" baseline="0" dirty="0">
                          <a:solidFill>
                            <a:srgbClr val="00D5E9"/>
                          </a:solidFill>
                        </a:rPr>
                      </a:br>
                      <a:r>
                        <a:rPr lang="pl-PL" sz="1600" b="1" baseline="0" dirty="0">
                          <a:solidFill>
                            <a:srgbClr val="00D5E9"/>
                          </a:solidFill>
                        </a:rPr>
                        <a:t>materiałów</a:t>
                      </a:r>
                      <a:endParaRPr lang="pl-PL" sz="1600" b="1" dirty="0">
                        <a:solidFill>
                          <a:srgbClr val="00D5E9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Pierwszy dzień sprzedaży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pl-PL" sz="1400" b="0" i="0" dirty="0" smtClean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2/2026</a:t>
                      </a:r>
                      <a:endParaRPr lang="pl-PL" sz="14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i="0" smtClean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12.12.2025</a:t>
                      </a:r>
                      <a:endParaRPr lang="pl-PL" sz="14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smtClean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07.01.2026</a:t>
                      </a:r>
                      <a:endParaRPr lang="pl-PL" sz="14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pl-PL" sz="1400" b="0" i="0" dirty="0" smtClean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3/2026</a:t>
                      </a:r>
                      <a:endParaRPr lang="pl-PL" sz="14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i="0" smtClean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14.01.2026</a:t>
                      </a:r>
                      <a:endParaRPr lang="pl-PL" sz="14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dirty="0" smtClean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04.02.2026</a:t>
                      </a:r>
                      <a:endParaRPr lang="pl-PL" sz="14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pl-PL" sz="1400" b="0" i="0" dirty="0" smtClean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4/2026</a:t>
                      </a:r>
                      <a:endParaRPr lang="pl-PL" sz="14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dirty="0" smtClean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10.02.2026</a:t>
                      </a:r>
                      <a:endParaRPr lang="pl-PL" sz="14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smtClean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04.03.2026</a:t>
                      </a:r>
                      <a:endParaRPr lang="pl-PL" sz="14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pl-PL" sz="1400" b="0" i="0" smtClean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5/2026</a:t>
                      </a:r>
                      <a:endParaRPr lang="pl-PL" sz="14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dirty="0" smtClean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06.03.2026</a:t>
                      </a:r>
                      <a:endParaRPr lang="pl-PL" sz="14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smtClean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01.04.2026</a:t>
                      </a:r>
                      <a:endParaRPr lang="pl-PL" sz="14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smtClean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6/2026</a:t>
                      </a:r>
                      <a:endParaRPr lang="pl-PL" sz="14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dirty="0" smtClean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10.04.2026</a:t>
                      </a:r>
                      <a:endParaRPr lang="pl-PL" sz="14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smtClean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06.05.2026</a:t>
                      </a:r>
                      <a:endParaRPr lang="pl-PL" sz="14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pl-PL" sz="1400" b="0" i="0" smtClean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7/2026</a:t>
                      </a:r>
                      <a:endParaRPr lang="pl-PL" sz="14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dirty="0" smtClean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08.05.2026</a:t>
                      </a:r>
                      <a:endParaRPr lang="pl-PL" sz="14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smtClean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03.06.2026</a:t>
                      </a:r>
                      <a:endParaRPr lang="pl-PL" sz="14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pl-PL" sz="1400" b="0" i="0" smtClean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8/2026</a:t>
                      </a:r>
                      <a:endParaRPr lang="pl-PL" sz="14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dirty="0" smtClean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05.06.2026</a:t>
                      </a:r>
                      <a:endParaRPr lang="pl-PL" sz="14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smtClean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01.07.2026</a:t>
                      </a:r>
                      <a:endParaRPr lang="pl-PL" sz="14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pl-PL" sz="1400" b="0" i="0" smtClean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9/2026</a:t>
                      </a:r>
                      <a:endParaRPr lang="pl-PL" sz="14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dirty="0" smtClean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10.07.2026</a:t>
                      </a:r>
                      <a:endParaRPr lang="pl-PL" sz="14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dirty="0" smtClean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05.08.2026</a:t>
                      </a:r>
                      <a:endParaRPr lang="pl-PL" sz="14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pl-PL" sz="1400" b="0" i="0" smtClean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10/2026</a:t>
                      </a:r>
                      <a:endParaRPr lang="pl-PL" sz="14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smtClean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07.08.2026</a:t>
                      </a:r>
                      <a:endParaRPr lang="pl-PL" sz="14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dirty="0" smtClean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02.09.2026</a:t>
                      </a:r>
                      <a:endParaRPr lang="pl-PL" sz="14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pl-PL" sz="1400" b="0" i="0" smtClean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11/2026</a:t>
                      </a:r>
                      <a:endParaRPr lang="pl-PL" sz="14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smtClean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11.09.2026</a:t>
                      </a:r>
                      <a:endParaRPr lang="pl-PL" sz="14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dirty="0" smtClean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01.10.2026</a:t>
                      </a:r>
                      <a:endParaRPr lang="pl-PL" sz="14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pl-PL" sz="1400" b="0" i="0" smtClean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12/2026</a:t>
                      </a:r>
                      <a:endParaRPr lang="pl-PL" sz="14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smtClean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09.10.2026</a:t>
                      </a:r>
                      <a:endParaRPr lang="pl-PL" sz="14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dirty="0" smtClean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04.11.2026</a:t>
                      </a:r>
                      <a:endParaRPr lang="pl-PL" sz="14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pl-PL" sz="1400" b="0" i="0" smtClean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1/2027</a:t>
                      </a:r>
                      <a:endParaRPr lang="pl-PL" sz="14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smtClean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05.11.2026</a:t>
                      </a:r>
                      <a:endParaRPr lang="pl-PL" sz="14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dirty="0" smtClean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02.12.2026</a:t>
                      </a:r>
                      <a:endParaRPr lang="pl-PL" sz="14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object 5"/>
          <p:cNvSpPr txBox="1">
            <a:spLocks/>
          </p:cNvSpPr>
          <p:nvPr/>
        </p:nvSpPr>
        <p:spPr>
          <a:xfrm>
            <a:off x="432000" y="1856269"/>
            <a:ext cx="578485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200" b="0" i="0">
                <a:solidFill>
                  <a:srgbClr val="231F20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pl-PL" sz="2800">
                <a:solidFill>
                  <a:srgbClr val="FFFFFF"/>
                </a:solidFill>
                <a:latin typeface="Arial Black"/>
                <a:cs typeface="Arial Black"/>
              </a:rPr>
              <a:t>Harmonogram </a:t>
            </a:r>
            <a:r>
              <a:rPr lang="pl-PL" sz="2800">
                <a:solidFill>
                  <a:srgbClr val="00D5E9"/>
                </a:solidFill>
                <a:latin typeface="Arial Black"/>
                <a:cs typeface="Arial Black"/>
              </a:rPr>
              <a:t>wydawniczy</a:t>
            </a:r>
            <a:endParaRPr lang="pl-PL" sz="2800" kern="0">
              <a:solidFill>
                <a:srgbClr val="00D5E9"/>
              </a:solidFill>
              <a:latin typeface="Arial Black"/>
              <a:cs typeface="Arial Black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21CF919C-933D-08F4-BB40-EBF84E3414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971" y="6905399"/>
            <a:ext cx="1109035" cy="30003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346711"/>
            <a:ext cx="3764615" cy="117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828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32000" y="2849650"/>
            <a:ext cx="1998980" cy="11054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z="1950" b="1">
                <a:solidFill>
                  <a:srgbClr val="00D5E9"/>
                </a:solidFill>
                <a:latin typeface="+mj-lt"/>
                <a:cs typeface="Arial"/>
              </a:rPr>
              <a:t>www.burdamedia.pl</a:t>
            </a:r>
          </a:p>
          <a:p>
            <a:pPr marL="12700">
              <a:lnSpc>
                <a:spcPct val="100000"/>
              </a:lnSpc>
              <a:spcBef>
                <a:spcPts val="1590"/>
              </a:spcBef>
            </a:pPr>
            <a:r>
              <a:rPr sz="900" b="1">
                <a:solidFill>
                  <a:srgbClr val="FFFFFF"/>
                </a:solidFill>
                <a:latin typeface="+mj-lt"/>
                <a:cs typeface="Trebuchet MS"/>
              </a:rPr>
              <a:t>BURDA MEDIA POLSKA SP. Z O.O.</a:t>
            </a:r>
            <a:endParaRPr sz="900">
              <a:solidFill>
                <a:srgbClr val="FFFFFF"/>
              </a:solidFill>
              <a:latin typeface="+mj-lt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000">
                <a:solidFill>
                  <a:srgbClr val="FFFFFF"/>
                </a:solidFill>
                <a:latin typeface="+mj-lt"/>
                <a:cs typeface="Arial Narrow"/>
              </a:rPr>
              <a:t>ul. Marynarska 15</a:t>
            </a:r>
          </a:p>
          <a:p>
            <a:pPr marL="12700">
              <a:lnSpc>
                <a:spcPct val="100000"/>
              </a:lnSpc>
            </a:pPr>
            <a:r>
              <a:rPr sz="1000">
                <a:solidFill>
                  <a:srgbClr val="FFFFFF"/>
                </a:solidFill>
                <a:latin typeface="+mj-lt"/>
                <a:cs typeface="Arial Narrow"/>
              </a:rPr>
              <a:t>02-674 Warszawa</a:t>
            </a:r>
          </a:p>
          <a:p>
            <a:pPr marL="12700">
              <a:lnSpc>
                <a:spcPct val="100000"/>
              </a:lnSpc>
            </a:pPr>
            <a:r>
              <a:rPr sz="1000">
                <a:solidFill>
                  <a:srgbClr val="FFFFFF"/>
                </a:solidFill>
                <a:latin typeface="+mj-lt"/>
                <a:cs typeface="Arial Narrow"/>
              </a:rPr>
              <a:t>NIP: 897-14-11-483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32000" y="4252286"/>
            <a:ext cx="1920193" cy="22390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900" b="1">
                <a:solidFill>
                  <a:srgbClr val="FFFFFF"/>
                </a:solidFill>
                <a:latin typeface="Arial Narrow"/>
                <a:cs typeface="Arial Narrow"/>
              </a:rPr>
              <a:t>Konto bankowe:</a:t>
            </a:r>
          </a:p>
          <a:p>
            <a:r>
              <a:rPr lang="pl-PL" sz="900">
                <a:solidFill>
                  <a:srgbClr val="FFFFFF"/>
                </a:solidFill>
              </a:rPr>
              <a:t> </a:t>
            </a:r>
          </a:p>
          <a:p>
            <a:r>
              <a:rPr lang="pl-PL" sz="900">
                <a:solidFill>
                  <a:srgbClr val="FFFFFF"/>
                </a:solidFill>
              </a:rPr>
              <a:t>PLN:  49 1050 0086 1000 0090 3172 2672</a:t>
            </a:r>
          </a:p>
          <a:p>
            <a:r>
              <a:rPr lang="pl-PL" sz="900">
                <a:solidFill>
                  <a:srgbClr val="FFFFFF"/>
                </a:solidFill>
              </a:rPr>
              <a:t>EUR: 27 1050 0086 1000 0090 3172 2680</a:t>
            </a:r>
          </a:p>
          <a:p>
            <a:r>
              <a:rPr lang="pl-PL" sz="900">
                <a:solidFill>
                  <a:srgbClr val="FFFFFF"/>
                </a:solidFill>
              </a:rPr>
              <a:t>USD: 26 1050 0086 1000 0090 3172 2698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endParaRPr lang="pl-PL" sz="900">
              <a:solidFill>
                <a:srgbClr val="FFFFFF"/>
              </a:solidFill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lang="pl-PL" sz="900" b="1">
                <a:solidFill>
                  <a:srgbClr val="FFFFFF"/>
                </a:solidFill>
                <a:latin typeface="Arial Narrow"/>
                <a:cs typeface="Arial Narrow"/>
              </a:rPr>
              <a:t>Termin płatności: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lang="pl-PL" sz="900">
                <a:solidFill>
                  <a:srgbClr val="FFFFFF"/>
                </a:solidFill>
                <a:latin typeface="Arial Narrow"/>
                <a:cs typeface="Arial Narrow"/>
              </a:rPr>
              <a:t>po publikacji reklamy, na podstawie wystawionej faktury VAT, w terminie wskazanym na fakturze lub zamówieniu.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endParaRPr lang="pl-PL" sz="900">
              <a:solidFill>
                <a:srgbClr val="FFFFFF"/>
              </a:solidFill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lang="pl-PL" sz="900" b="1">
                <a:solidFill>
                  <a:srgbClr val="FFFFFF"/>
                </a:solidFill>
                <a:latin typeface="Arial Narrow"/>
                <a:cs typeface="Arial Narrow"/>
              </a:rPr>
              <a:t>Periodyczność: </a:t>
            </a:r>
            <a:r>
              <a:rPr lang="pl-PL" sz="900">
                <a:solidFill>
                  <a:srgbClr val="FFFFFF"/>
                </a:solidFill>
                <a:latin typeface="Arial Narrow"/>
                <a:cs typeface="Arial Narrow"/>
              </a:rPr>
              <a:t>miesięcznik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endParaRPr lang="pl-PL" sz="900">
              <a:solidFill>
                <a:srgbClr val="FFFFFF"/>
              </a:solidFill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lang="pl-PL" sz="900" b="1">
                <a:solidFill>
                  <a:srgbClr val="FFFFFF"/>
                </a:solidFill>
                <a:latin typeface="Arial Narrow"/>
                <a:cs typeface="Arial Narrow"/>
              </a:rPr>
              <a:t>Zasięg:</a:t>
            </a:r>
            <a:r>
              <a:rPr lang="pl-PL" sz="900">
                <a:solidFill>
                  <a:srgbClr val="FFFFFF"/>
                </a:solidFill>
                <a:latin typeface="Arial Narrow"/>
                <a:cs typeface="Arial Narrow"/>
              </a:rPr>
              <a:t> ogólnopolski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endParaRPr lang="pl-PL" sz="900">
              <a:solidFill>
                <a:srgbClr val="FFFFFF"/>
              </a:solidFill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lang="pl-PL" sz="900" b="1">
                <a:solidFill>
                  <a:srgbClr val="FFFFFF"/>
                </a:solidFill>
                <a:latin typeface="Arial Narrow"/>
                <a:cs typeface="Arial Narrow"/>
              </a:rPr>
              <a:t>ISSN:</a:t>
            </a:r>
            <a:r>
              <a:rPr lang="pl-PL" sz="90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pl-PL" sz="900">
                <a:solidFill>
                  <a:srgbClr val="FFFFFF"/>
                </a:solidFill>
                <a:cs typeface="Arial Narrow"/>
              </a:rPr>
              <a:t>1232-8308</a:t>
            </a:r>
            <a:endParaRPr sz="90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sp>
        <p:nvSpPr>
          <p:cNvPr id="12" name="object 12"/>
          <p:cNvSpPr/>
          <p:nvPr/>
        </p:nvSpPr>
        <p:spPr>
          <a:xfrm flipV="1">
            <a:off x="3061711" y="3064088"/>
            <a:ext cx="5014200" cy="66403"/>
          </a:xfrm>
          <a:custGeom>
            <a:avLst/>
            <a:gdLst/>
            <a:ahLst/>
            <a:cxnLst/>
            <a:rect l="l" t="t" r="r" b="b"/>
            <a:pathLst>
              <a:path w="5152390">
                <a:moveTo>
                  <a:pt x="0" y="0"/>
                </a:moveTo>
                <a:lnTo>
                  <a:pt x="5152125" y="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1894" y="4103683"/>
            <a:ext cx="1980564" cy="0"/>
          </a:xfrm>
          <a:custGeom>
            <a:avLst/>
            <a:gdLst/>
            <a:ahLst/>
            <a:cxnLst/>
            <a:rect l="l" t="t" r="r" b="b"/>
            <a:pathLst>
              <a:path w="1980564">
                <a:moveTo>
                  <a:pt x="0" y="0"/>
                </a:moveTo>
                <a:lnTo>
                  <a:pt x="1980005" y="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 flipH="1">
            <a:off x="2651115" y="2857172"/>
            <a:ext cx="45719" cy="3472308"/>
          </a:xfrm>
          <a:custGeom>
            <a:avLst/>
            <a:gdLst/>
            <a:ahLst/>
            <a:cxnLst/>
            <a:rect l="l" t="t" r="r" b="b"/>
            <a:pathLst>
              <a:path h="4085590">
                <a:moveTo>
                  <a:pt x="0" y="4085404"/>
                </a:moveTo>
                <a:lnTo>
                  <a:pt x="0" y="0"/>
                </a:lnTo>
              </a:path>
            </a:pathLst>
          </a:custGeom>
          <a:ln w="6349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24">
            <a:extLst>
              <a:ext uri="{FF2B5EF4-FFF2-40B4-BE49-F238E27FC236}">
                <a16:creationId xmlns:a16="http://schemas.microsoft.com/office/drawing/2014/main" id="{6ABF208F-DF48-8746-9C02-E5FE18064E4A}"/>
              </a:ext>
            </a:extLst>
          </p:cNvPr>
          <p:cNvSpPr txBox="1"/>
          <p:nvPr/>
        </p:nvSpPr>
        <p:spPr>
          <a:xfrm>
            <a:off x="3990901" y="2143505"/>
            <a:ext cx="2446083" cy="7109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10000"/>
              </a:lnSpc>
            </a:pPr>
            <a:r>
              <a:rPr sz="1050" b="1" dirty="0">
                <a:solidFill>
                  <a:srgbClr val="FFFFFF"/>
                </a:solidFill>
                <a:latin typeface="+mj-lt"/>
                <a:cs typeface="Trebuchet MS"/>
              </a:rPr>
              <a:t>Małgorzata Gurbała</a:t>
            </a:r>
            <a:endParaRPr sz="1050" dirty="0">
              <a:solidFill>
                <a:srgbClr val="FFFFFF"/>
              </a:solidFill>
              <a:latin typeface="+mj-lt"/>
              <a:cs typeface="Trebuchet MS"/>
            </a:endParaRPr>
          </a:p>
          <a:p>
            <a:pPr marL="12700">
              <a:lnSpc>
                <a:spcPct val="110000"/>
              </a:lnSpc>
            </a:pPr>
            <a:r>
              <a:rPr lang="pl-PL" sz="1050" dirty="0" err="1"/>
              <a:t>Managing</a:t>
            </a:r>
            <a:r>
              <a:rPr lang="pl-PL" sz="1050" dirty="0"/>
              <a:t> </a:t>
            </a:r>
            <a:r>
              <a:rPr lang="pl-PL" sz="1050" dirty="0" err="1"/>
              <a:t>Director</a:t>
            </a:r>
            <a:r>
              <a:rPr lang="pl-PL" sz="1050" dirty="0"/>
              <a:t> </a:t>
            </a:r>
            <a:r>
              <a:rPr lang="pl-PL" sz="1050" dirty="0" err="1"/>
              <a:t>Luxury&amp;Lifestyle</a:t>
            </a:r>
            <a:r>
              <a:rPr lang="pl-PL" sz="1050" dirty="0"/>
              <a:t> </a:t>
            </a:r>
            <a:r>
              <a:rPr lang="pl-PL" sz="1050" dirty="0" smtClean="0"/>
              <a:t>Sales</a:t>
            </a:r>
            <a:endParaRPr lang="pl-PL" sz="1050" dirty="0">
              <a:solidFill>
                <a:srgbClr val="FFFFFF"/>
              </a:solidFill>
              <a:latin typeface="+mj-lt"/>
              <a:cs typeface="Calibri"/>
            </a:endParaRPr>
          </a:p>
          <a:p>
            <a:pPr marL="12700">
              <a:lnSpc>
                <a:spcPct val="110000"/>
              </a:lnSpc>
            </a:pPr>
            <a:r>
              <a:rPr sz="1050" dirty="0">
                <a:solidFill>
                  <a:srgbClr val="FFFFFF"/>
                </a:solidFill>
                <a:latin typeface="+mj-lt"/>
                <a:cs typeface="Arial Narrow"/>
              </a:rPr>
              <a:t>mob.: +48 600 207 181</a:t>
            </a:r>
          </a:p>
          <a:p>
            <a:pPr marL="12700">
              <a:lnSpc>
                <a:spcPct val="110000"/>
              </a:lnSpc>
            </a:pPr>
            <a:r>
              <a:rPr sz="1050" dirty="0">
                <a:solidFill>
                  <a:srgbClr val="FFFFFF"/>
                </a:solidFill>
                <a:latin typeface="+mj-lt"/>
                <a:cs typeface="Arial Narrow"/>
              </a:rPr>
              <a:t>malgorzata.gurbala@burdamedia.pl</a:t>
            </a:r>
          </a:p>
        </p:txBody>
      </p:sp>
      <p:sp>
        <p:nvSpPr>
          <p:cNvPr id="20" name="object 15">
            <a:extLst>
              <a:ext uri="{FF2B5EF4-FFF2-40B4-BE49-F238E27FC236}">
                <a16:creationId xmlns:a16="http://schemas.microsoft.com/office/drawing/2014/main" id="{A6260490-4ED5-124F-A33E-5754D37801D3}"/>
              </a:ext>
            </a:extLst>
          </p:cNvPr>
          <p:cNvSpPr txBox="1"/>
          <p:nvPr/>
        </p:nvSpPr>
        <p:spPr>
          <a:xfrm>
            <a:off x="3850492" y="3420433"/>
            <a:ext cx="1462556" cy="398301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2700">
              <a:lnSpc>
                <a:spcPts val="1010"/>
              </a:lnSpc>
            </a:pPr>
            <a:r>
              <a:rPr lang="pl-PL" sz="850" b="1" dirty="0">
                <a:solidFill>
                  <a:srgbClr val="FFFFFF"/>
                </a:solidFill>
                <a:cs typeface="Trebuchet MS"/>
              </a:rPr>
              <a:t>Ewelina </a:t>
            </a:r>
            <a:r>
              <a:rPr lang="pl-PL" sz="850" b="1" dirty="0" err="1">
                <a:solidFill>
                  <a:srgbClr val="FFFFFF"/>
                </a:solidFill>
                <a:cs typeface="Trebuchet MS"/>
              </a:rPr>
              <a:t>Dorda</a:t>
            </a:r>
            <a:endParaRPr lang="pl-PL" sz="850" dirty="0">
              <a:solidFill>
                <a:srgbClr val="FFFFFF"/>
              </a:solidFill>
              <a:cs typeface="Trebuchet MS"/>
            </a:endParaRPr>
          </a:p>
          <a:p>
            <a:pPr marL="12700">
              <a:lnSpc>
                <a:spcPts val="1000"/>
              </a:lnSpc>
            </a:pPr>
            <a:r>
              <a:rPr lang="pl-PL" sz="850" dirty="0" err="1">
                <a:solidFill>
                  <a:srgbClr val="FFFFFF"/>
                </a:solidFill>
                <a:cs typeface="Calibri"/>
              </a:rPr>
              <a:t>Luxury</a:t>
            </a:r>
            <a:r>
              <a:rPr lang="pl-PL" sz="850" dirty="0">
                <a:solidFill>
                  <a:srgbClr val="FFFFFF"/>
                </a:solidFill>
                <a:cs typeface="Calibri"/>
              </a:rPr>
              <a:t> &amp; People Team Leader</a:t>
            </a:r>
          </a:p>
          <a:p>
            <a:pPr marL="12700">
              <a:lnSpc>
                <a:spcPts val="1000"/>
              </a:lnSpc>
            </a:pPr>
            <a:r>
              <a:rPr lang="pl-PL" sz="850" dirty="0" err="1">
                <a:solidFill>
                  <a:srgbClr val="FFFFFF"/>
                </a:solidFill>
                <a:cs typeface="Arial Narrow"/>
              </a:rPr>
              <a:t>mob</a:t>
            </a:r>
            <a:r>
              <a:rPr lang="pl-PL" sz="850" dirty="0">
                <a:solidFill>
                  <a:srgbClr val="FFFFFF"/>
                </a:solidFill>
                <a:cs typeface="Arial Narrow"/>
              </a:rPr>
              <a:t>.: +48 608 356 156</a:t>
            </a:r>
          </a:p>
          <a:p>
            <a:pPr marL="12700">
              <a:lnSpc>
                <a:spcPts val="1010"/>
              </a:lnSpc>
            </a:pPr>
            <a:r>
              <a:rPr lang="pl-PL" sz="850" dirty="0">
                <a:solidFill>
                  <a:srgbClr val="FFFFFF"/>
                </a:solidFill>
                <a:cs typeface="Arial Narrow"/>
              </a:rPr>
              <a:t>ewelina.dorda@burdamedia.pl</a:t>
            </a:r>
          </a:p>
          <a:p>
            <a:pPr marL="12700">
              <a:lnSpc>
                <a:spcPts val="969"/>
              </a:lnSpc>
            </a:pPr>
            <a:endParaRPr lang="pl-PL" sz="850" dirty="0">
              <a:solidFill>
                <a:srgbClr val="FFFFFF"/>
              </a:solidFill>
              <a:latin typeface="+mj-lt"/>
              <a:cs typeface="Arial Narrow"/>
            </a:endParaRPr>
          </a:p>
          <a:p>
            <a:pPr marL="12700" marR="393700">
              <a:lnSpc>
                <a:spcPts val="1000"/>
              </a:lnSpc>
            </a:pPr>
            <a:endParaRPr lang="pl-PL" sz="850" b="1" dirty="0">
              <a:solidFill>
                <a:srgbClr val="FFFFFF"/>
              </a:solidFill>
              <a:cs typeface="Trebuchet MS"/>
            </a:endParaRPr>
          </a:p>
          <a:p>
            <a:pPr marL="12700" marR="393700">
              <a:lnSpc>
                <a:spcPts val="1000"/>
              </a:lnSpc>
            </a:pPr>
            <a:r>
              <a:rPr lang="en-GB" sz="850" b="1" dirty="0">
                <a:solidFill>
                  <a:srgbClr val="FFFFFF"/>
                </a:solidFill>
                <a:cs typeface="Trebuchet MS"/>
              </a:rPr>
              <a:t>Radosław Grabowski </a:t>
            </a:r>
            <a:r>
              <a:rPr lang="en-GB" sz="850" b="1" dirty="0">
                <a:cs typeface="Trebuchet MS"/>
              </a:rPr>
              <a:t/>
            </a:r>
            <a:br>
              <a:rPr lang="en-GB" sz="850" b="1" dirty="0">
                <a:cs typeface="Trebuchet MS"/>
              </a:rPr>
            </a:br>
            <a:r>
              <a:rPr lang="en-GB" sz="850" dirty="0">
                <a:solidFill>
                  <a:srgbClr val="FFFFFF"/>
                </a:solidFill>
                <a:cs typeface="Arial Narrow"/>
              </a:rPr>
              <a:t>mob.: +48 604 112 494</a:t>
            </a:r>
          </a:p>
          <a:p>
            <a:pPr marL="12700">
              <a:lnSpc>
                <a:spcPts val="969"/>
              </a:lnSpc>
            </a:pPr>
            <a:r>
              <a:rPr lang="en-GB" sz="850" dirty="0">
                <a:solidFill>
                  <a:srgbClr val="FFFFFF"/>
                </a:solidFill>
                <a:cs typeface="Arial Narrow"/>
              </a:rPr>
              <a:t>radoslaw.grabowski@burdamedia.pl</a:t>
            </a:r>
          </a:p>
          <a:p>
            <a:pPr marL="12700">
              <a:lnSpc>
                <a:spcPts val="1010"/>
              </a:lnSpc>
            </a:pPr>
            <a:endParaRPr lang="pl-PL" sz="850" b="1" dirty="0">
              <a:solidFill>
                <a:srgbClr val="FFFFFF"/>
              </a:solidFill>
              <a:cs typeface="Trebuchet MS"/>
            </a:endParaRPr>
          </a:p>
          <a:p>
            <a:pPr marL="12700">
              <a:lnSpc>
                <a:spcPts val="1010"/>
              </a:lnSpc>
            </a:pPr>
            <a:r>
              <a:rPr lang="pl-PL" sz="850" b="1" dirty="0">
                <a:solidFill>
                  <a:srgbClr val="FFFFFF"/>
                </a:solidFill>
                <a:cs typeface="Trebuchet MS"/>
              </a:rPr>
              <a:t>Renata Bogusz</a:t>
            </a:r>
            <a:endParaRPr lang="pl-PL" sz="850" dirty="0">
              <a:solidFill>
                <a:srgbClr val="FFFFFF"/>
              </a:solidFill>
              <a:cs typeface="Trebuchet MS"/>
            </a:endParaRPr>
          </a:p>
          <a:p>
            <a:pPr marL="12700">
              <a:lnSpc>
                <a:spcPts val="1000"/>
              </a:lnSpc>
            </a:pPr>
            <a:r>
              <a:rPr lang="pl-PL" sz="850" dirty="0" err="1" smtClean="0">
                <a:solidFill>
                  <a:srgbClr val="FFFFFF"/>
                </a:solidFill>
                <a:cs typeface="Arial Narrow"/>
              </a:rPr>
              <a:t>mob</a:t>
            </a:r>
            <a:r>
              <a:rPr lang="pl-PL" sz="850" dirty="0">
                <a:solidFill>
                  <a:srgbClr val="FFFFFF"/>
                </a:solidFill>
                <a:cs typeface="Arial Narrow"/>
              </a:rPr>
              <a:t>.: +48 692 440 106</a:t>
            </a:r>
          </a:p>
          <a:p>
            <a:pPr marL="12700">
              <a:lnSpc>
                <a:spcPts val="1010"/>
              </a:lnSpc>
            </a:pPr>
            <a:r>
              <a:rPr lang="pl-PL" sz="850" dirty="0">
                <a:solidFill>
                  <a:srgbClr val="FFFFFF"/>
                </a:solidFill>
                <a:cs typeface="Arial Narrow"/>
              </a:rPr>
              <a:t>renata.bogusz@burdamedia.pl</a:t>
            </a:r>
          </a:p>
          <a:p>
            <a:pPr marL="12700">
              <a:lnSpc>
                <a:spcPts val="1010"/>
              </a:lnSpc>
            </a:pPr>
            <a:endParaRPr lang="pl-PL" sz="850" dirty="0">
              <a:solidFill>
                <a:srgbClr val="FFFFFF"/>
              </a:solidFill>
              <a:cs typeface="Arial Narrow"/>
            </a:endParaRPr>
          </a:p>
          <a:p>
            <a:pPr marL="12700">
              <a:lnSpc>
                <a:spcPts val="1010"/>
              </a:lnSpc>
            </a:pPr>
            <a:endParaRPr lang="pl-PL" sz="850" dirty="0">
              <a:solidFill>
                <a:srgbClr val="FFFFFF"/>
              </a:solidFill>
              <a:cs typeface="Arial Narrow"/>
            </a:endParaRPr>
          </a:p>
          <a:p>
            <a:pPr marL="12700" marR="429895">
              <a:lnSpc>
                <a:spcPct val="98200"/>
              </a:lnSpc>
            </a:pPr>
            <a:r>
              <a:rPr lang="pl-PL" sz="850" b="1" dirty="0">
                <a:solidFill>
                  <a:srgbClr val="FFFFFF"/>
                </a:solidFill>
                <a:ea typeface="+mn-lt"/>
                <a:cs typeface="+mn-lt"/>
              </a:rPr>
              <a:t>Anna Muczyńska </a:t>
            </a:r>
            <a:r>
              <a:rPr lang="pl-PL" sz="850" dirty="0">
                <a:ea typeface="+mn-lt"/>
                <a:cs typeface="+mn-lt"/>
              </a:rPr>
              <a:t/>
            </a:r>
            <a:br>
              <a:rPr lang="pl-PL" sz="850" dirty="0">
                <a:ea typeface="+mn-lt"/>
                <a:cs typeface="+mn-lt"/>
              </a:rPr>
            </a:br>
            <a:r>
              <a:rPr lang="pl-PL" sz="850" dirty="0" err="1">
                <a:solidFill>
                  <a:srgbClr val="FFFFFF"/>
                </a:solidFill>
                <a:ea typeface="+mn-lt"/>
                <a:cs typeface="+mn-lt"/>
              </a:rPr>
              <a:t>mob</a:t>
            </a:r>
            <a:r>
              <a:rPr lang="pl-PL" sz="850" dirty="0">
                <a:solidFill>
                  <a:srgbClr val="FFFFFF"/>
                </a:solidFill>
                <a:ea typeface="+mn-lt"/>
                <a:cs typeface="+mn-lt"/>
              </a:rPr>
              <a:t>.: + 48 668 553 943</a:t>
            </a:r>
            <a:endParaRPr lang="en-US" sz="850" dirty="0">
              <a:ea typeface="+mn-lt"/>
              <a:cs typeface="+mn-lt"/>
            </a:endParaRPr>
          </a:p>
          <a:p>
            <a:pPr marL="12700">
              <a:lnSpc>
                <a:spcPts val="1010"/>
              </a:lnSpc>
            </a:pPr>
            <a:r>
              <a:rPr lang="pl-PL" sz="850" dirty="0">
                <a:solidFill>
                  <a:srgbClr val="FFFFFF"/>
                </a:solidFill>
                <a:ea typeface="+mn-lt"/>
                <a:cs typeface="+mn-lt"/>
              </a:rPr>
              <a:t>anna.muczynska@burdamedia.pl</a:t>
            </a:r>
            <a:endParaRPr lang="pl-PL" dirty="0"/>
          </a:p>
          <a:p>
            <a:pPr marL="12700">
              <a:lnSpc>
                <a:spcPts val="1010"/>
              </a:lnSpc>
            </a:pPr>
            <a:endParaRPr lang="pl-PL" sz="850" dirty="0">
              <a:solidFill>
                <a:srgbClr val="FFFFFF"/>
              </a:solidFill>
              <a:cs typeface="Arial Narrow"/>
            </a:endParaRPr>
          </a:p>
          <a:p>
            <a:pPr marL="12700">
              <a:lnSpc>
                <a:spcPts val="1010"/>
              </a:lnSpc>
            </a:pPr>
            <a:endParaRPr lang="pl-PL" sz="850" dirty="0">
              <a:solidFill>
                <a:srgbClr val="FFFFFF"/>
              </a:solidFill>
              <a:cs typeface="Arial Narrow"/>
            </a:endParaRPr>
          </a:p>
          <a:p>
            <a:pPr marL="12700"/>
            <a:r>
              <a:rPr lang="pl-PL" sz="850" dirty="0">
                <a:solidFill>
                  <a:srgbClr val="FFFFFF"/>
                </a:solidFill>
              </a:rPr>
              <a:t>Joanna </a:t>
            </a:r>
            <a:r>
              <a:rPr lang="pl-PL" sz="850" dirty="0" err="1">
                <a:solidFill>
                  <a:srgbClr val="FFFFFF"/>
                </a:solidFill>
              </a:rPr>
              <a:t>Hasny</a:t>
            </a:r>
            <a:r>
              <a:rPr lang="pl-PL" sz="850" dirty="0">
                <a:solidFill>
                  <a:srgbClr val="FFFFFF"/>
                </a:solidFill>
              </a:rPr>
              <a:t> </a:t>
            </a:r>
            <a:r>
              <a:rPr lang="pl-PL" sz="850" dirty="0"/>
              <a:t/>
            </a:r>
            <a:br>
              <a:rPr lang="pl-PL" sz="850" dirty="0"/>
            </a:br>
            <a:r>
              <a:rPr lang="pl-PL" sz="850" dirty="0" err="1">
                <a:solidFill>
                  <a:srgbClr val="FFFFFF"/>
                </a:solidFill>
              </a:rPr>
              <a:t>Traffic</a:t>
            </a:r>
            <a:r>
              <a:rPr lang="pl-PL" sz="850" dirty="0">
                <a:solidFill>
                  <a:srgbClr val="FFFFFF"/>
                </a:solidFill>
              </a:rPr>
              <a:t> </a:t>
            </a:r>
            <a:r>
              <a:rPr lang="pl-PL" sz="850" dirty="0" err="1">
                <a:solidFill>
                  <a:srgbClr val="FFFFFF"/>
                </a:solidFill>
              </a:rPr>
              <a:t>Expert</a:t>
            </a:r>
            <a:r>
              <a:rPr lang="pl-PL" sz="850" dirty="0">
                <a:solidFill>
                  <a:srgbClr val="FFFFFF"/>
                </a:solidFill>
              </a:rPr>
              <a:t> </a:t>
            </a:r>
            <a:r>
              <a:rPr lang="pl-PL" sz="850" dirty="0"/>
              <a:t/>
            </a:r>
            <a:br>
              <a:rPr lang="pl-PL" sz="850" dirty="0"/>
            </a:br>
            <a:r>
              <a:rPr lang="pl-PL" sz="850" dirty="0" err="1">
                <a:solidFill>
                  <a:srgbClr val="FFFFFF"/>
                </a:solidFill>
              </a:rPr>
              <a:t>mob</a:t>
            </a:r>
            <a:r>
              <a:rPr lang="pl-PL" sz="850" dirty="0">
                <a:solidFill>
                  <a:srgbClr val="FFFFFF"/>
                </a:solidFill>
              </a:rPr>
              <a:t>.: + 48 694 455 354</a:t>
            </a:r>
          </a:p>
          <a:p>
            <a:pPr marL="12700">
              <a:lnSpc>
                <a:spcPts val="1010"/>
              </a:lnSpc>
            </a:pPr>
            <a:r>
              <a:rPr lang="pl-PL" sz="850" dirty="0">
                <a:solidFill>
                  <a:srgbClr val="FFFFFF"/>
                </a:solidFill>
              </a:rPr>
              <a:t>joanna.hasny@burdamedia.pl</a:t>
            </a:r>
            <a:endParaRPr lang="pl-PL" dirty="0"/>
          </a:p>
          <a:p>
            <a:pPr marL="12700">
              <a:lnSpc>
                <a:spcPts val="1010"/>
              </a:lnSpc>
            </a:pPr>
            <a:endParaRPr lang="pl-PL" sz="850" dirty="0">
              <a:solidFill>
                <a:srgbClr val="FFFFFF"/>
              </a:solidFill>
              <a:cs typeface="Arial Narrow"/>
            </a:endParaRPr>
          </a:p>
          <a:p>
            <a:pPr marL="12700">
              <a:lnSpc>
                <a:spcPts val="1010"/>
              </a:lnSpc>
            </a:pPr>
            <a:endParaRPr lang="pl-PL" sz="850" dirty="0">
              <a:solidFill>
                <a:srgbClr val="FFFFFF"/>
              </a:solidFill>
              <a:cs typeface="Arial Narrow"/>
            </a:endParaRPr>
          </a:p>
          <a:p>
            <a:pPr marL="12700">
              <a:lnSpc>
                <a:spcPts val="1010"/>
              </a:lnSpc>
            </a:pPr>
            <a:endParaRPr lang="pl-PL" sz="850" dirty="0">
              <a:solidFill>
                <a:srgbClr val="FFFFFF"/>
              </a:solidFill>
              <a:cs typeface="Arial Narrow"/>
            </a:endParaRPr>
          </a:p>
          <a:p>
            <a:pPr marL="12700">
              <a:lnSpc>
                <a:spcPts val="1010"/>
              </a:lnSpc>
            </a:pPr>
            <a:endParaRPr lang="pl-PL" sz="850" dirty="0">
              <a:solidFill>
                <a:srgbClr val="FFFFFF"/>
              </a:solidFill>
              <a:cs typeface="Arial Narrow"/>
            </a:endParaRPr>
          </a:p>
          <a:p>
            <a:pPr marL="12700">
              <a:lnSpc>
                <a:spcPts val="1010"/>
              </a:lnSpc>
            </a:pPr>
            <a:endParaRPr lang="pl-PL" sz="850" dirty="0">
              <a:solidFill>
                <a:srgbClr val="FFFFFF"/>
              </a:solidFill>
              <a:cs typeface="Arial Narrow"/>
            </a:endParaRPr>
          </a:p>
          <a:p>
            <a:pPr marL="12700">
              <a:lnSpc>
                <a:spcPts val="1010"/>
              </a:lnSpc>
            </a:pPr>
            <a:endParaRPr lang="pl-PL" sz="850" dirty="0">
              <a:solidFill>
                <a:srgbClr val="FFFFFF"/>
              </a:solidFill>
              <a:cs typeface="Arial Narrow"/>
            </a:endParaRPr>
          </a:p>
          <a:p>
            <a:pPr marL="12700">
              <a:lnSpc>
                <a:spcPts val="969"/>
              </a:lnSpc>
            </a:pPr>
            <a:endParaRPr lang="en-GB" sz="850" dirty="0">
              <a:solidFill>
                <a:srgbClr val="FFFFFF"/>
              </a:solidFill>
              <a:cs typeface="Arial Narrow"/>
            </a:endParaRPr>
          </a:p>
        </p:txBody>
      </p:sp>
      <p:sp>
        <p:nvSpPr>
          <p:cNvPr id="21" name="object 18">
            <a:extLst>
              <a:ext uri="{FF2B5EF4-FFF2-40B4-BE49-F238E27FC236}">
                <a16:creationId xmlns:a16="http://schemas.microsoft.com/office/drawing/2014/main" id="{90CD0CA4-38F6-DF4B-AD30-74A5E6CD67A1}"/>
              </a:ext>
            </a:extLst>
          </p:cNvPr>
          <p:cNvSpPr txBox="1"/>
          <p:nvPr/>
        </p:nvSpPr>
        <p:spPr>
          <a:xfrm>
            <a:off x="6034464" y="3437828"/>
            <a:ext cx="2011223" cy="320600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2700" marR="414655">
              <a:lnSpc>
                <a:spcPts val="1000"/>
              </a:lnSpc>
            </a:pPr>
            <a:r>
              <a:rPr lang="en-US" sz="850" b="1" dirty="0">
                <a:solidFill>
                  <a:srgbClr val="FFFFFF"/>
                </a:solidFill>
                <a:cs typeface="Trebuchet MS"/>
              </a:rPr>
              <a:t>Małgorzata Janiszewska </a:t>
            </a:r>
            <a:endParaRPr lang="pl-PL" dirty="0"/>
          </a:p>
          <a:p>
            <a:pPr marL="12700" marR="414655">
              <a:lnSpc>
                <a:spcPts val="1000"/>
              </a:lnSpc>
            </a:pPr>
            <a:r>
              <a:rPr lang="en-US" sz="850" dirty="0">
                <a:solidFill>
                  <a:srgbClr val="FFFFFF"/>
                </a:solidFill>
                <a:cs typeface="Arial Narrow"/>
              </a:rPr>
              <a:t>mob.: +48 692 440 127</a:t>
            </a:r>
            <a:endParaRPr lang="en-US" dirty="0"/>
          </a:p>
          <a:p>
            <a:pPr marL="12700">
              <a:lnSpc>
                <a:spcPts val="969"/>
              </a:lnSpc>
            </a:pPr>
            <a:r>
              <a:rPr lang="en-US" sz="850" dirty="0">
                <a:solidFill>
                  <a:srgbClr val="FFFFFF"/>
                </a:solidFill>
                <a:cs typeface="Arial Narrow"/>
              </a:rPr>
              <a:t>malgorzata.janiszewska@burdamedia.pl</a:t>
            </a:r>
            <a:endParaRPr lang="pl-PL" sz="850" dirty="0">
              <a:solidFill>
                <a:srgbClr val="FFFFFF"/>
              </a:solidFill>
              <a:latin typeface="+mj-lt"/>
              <a:cs typeface="Arial Narrow"/>
            </a:endParaRPr>
          </a:p>
          <a:p>
            <a:pPr marL="12700">
              <a:lnSpc>
                <a:spcPts val="969"/>
              </a:lnSpc>
            </a:pPr>
            <a:endParaRPr lang="pl-PL" sz="850" dirty="0">
              <a:solidFill>
                <a:srgbClr val="FFFFFF"/>
              </a:solidFill>
              <a:latin typeface="+mj-lt"/>
              <a:cs typeface="Arial Narrow"/>
            </a:endParaRPr>
          </a:p>
          <a:p>
            <a:pPr marL="12700">
              <a:lnSpc>
                <a:spcPts val="969"/>
              </a:lnSpc>
            </a:pPr>
            <a:endParaRPr lang="pl-PL" sz="850" dirty="0">
              <a:solidFill>
                <a:srgbClr val="FFFFFF"/>
              </a:solidFill>
              <a:latin typeface="+mj-lt"/>
              <a:cs typeface="Arial Narrow"/>
            </a:endParaRPr>
          </a:p>
          <a:p>
            <a:pPr marL="12700">
              <a:lnSpc>
                <a:spcPts val="1010"/>
              </a:lnSpc>
            </a:pPr>
            <a:r>
              <a:rPr lang="en-US" sz="850" b="1" dirty="0">
                <a:solidFill>
                  <a:srgbClr val="FFFFFF"/>
                </a:solidFill>
                <a:cs typeface="Trebuchet MS"/>
              </a:rPr>
              <a:t>Sylwia Klich</a:t>
            </a:r>
            <a:endParaRPr lang="en-US" sz="850" dirty="0">
              <a:solidFill>
                <a:srgbClr val="FFFFFF"/>
              </a:solidFill>
              <a:cs typeface="Trebuchet MS"/>
            </a:endParaRPr>
          </a:p>
          <a:p>
            <a:pPr marL="12700">
              <a:lnSpc>
                <a:spcPts val="1000"/>
              </a:lnSpc>
            </a:pPr>
            <a:r>
              <a:rPr lang="en-US" sz="850" dirty="0">
                <a:solidFill>
                  <a:srgbClr val="FFFFFF"/>
                </a:solidFill>
                <a:cs typeface="Arial Narrow"/>
              </a:rPr>
              <a:t>mob.: +48 694 455 430</a:t>
            </a:r>
          </a:p>
          <a:p>
            <a:pPr marL="12700">
              <a:lnSpc>
                <a:spcPts val="1010"/>
              </a:lnSpc>
            </a:pPr>
            <a:r>
              <a:rPr lang="en-US" sz="850" dirty="0">
                <a:solidFill>
                  <a:srgbClr val="FFFFFF"/>
                </a:solidFill>
                <a:cs typeface="Arial Narrow"/>
              </a:rPr>
              <a:t>sylwia.klich@burdamedia.pl</a:t>
            </a:r>
          </a:p>
          <a:p>
            <a:pPr marL="12700">
              <a:lnSpc>
                <a:spcPts val="1010"/>
              </a:lnSpc>
            </a:pPr>
            <a:endParaRPr lang="pl-PL" sz="850" b="1" dirty="0">
              <a:cs typeface="Trebuchet MS"/>
            </a:endParaRPr>
          </a:p>
          <a:p>
            <a:pPr marL="12700">
              <a:lnSpc>
                <a:spcPts val="1010"/>
              </a:lnSpc>
            </a:pPr>
            <a:r>
              <a:rPr lang="en-US" sz="850" b="1" dirty="0">
                <a:cs typeface="Trebuchet MS"/>
              </a:rPr>
              <a:t/>
            </a:r>
            <a:br>
              <a:rPr lang="en-US" sz="850" b="1" dirty="0">
                <a:cs typeface="Trebuchet MS"/>
              </a:rPr>
            </a:br>
            <a:r>
              <a:rPr lang="en-US" sz="850" b="1" dirty="0">
                <a:solidFill>
                  <a:srgbClr val="FFFFFF"/>
                </a:solidFill>
                <a:cs typeface="Trebuchet MS"/>
              </a:rPr>
              <a:t>Joanna Sawa</a:t>
            </a:r>
            <a:endParaRPr lang="en-US" sz="850" dirty="0">
              <a:solidFill>
                <a:srgbClr val="FFFFFF"/>
              </a:solidFill>
              <a:cs typeface="Trebuchet MS"/>
            </a:endParaRPr>
          </a:p>
          <a:p>
            <a:pPr marL="12700">
              <a:lnSpc>
                <a:spcPts val="1000"/>
              </a:lnSpc>
            </a:pPr>
            <a:r>
              <a:rPr lang="en-US" sz="850" dirty="0">
                <a:solidFill>
                  <a:srgbClr val="FFFFFF"/>
                </a:solidFill>
                <a:cs typeface="Calibri"/>
              </a:rPr>
              <a:t>mob</a:t>
            </a:r>
            <a:r>
              <a:rPr lang="en-US" sz="850" dirty="0">
                <a:solidFill>
                  <a:srgbClr val="FFFFFF"/>
                </a:solidFill>
                <a:cs typeface="Arial Narrow"/>
              </a:rPr>
              <a:t>.: +48 693</a:t>
            </a:r>
            <a:r>
              <a:rPr lang="pl-PL" sz="850" dirty="0">
                <a:solidFill>
                  <a:srgbClr val="FFFFFF"/>
                </a:solidFill>
                <a:cs typeface="Arial Narrow"/>
              </a:rPr>
              <a:t> </a:t>
            </a:r>
            <a:r>
              <a:rPr lang="en-US" sz="850" dirty="0">
                <a:solidFill>
                  <a:srgbClr val="FFFFFF"/>
                </a:solidFill>
                <a:cs typeface="Arial Narrow"/>
              </a:rPr>
              <a:t>297</a:t>
            </a:r>
            <a:r>
              <a:rPr lang="pl-PL" sz="850" dirty="0">
                <a:solidFill>
                  <a:srgbClr val="FFFFFF"/>
                </a:solidFill>
                <a:cs typeface="Arial Narrow"/>
              </a:rPr>
              <a:t> </a:t>
            </a:r>
            <a:r>
              <a:rPr lang="en-US" sz="850" dirty="0">
                <a:solidFill>
                  <a:srgbClr val="FFFFFF"/>
                </a:solidFill>
                <a:cs typeface="Arial Narrow"/>
              </a:rPr>
              <a:t>338</a:t>
            </a:r>
            <a:r>
              <a:rPr lang="en-US" sz="850" dirty="0">
                <a:cs typeface="Arial Narrow"/>
              </a:rPr>
              <a:t/>
            </a:r>
            <a:br>
              <a:rPr lang="en-US" sz="850" dirty="0">
                <a:cs typeface="Arial Narrow"/>
              </a:rPr>
            </a:br>
            <a:r>
              <a:rPr lang="en-US" sz="850" dirty="0">
                <a:solidFill>
                  <a:srgbClr val="FFFFFF"/>
                </a:solidFill>
                <a:cs typeface="Arial Narrow"/>
              </a:rPr>
              <a:t>joanna.sawa@burdamedia.pl</a:t>
            </a:r>
            <a:endParaRPr lang="en-US" dirty="0"/>
          </a:p>
          <a:p>
            <a:pPr marL="12700">
              <a:lnSpc>
                <a:spcPts val="1000"/>
              </a:lnSpc>
            </a:pPr>
            <a:endParaRPr lang="pl-PL" sz="850" dirty="0">
              <a:solidFill>
                <a:srgbClr val="FFFFFF"/>
              </a:solidFill>
              <a:cs typeface="Arial Narrow"/>
            </a:endParaRPr>
          </a:p>
          <a:p>
            <a:pPr marL="12700">
              <a:lnSpc>
                <a:spcPts val="1000"/>
              </a:lnSpc>
            </a:pPr>
            <a:endParaRPr lang="en-US" sz="850" dirty="0">
              <a:solidFill>
                <a:srgbClr val="FFFFFF"/>
              </a:solidFill>
              <a:cs typeface="Arial Narrow"/>
            </a:endParaRPr>
          </a:p>
          <a:p>
            <a:pPr marL="12700">
              <a:lnSpc>
                <a:spcPts val="1010"/>
              </a:lnSpc>
            </a:pPr>
            <a:r>
              <a:rPr lang="en-US" sz="850" b="1" dirty="0">
                <a:solidFill>
                  <a:srgbClr val="FFFFFF"/>
                </a:solidFill>
                <a:ea typeface="+mn-lt"/>
                <a:cs typeface="+mn-lt"/>
              </a:rPr>
              <a:t>Dagmara Zawistowska</a:t>
            </a:r>
            <a:endParaRPr lang="en-US" sz="850" dirty="0">
              <a:ea typeface="+mn-lt"/>
              <a:cs typeface="+mn-lt"/>
            </a:endParaRPr>
          </a:p>
          <a:p>
            <a:pPr marL="12700">
              <a:lnSpc>
                <a:spcPts val="1000"/>
              </a:lnSpc>
            </a:pPr>
            <a:r>
              <a:rPr lang="en-US" sz="850" dirty="0">
                <a:solidFill>
                  <a:srgbClr val="FFFFFF"/>
                </a:solidFill>
                <a:ea typeface="+mn-lt"/>
                <a:cs typeface="+mn-lt"/>
              </a:rPr>
              <a:t>mob.: +48</a:t>
            </a:r>
            <a:r>
              <a:rPr lang="pl-PL" sz="850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sz="850" dirty="0">
                <a:solidFill>
                  <a:srgbClr val="FFFFFF"/>
                </a:solidFill>
                <a:ea typeface="+mn-lt"/>
                <a:cs typeface="+mn-lt"/>
              </a:rPr>
              <a:t>697 072 534</a:t>
            </a:r>
            <a:endParaRPr lang="en-US" sz="850" dirty="0">
              <a:ea typeface="+mn-lt"/>
              <a:cs typeface="+mn-lt"/>
            </a:endParaRPr>
          </a:p>
          <a:p>
            <a:pPr marL="12700">
              <a:lnSpc>
                <a:spcPts val="1010"/>
              </a:lnSpc>
            </a:pPr>
            <a:r>
              <a:rPr lang="en-US" sz="850" dirty="0">
                <a:solidFill>
                  <a:srgbClr val="FFFFFF"/>
                </a:solidFill>
                <a:ea typeface="+mn-lt"/>
                <a:cs typeface="+mn-lt"/>
              </a:rPr>
              <a:t>dagmara.zawistowska@burdamedia.pl</a:t>
            </a:r>
            <a:endParaRPr lang="en-US" dirty="0"/>
          </a:p>
          <a:p>
            <a:pPr marL="12700">
              <a:lnSpc>
                <a:spcPts val="1010"/>
              </a:lnSpc>
            </a:pPr>
            <a:endParaRPr lang="pl-PL" sz="850" dirty="0">
              <a:solidFill>
                <a:srgbClr val="FFFFFF"/>
              </a:solidFill>
              <a:cs typeface="Arial Narrow"/>
            </a:endParaRPr>
          </a:p>
          <a:p>
            <a:pPr marL="12700">
              <a:lnSpc>
                <a:spcPts val="1010"/>
              </a:lnSpc>
            </a:pPr>
            <a:endParaRPr lang="en-US" sz="850" dirty="0">
              <a:solidFill>
                <a:srgbClr val="FFFFFF"/>
              </a:solidFill>
              <a:cs typeface="Arial Narrow"/>
            </a:endParaRPr>
          </a:p>
          <a:p>
            <a:pPr marL="12700">
              <a:lnSpc>
                <a:spcPts val="1000"/>
              </a:lnSpc>
            </a:pPr>
            <a:endParaRPr lang="en-US" sz="850" dirty="0">
              <a:solidFill>
                <a:srgbClr val="FFFFFF"/>
              </a:solidFill>
              <a:cs typeface="Arial Narrow"/>
            </a:endParaRPr>
          </a:p>
          <a:p>
            <a:pPr marL="12700">
              <a:lnSpc>
                <a:spcPts val="1000"/>
              </a:lnSpc>
            </a:pPr>
            <a:endParaRPr lang="en-US" sz="850" dirty="0">
              <a:solidFill>
                <a:srgbClr val="FFFFFF"/>
              </a:solidFill>
              <a:cs typeface="Arial Narrow"/>
            </a:endParaRPr>
          </a:p>
          <a:p>
            <a:pPr marL="12700">
              <a:lnSpc>
                <a:spcPts val="1000"/>
              </a:lnSpc>
            </a:pPr>
            <a:endParaRPr lang="en-US" sz="850" dirty="0">
              <a:solidFill>
                <a:srgbClr val="FFFFFF"/>
              </a:solidFill>
              <a:cs typeface="Arial Narrow"/>
            </a:endParaRPr>
          </a:p>
          <a:p>
            <a:pPr marL="12700">
              <a:lnSpc>
                <a:spcPts val="1010"/>
              </a:lnSpc>
            </a:pPr>
            <a:endParaRPr lang="en-US" sz="850" dirty="0">
              <a:solidFill>
                <a:srgbClr val="FFFFFF"/>
              </a:solidFill>
              <a:cs typeface="Arial Narrow"/>
            </a:endParaRPr>
          </a:p>
          <a:p>
            <a:pPr marL="12700">
              <a:lnSpc>
                <a:spcPts val="1010"/>
              </a:lnSpc>
            </a:pPr>
            <a:endParaRPr lang="en-US" sz="850" dirty="0">
              <a:solidFill>
                <a:srgbClr val="FFFFFF"/>
              </a:solidFill>
              <a:cs typeface="Arial Narrow"/>
            </a:endParaRPr>
          </a:p>
        </p:txBody>
      </p:sp>
      <p:sp>
        <p:nvSpPr>
          <p:cNvPr id="24" name="object 5"/>
          <p:cNvSpPr txBox="1">
            <a:spLocks/>
          </p:cNvSpPr>
          <p:nvPr/>
        </p:nvSpPr>
        <p:spPr>
          <a:xfrm>
            <a:off x="432000" y="1979377"/>
            <a:ext cx="578485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200" b="0" i="0">
                <a:solidFill>
                  <a:srgbClr val="231F20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pl-PL" sz="2800">
                <a:solidFill>
                  <a:srgbClr val="00D5E9"/>
                </a:solidFill>
                <a:latin typeface="Arial Black"/>
                <a:cs typeface="Arial Black"/>
              </a:rPr>
              <a:t>Kontakty</a:t>
            </a:r>
            <a:endParaRPr lang="pl-PL" sz="2800" kern="0">
              <a:solidFill>
                <a:srgbClr val="00D5E9"/>
              </a:solidFill>
              <a:latin typeface="Arial Black"/>
              <a:cs typeface="Arial Black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0CA53302-2249-D029-7BFB-967640132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4531" y="2143505"/>
            <a:ext cx="708271" cy="708271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A6765316-5AD4-06DD-935F-005F74C55F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6340" y="3441152"/>
            <a:ext cx="496051" cy="496051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6DED9907-8BB7-5ADB-3D65-07D761357F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6340" y="4083220"/>
            <a:ext cx="496051" cy="49605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5A43C2EA-1F2C-F644-3500-2BA715872C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8766" y="3430792"/>
            <a:ext cx="496799" cy="496799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BDC4D9E8-F205-A3D6-2EE2-C153B9F7F5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9514" y="4073252"/>
            <a:ext cx="496051" cy="496051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A9BE7B23-A4F5-FEC4-4357-18EA09C69F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167" y="4719360"/>
            <a:ext cx="496051" cy="496051"/>
          </a:xfrm>
          <a:prstGeom prst="rect">
            <a:avLst/>
          </a:prstGeom>
        </p:spPr>
      </p:pic>
      <p:pic>
        <p:nvPicPr>
          <p:cNvPr id="6" name="Obraz 5" descr="Obraz zawierający osoba, wewnątrz&#10;&#10;Opis wygenerowany automatycznie">
            <a:extLst>
              <a:ext uri="{FF2B5EF4-FFF2-40B4-BE49-F238E27FC236}">
                <a16:creationId xmlns:a16="http://schemas.microsoft.com/office/drawing/2014/main" id="{77C1EEFF-13F9-F42B-7327-EE20322AAB6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656" y="4705748"/>
            <a:ext cx="496051" cy="496051"/>
          </a:xfrm>
          <a:prstGeom prst="rect">
            <a:avLst/>
          </a:prstGeom>
        </p:spPr>
      </p:pic>
      <p:pic>
        <p:nvPicPr>
          <p:cNvPr id="17" name="Obraz 16" descr="Obraz zawierający osoba, wewnątrz&#10;&#10;Opis wygenerowany automatycznie">
            <a:extLst>
              <a:ext uri="{FF2B5EF4-FFF2-40B4-BE49-F238E27FC236}">
                <a16:creationId xmlns:a16="http://schemas.microsoft.com/office/drawing/2014/main" id="{15E8703A-65BA-F005-D894-FEBA731ACC6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133" y="5340727"/>
            <a:ext cx="496051" cy="496051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4" t="13096" r="4186" b="3420"/>
          <a:stretch/>
        </p:blipFill>
        <p:spPr>
          <a:xfrm>
            <a:off x="3245698" y="5343586"/>
            <a:ext cx="467360" cy="51816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264" y="6005745"/>
            <a:ext cx="454794" cy="45479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25586" y="1079405"/>
            <a:ext cx="3761922" cy="16404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350"/>
              </a:lnSpc>
            </a:pPr>
            <a:r>
              <a:rPr lang="pl-PL" sz="5750" spc="-265" dirty="0" err="1">
                <a:latin typeface="Arial Black" panose="020B0A04020102020204" pitchFamily="34" charset="0"/>
                <a:cs typeface="Trebuchet MS"/>
              </a:rPr>
              <a:t>Mediakit</a:t>
            </a:r>
            <a:endParaRPr lang="pl-PL" sz="5750" spc="-265" dirty="0">
              <a:latin typeface="Arial Black" panose="020B0A04020102020204" pitchFamily="34" charset="0"/>
              <a:cs typeface="Trebuchet MS"/>
            </a:endParaRPr>
          </a:p>
          <a:p>
            <a:pPr>
              <a:lnSpc>
                <a:spcPts val="6350"/>
              </a:lnSpc>
            </a:pPr>
            <a:r>
              <a:rPr lang="pl-PL" sz="5750" spc="-265" dirty="0" smtClean="0">
                <a:solidFill>
                  <a:srgbClr val="00D5E9"/>
                </a:solidFill>
                <a:latin typeface="Arial Black" panose="020B0A04020102020204" pitchFamily="34" charset="0"/>
                <a:cs typeface="Trebuchet MS"/>
              </a:rPr>
              <a:t>2026</a:t>
            </a:r>
            <a:endParaRPr sz="5750" dirty="0">
              <a:solidFill>
                <a:srgbClr val="00D5E9"/>
              </a:solidFill>
              <a:latin typeface="Arial Black" panose="020B0A04020102020204" pitchFamily="34" charset="0"/>
              <a:cs typeface="Trebuchet MS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586" y="2908074"/>
            <a:ext cx="2197007" cy="426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13" y="211543"/>
            <a:ext cx="5343584" cy="7010533"/>
          </a:xfrm>
          <a:prstGeom prst="rect">
            <a:avLst/>
          </a:prstGeom>
        </p:spPr>
      </p:pic>
      <p:pic>
        <p:nvPicPr>
          <p:cNvPr id="5" name="Picture 2" descr="7a16e428-0ed0-46d1-920f-0c639a35605a@eurprd0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6" b="2127"/>
          <a:stretch/>
        </p:blipFill>
        <p:spPr bwMode="auto">
          <a:xfrm>
            <a:off x="6495251" y="3310772"/>
            <a:ext cx="1857675" cy="36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538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osoba, pozujący, stojące, kostium&#10;&#10;Opis wygenerowany automatycznie">
            <a:extLst>
              <a:ext uri="{FF2B5EF4-FFF2-40B4-BE49-F238E27FC236}">
                <a16:creationId xmlns:a16="http://schemas.microsoft.com/office/drawing/2014/main" id="{AA7B7C57-50CB-F6EB-A69B-05E7860911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79" r="23810" b="-1"/>
          <a:stretch/>
        </p:blipFill>
        <p:spPr>
          <a:xfrm>
            <a:off x="2411124" y="-140113"/>
            <a:ext cx="8282276" cy="7712515"/>
          </a:xfrm>
          <a:prstGeom prst="rect">
            <a:avLst/>
          </a:prstGeom>
        </p:spPr>
      </p:pic>
      <p:sp>
        <p:nvSpPr>
          <p:cNvPr id="26" name="facebook dane">
            <a:extLst>
              <a:ext uri="{FF2B5EF4-FFF2-40B4-BE49-F238E27FC236}">
                <a16:creationId xmlns:a16="http://schemas.microsoft.com/office/drawing/2014/main" id="{0B50174B-D9D1-D84D-A71D-0B4472E996FB}"/>
              </a:ext>
            </a:extLst>
          </p:cNvPr>
          <p:cNvSpPr txBox="1"/>
          <p:nvPr/>
        </p:nvSpPr>
        <p:spPr>
          <a:xfrm>
            <a:off x="2843118" y="4862526"/>
            <a:ext cx="300194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lang="pl-PL" spc="-50" dirty="0" smtClean="0">
                <a:solidFill>
                  <a:srgbClr val="00D5E9"/>
                </a:solidFill>
                <a:latin typeface="Arial Black" panose="020B0A04020102020204" pitchFamily="34" charset="0"/>
                <a:cs typeface="Trebuchet MS"/>
              </a:rPr>
              <a:t>309 </a:t>
            </a:r>
            <a:r>
              <a:rPr lang="pl-PL" spc="-50" dirty="0">
                <a:solidFill>
                  <a:srgbClr val="00D5E9"/>
                </a:solidFill>
                <a:latin typeface="Arial Black" panose="020B0A04020102020204" pitchFamily="34" charset="0"/>
                <a:cs typeface="Trebuchet MS"/>
              </a:rPr>
              <a:t>tys. </a:t>
            </a:r>
            <a:r>
              <a:rPr lang="pl-PL" spc="30" dirty="0" smtClean="0">
                <a:solidFill>
                  <a:srgbClr val="FFFFFF"/>
                </a:solidFill>
                <a:cs typeface="Arial"/>
              </a:rPr>
              <a:t>obserwujących </a:t>
            </a:r>
            <a:r>
              <a:rPr sz="700" spc="-5" dirty="0" smtClean="0">
                <a:solidFill>
                  <a:srgbClr val="FFFFFF"/>
                </a:solidFill>
                <a:cs typeface="Arial Narrow"/>
              </a:rPr>
              <a:t>(</a:t>
            </a:r>
            <a:r>
              <a:rPr lang="pl-PL" sz="700" spc="-5" dirty="0" smtClean="0">
                <a:solidFill>
                  <a:srgbClr val="FFFFFF"/>
                </a:solidFill>
                <a:cs typeface="Arial Narrow"/>
              </a:rPr>
              <a:t>11.2025</a:t>
            </a:r>
            <a:r>
              <a:rPr sz="700" spc="-5" dirty="0" smtClean="0">
                <a:solidFill>
                  <a:srgbClr val="FFFFFF"/>
                </a:solidFill>
                <a:cs typeface="Arial Narrow"/>
              </a:rPr>
              <a:t>)</a:t>
            </a:r>
            <a:endParaRPr sz="700" dirty="0">
              <a:solidFill>
                <a:srgbClr val="FFFFFF"/>
              </a:solidFill>
              <a:cs typeface="Arial Narrow"/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5328" y="4807478"/>
            <a:ext cx="383646" cy="383646"/>
          </a:xfrm>
          <a:prstGeom prst="rect">
            <a:avLst/>
          </a:prstGeom>
        </p:spPr>
      </p:pic>
      <p:sp>
        <p:nvSpPr>
          <p:cNvPr id="32" name="facebook dane">
            <a:extLst>
              <a:ext uri="{FF2B5EF4-FFF2-40B4-BE49-F238E27FC236}">
                <a16:creationId xmlns:a16="http://schemas.microsoft.com/office/drawing/2014/main" id="{0B50174B-D9D1-D84D-A71D-0B4472E996FB}"/>
              </a:ext>
            </a:extLst>
          </p:cNvPr>
          <p:cNvSpPr txBox="1"/>
          <p:nvPr/>
        </p:nvSpPr>
        <p:spPr>
          <a:xfrm>
            <a:off x="2834152" y="5346699"/>
            <a:ext cx="300194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lang="pl-PL" spc="-50" dirty="0" smtClean="0">
                <a:solidFill>
                  <a:srgbClr val="00D5E9"/>
                </a:solidFill>
                <a:latin typeface="Arial Black" panose="020B0A04020102020204" pitchFamily="34" charset="0"/>
                <a:cs typeface="Trebuchet MS"/>
              </a:rPr>
              <a:t>161 </a:t>
            </a:r>
            <a:r>
              <a:rPr lang="pl-PL" spc="-50" dirty="0">
                <a:solidFill>
                  <a:srgbClr val="00D5E9"/>
                </a:solidFill>
                <a:latin typeface="Arial Black" panose="020B0A04020102020204" pitchFamily="34" charset="0"/>
                <a:cs typeface="Trebuchet MS"/>
              </a:rPr>
              <a:t>tys. </a:t>
            </a:r>
            <a:r>
              <a:rPr lang="pl-PL" spc="30" dirty="0" smtClean="0">
                <a:solidFill>
                  <a:srgbClr val="FFFFFF"/>
                </a:solidFill>
                <a:cs typeface="Arial"/>
              </a:rPr>
              <a:t>obserwujących </a:t>
            </a:r>
            <a:r>
              <a:rPr sz="700" spc="-5" dirty="0" smtClean="0">
                <a:solidFill>
                  <a:srgbClr val="FFFFFF"/>
                </a:solidFill>
                <a:cs typeface="Arial Narrow"/>
              </a:rPr>
              <a:t>(</a:t>
            </a:r>
            <a:r>
              <a:rPr lang="pl-PL" sz="700" spc="-5" dirty="0" smtClean="0">
                <a:solidFill>
                  <a:srgbClr val="FFFFFF"/>
                </a:solidFill>
                <a:cs typeface="Arial Narrow"/>
              </a:rPr>
              <a:t>11.2025</a:t>
            </a:r>
            <a:r>
              <a:rPr sz="700" spc="-5" dirty="0" smtClean="0">
                <a:solidFill>
                  <a:srgbClr val="FFFFFF"/>
                </a:solidFill>
                <a:cs typeface="Arial Narrow"/>
              </a:rPr>
              <a:t>)</a:t>
            </a:r>
            <a:endParaRPr sz="700" dirty="0">
              <a:solidFill>
                <a:srgbClr val="FFFFFF"/>
              </a:solidFill>
              <a:cs typeface="Arial Narrow"/>
            </a:endParaRP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0068" y="5274693"/>
            <a:ext cx="391772" cy="391772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0" y="7211806"/>
            <a:ext cx="6617110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l-PL" sz="1000" dirty="0" smtClean="0"/>
              <a:t>Źródło</a:t>
            </a:r>
            <a:r>
              <a:rPr lang="pl-PL" sz="1000" dirty="0"/>
              <a:t>: </a:t>
            </a:r>
            <a:r>
              <a:rPr lang="pl-PL" sz="1000" dirty="0" smtClean="0"/>
              <a:t>PBC</a:t>
            </a:r>
            <a:r>
              <a:rPr lang="pl-PL" sz="1000" dirty="0"/>
              <a:t>:  Total Reach 360</a:t>
            </a:r>
            <a:r>
              <a:rPr lang="pl-PL" sz="1000" b="1" dirty="0"/>
              <a:t>°</a:t>
            </a:r>
            <a:r>
              <a:rPr lang="pl-PL" sz="1000" dirty="0"/>
              <a:t>,  łączny zasięg marki prasowej wśród magazynów luksusowych, </a:t>
            </a:r>
            <a:r>
              <a:rPr lang="pl-PL" sz="1000" dirty="0" smtClean="0"/>
              <a:t>10.2024-9.2025; </a:t>
            </a:r>
            <a:r>
              <a:rPr lang="pl-PL" sz="1000" dirty="0" err="1" smtClean="0"/>
              <a:t>Gemius</a:t>
            </a:r>
            <a:r>
              <a:rPr lang="pl-PL" sz="1000" dirty="0" smtClean="0"/>
              <a:t> </a:t>
            </a:r>
            <a:r>
              <a:rPr lang="pl-PL" sz="1000" dirty="0" err="1" smtClean="0"/>
              <a:t>Prism</a:t>
            </a:r>
            <a:r>
              <a:rPr lang="pl-PL" sz="1000" dirty="0" smtClean="0"/>
              <a:t> </a:t>
            </a:r>
            <a:r>
              <a:rPr lang="pl-PL" sz="1000" dirty="0"/>
              <a:t> </a:t>
            </a:r>
            <a:r>
              <a:rPr lang="pl-PL" sz="1000" dirty="0" smtClean="0"/>
              <a:t>10.2025</a:t>
            </a:r>
            <a:endParaRPr lang="pl-PL" sz="1000" dirty="0"/>
          </a:p>
        </p:txBody>
      </p:sp>
      <p:sp>
        <p:nvSpPr>
          <p:cNvPr id="18" name="Prostokąt 17"/>
          <p:cNvSpPr/>
          <p:nvPr/>
        </p:nvSpPr>
        <p:spPr>
          <a:xfrm>
            <a:off x="551028" y="1961819"/>
            <a:ext cx="4991444" cy="175432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pl-PL" dirty="0"/>
              <a:t>                                              jest świadoma siebie </a:t>
            </a:r>
          </a:p>
          <a:p>
            <a:r>
              <a:rPr lang="pl-PL" dirty="0"/>
              <a:t>i otwarta. Zauważa trudne sprawy, ale pozostaje optymistką. Wyszukuje młode talenty i przedstawia je światu. Jest przewodniczką po świecie mody i kultury. Budzi zaufanie, inspiruje i daje do myślenia. Chcesz </a:t>
            </a:r>
          </a:p>
          <a:p>
            <a:r>
              <a:rPr lang="pl-PL" dirty="0"/>
              <a:t>z nią spędzać czas.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AA4A93E-ABB5-0D67-6BCD-7A7B4D231D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401" y="1527414"/>
            <a:ext cx="2217638" cy="692702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A47E45CF-B13D-CF0F-A9E8-E19BC85487E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971" y="6905399"/>
            <a:ext cx="1109035" cy="300030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551029" y="130208"/>
            <a:ext cx="5369182" cy="10618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pl-PL" sz="3500" dirty="0">
                <a:latin typeface="Arial Black"/>
                <a:cs typeface="Arial Black"/>
              </a:rPr>
              <a:t>Kultowa, światowa </a:t>
            </a:r>
          </a:p>
          <a:p>
            <a:r>
              <a:rPr lang="pl-PL" sz="2800" dirty="0">
                <a:solidFill>
                  <a:srgbClr val="00D5E9"/>
                </a:solidFill>
                <a:latin typeface="Arial Black"/>
                <a:cs typeface="Arial Black"/>
              </a:rPr>
              <a:t>marka o modzie</a:t>
            </a:r>
            <a:endParaRPr lang="pl-PL" sz="2800" dirty="0">
              <a:solidFill>
                <a:srgbClr val="00D5E9"/>
              </a:solidFill>
              <a:latin typeface="Arial Black"/>
            </a:endParaRPr>
          </a:p>
        </p:txBody>
      </p:sp>
      <p:sp>
        <p:nvSpPr>
          <p:cNvPr id="17" name="facebook dane">
            <a:extLst>
              <a:ext uri="{FF2B5EF4-FFF2-40B4-BE49-F238E27FC236}">
                <a16:creationId xmlns:a16="http://schemas.microsoft.com/office/drawing/2014/main" id="{0B50174B-D9D1-D84D-A71D-0B4472E996FB}"/>
              </a:ext>
            </a:extLst>
          </p:cNvPr>
          <p:cNvSpPr txBox="1"/>
          <p:nvPr/>
        </p:nvSpPr>
        <p:spPr>
          <a:xfrm>
            <a:off x="2843118" y="5807307"/>
            <a:ext cx="300194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lang="pl-PL" spc="-50" dirty="0" smtClean="0">
                <a:solidFill>
                  <a:srgbClr val="00D5E9"/>
                </a:solidFill>
                <a:latin typeface="Arial Black" panose="020B0A04020102020204" pitchFamily="34" charset="0"/>
                <a:cs typeface="Trebuchet MS"/>
              </a:rPr>
              <a:t>40,8 </a:t>
            </a:r>
            <a:r>
              <a:rPr lang="pl-PL" spc="-50" dirty="0">
                <a:solidFill>
                  <a:srgbClr val="00D5E9"/>
                </a:solidFill>
                <a:latin typeface="Arial Black" panose="020B0A04020102020204" pitchFamily="34" charset="0"/>
                <a:cs typeface="Trebuchet MS"/>
              </a:rPr>
              <a:t>tys. </a:t>
            </a:r>
            <a:r>
              <a:rPr lang="pl-PL" spc="30" dirty="0">
                <a:solidFill>
                  <a:srgbClr val="FFFFFF"/>
                </a:solidFill>
                <a:cs typeface="Arial"/>
              </a:rPr>
              <a:t>subskrybentów </a:t>
            </a:r>
            <a:r>
              <a:rPr sz="700" spc="-5" dirty="0" smtClean="0">
                <a:solidFill>
                  <a:srgbClr val="FFFFFF"/>
                </a:solidFill>
                <a:cs typeface="Arial Narrow"/>
              </a:rPr>
              <a:t>(</a:t>
            </a:r>
            <a:r>
              <a:rPr lang="pl-PL" sz="700" spc="-5" dirty="0" smtClean="0">
                <a:solidFill>
                  <a:srgbClr val="FFFFFF"/>
                </a:solidFill>
                <a:cs typeface="Arial Narrow"/>
              </a:rPr>
              <a:t>11.2025</a:t>
            </a:r>
            <a:r>
              <a:rPr sz="700" spc="-5" dirty="0" smtClean="0">
                <a:solidFill>
                  <a:srgbClr val="FFFFFF"/>
                </a:solidFill>
                <a:cs typeface="Arial Narrow"/>
              </a:rPr>
              <a:t>)</a:t>
            </a:r>
            <a:endParaRPr sz="700" dirty="0">
              <a:solidFill>
                <a:srgbClr val="FFFFFF"/>
              </a:solidFill>
              <a:cs typeface="Arial Narrow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B4C278A7-0CCC-2C5E-7490-97250B04D0D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318" y="5772043"/>
            <a:ext cx="391772" cy="391772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960" y="6163815"/>
            <a:ext cx="585988" cy="585988"/>
          </a:xfrm>
          <a:prstGeom prst="rect">
            <a:avLst/>
          </a:prstGeom>
        </p:spPr>
      </p:pic>
      <p:sp>
        <p:nvSpPr>
          <p:cNvPr id="22" name="facebook dane">
            <a:extLst>
              <a:ext uri="{FF2B5EF4-FFF2-40B4-BE49-F238E27FC236}">
                <a16:creationId xmlns:a16="http://schemas.microsoft.com/office/drawing/2014/main" id="{0B50174B-D9D1-D84D-A71D-0B4472E996FB}"/>
              </a:ext>
            </a:extLst>
          </p:cNvPr>
          <p:cNvSpPr txBox="1"/>
          <p:nvPr/>
        </p:nvSpPr>
        <p:spPr>
          <a:xfrm>
            <a:off x="2834151" y="6304688"/>
            <a:ext cx="300194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lang="pl-PL" spc="-50" dirty="0" smtClean="0">
                <a:solidFill>
                  <a:srgbClr val="00D5E9"/>
                </a:solidFill>
                <a:latin typeface="Arial Black" panose="020B0A04020102020204" pitchFamily="34" charset="0"/>
                <a:cs typeface="Trebuchet MS"/>
              </a:rPr>
              <a:t>139,3 </a:t>
            </a:r>
            <a:r>
              <a:rPr lang="pl-PL" spc="-50" dirty="0">
                <a:solidFill>
                  <a:srgbClr val="00D5E9"/>
                </a:solidFill>
                <a:latin typeface="Arial Black" panose="020B0A04020102020204" pitchFamily="34" charset="0"/>
                <a:cs typeface="Trebuchet MS"/>
              </a:rPr>
              <a:t>tys. </a:t>
            </a:r>
            <a:r>
              <a:rPr lang="pl-PL" spc="30" dirty="0" smtClean="0">
                <a:solidFill>
                  <a:srgbClr val="FFFFFF"/>
                </a:solidFill>
                <a:cs typeface="Arial"/>
              </a:rPr>
              <a:t>obserwujących </a:t>
            </a:r>
            <a:r>
              <a:rPr sz="700" spc="-5" dirty="0" smtClean="0">
                <a:solidFill>
                  <a:srgbClr val="FFFFFF"/>
                </a:solidFill>
                <a:cs typeface="Arial Narrow"/>
              </a:rPr>
              <a:t>(</a:t>
            </a:r>
            <a:r>
              <a:rPr lang="pl-PL" sz="700" spc="-5" dirty="0" smtClean="0">
                <a:solidFill>
                  <a:srgbClr val="FFFFFF"/>
                </a:solidFill>
                <a:cs typeface="Arial Narrow"/>
              </a:rPr>
              <a:t>11.2025</a:t>
            </a:r>
            <a:r>
              <a:rPr sz="700" spc="-5" dirty="0" smtClean="0">
                <a:solidFill>
                  <a:srgbClr val="FFFFFF"/>
                </a:solidFill>
                <a:cs typeface="Arial Narrow"/>
              </a:rPr>
              <a:t>)</a:t>
            </a:r>
            <a:endParaRPr sz="700" dirty="0">
              <a:solidFill>
                <a:srgbClr val="FFFFFF"/>
              </a:solidFill>
              <a:cs typeface="Arial Narrow"/>
            </a:endParaRPr>
          </a:p>
        </p:txBody>
      </p:sp>
      <p:sp>
        <p:nvSpPr>
          <p:cNvPr id="19" name="facebook dane">
            <a:extLst>
              <a:ext uri="{FF2B5EF4-FFF2-40B4-BE49-F238E27FC236}">
                <a16:creationId xmlns:a16="http://schemas.microsoft.com/office/drawing/2014/main" id="{0B50174B-D9D1-D84D-A71D-0B4472E996FB}"/>
              </a:ext>
            </a:extLst>
          </p:cNvPr>
          <p:cNvSpPr txBox="1"/>
          <p:nvPr/>
        </p:nvSpPr>
        <p:spPr>
          <a:xfrm>
            <a:off x="2843117" y="4319211"/>
            <a:ext cx="34339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spcBef>
                <a:spcPts val="10"/>
              </a:spcBef>
            </a:pPr>
            <a:r>
              <a:rPr lang="pl-PL" spc="-50" dirty="0" smtClean="0">
                <a:solidFill>
                  <a:srgbClr val="00D5E9"/>
                </a:solidFill>
                <a:latin typeface="Arial Black" panose="020B0A04020102020204" pitchFamily="34" charset="0"/>
                <a:cs typeface="Trebuchet MS"/>
              </a:rPr>
              <a:t>1,83 mln </a:t>
            </a:r>
            <a:r>
              <a:rPr lang="pl-PL" dirty="0" err="1">
                <a:latin typeface="+mj-lt"/>
                <a:cs typeface="Trebuchet MS"/>
              </a:rPr>
              <a:t>total</a:t>
            </a:r>
            <a:r>
              <a:rPr lang="pl-PL" dirty="0">
                <a:latin typeface="+mj-lt"/>
                <a:cs typeface="Trebuchet MS"/>
              </a:rPr>
              <a:t> </a:t>
            </a:r>
            <a:r>
              <a:rPr lang="pl-PL" dirty="0" err="1">
                <a:latin typeface="+mj-lt"/>
                <a:cs typeface="Trebuchet MS"/>
              </a:rPr>
              <a:t>reach</a:t>
            </a:r>
            <a:r>
              <a:rPr lang="pl-PL" dirty="0">
                <a:latin typeface="+mj-lt"/>
                <a:cs typeface="Trebuchet MS"/>
              </a:rPr>
              <a:t> </a:t>
            </a:r>
            <a:r>
              <a:rPr lang="pl-PL" dirty="0">
                <a:latin typeface="+mj-lt"/>
              </a:rPr>
              <a:t>360</a:t>
            </a:r>
            <a:r>
              <a:rPr lang="pl-PL" dirty="0" smtClean="0">
                <a:latin typeface="+mj-lt"/>
              </a:rPr>
              <a:t>°*</a:t>
            </a:r>
            <a:endParaRPr lang="pl-PL" sz="800" dirty="0">
              <a:solidFill>
                <a:srgbClr val="FFFFFF"/>
              </a:solidFill>
              <a:cs typeface="Arial Narrow"/>
            </a:endParaRPr>
          </a:p>
        </p:txBody>
      </p:sp>
      <p:pic>
        <p:nvPicPr>
          <p:cNvPr id="20" name="Obraz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401" y="4266590"/>
            <a:ext cx="926697" cy="289463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95337" y="4250109"/>
            <a:ext cx="880486" cy="3323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/>
          <p:cNvSpPr txBox="1">
            <a:spLocks/>
          </p:cNvSpPr>
          <p:nvPr/>
        </p:nvSpPr>
        <p:spPr>
          <a:xfrm>
            <a:off x="340545" y="1716319"/>
            <a:ext cx="9544599" cy="73866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 sz="4200" b="0" i="0">
                <a:solidFill>
                  <a:srgbClr val="231F20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pl-PL" sz="2400" kern="0" dirty="0">
                <a:solidFill>
                  <a:srgbClr val="00D5E9"/>
                </a:solidFill>
                <a:latin typeface="Arial Black"/>
                <a:cs typeface="Arial Black"/>
              </a:rPr>
              <a:t>Największy magazyn o modzie na świecie </a:t>
            </a:r>
            <a:endParaRPr lang="pl-PL" sz="2400" kern="0" dirty="0" smtClean="0">
              <a:solidFill>
                <a:srgbClr val="00D5E9"/>
              </a:solidFill>
              <a:latin typeface="Arial Black"/>
              <a:cs typeface="Arial Black"/>
            </a:endParaRPr>
          </a:p>
          <a:p>
            <a:r>
              <a:rPr lang="pl-PL" sz="2400" kern="0" dirty="0" smtClean="0">
                <a:solidFill>
                  <a:schemeClr val="tx1"/>
                </a:solidFill>
                <a:latin typeface="Arial Black"/>
                <a:cs typeface="Arial Black"/>
              </a:rPr>
              <a:t>i pierwszy </a:t>
            </a:r>
            <a:r>
              <a:rPr lang="pl-PL" sz="2400" kern="0" dirty="0">
                <a:solidFill>
                  <a:schemeClr val="tx1"/>
                </a:solidFill>
                <a:latin typeface="Arial Black"/>
                <a:cs typeface="Arial Black"/>
              </a:rPr>
              <a:t>luksusowy serwis </a:t>
            </a:r>
            <a:r>
              <a:rPr lang="pl-PL" sz="2400" kern="0" dirty="0" smtClean="0">
                <a:solidFill>
                  <a:schemeClr val="tx1"/>
                </a:solidFill>
                <a:latin typeface="Arial Black"/>
                <a:cs typeface="Arial Black"/>
              </a:rPr>
              <a:t>​o </a:t>
            </a:r>
            <a:r>
              <a:rPr lang="pl-PL" sz="2400" kern="0" dirty="0">
                <a:solidFill>
                  <a:schemeClr val="tx1"/>
                </a:solidFill>
                <a:latin typeface="Arial Black"/>
                <a:cs typeface="Arial Black"/>
              </a:rPr>
              <a:t>modzie w Polsce</a:t>
            </a:r>
            <a:r>
              <a:rPr lang="pl-PL" sz="2400" kern="0" dirty="0" smtClean="0">
                <a:solidFill>
                  <a:schemeClr val="tx1"/>
                </a:solidFill>
                <a:latin typeface="Arial Black"/>
                <a:cs typeface="Arial Black"/>
              </a:rPr>
              <a:t>​. 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2824268" y="2794945"/>
            <a:ext cx="5068448" cy="35759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pl-PL" sz="1200" dirty="0" smtClean="0"/>
              <a:t>ELLE </a:t>
            </a:r>
            <a:r>
              <a:rPr lang="pl-PL" sz="1200" dirty="0"/>
              <a:t>już od </a:t>
            </a:r>
            <a:r>
              <a:rPr lang="pl-PL" sz="1200" dirty="0" smtClean="0"/>
              <a:t>31 </a:t>
            </a:r>
            <a:r>
              <a:rPr lang="pl-PL" sz="1200" dirty="0"/>
              <a:t>lat wyznacza trendy w Polsce. To multimedialny </a:t>
            </a:r>
            <a:r>
              <a:rPr lang="pl-PL" sz="1200" dirty="0" err="1"/>
              <a:t>brand</a:t>
            </a:r>
            <a:r>
              <a:rPr lang="pl-PL" sz="1200" dirty="0"/>
              <a:t>, który jest zawsze tam, gdzie kobieta ELLE: w prasie, online, w </a:t>
            </a:r>
            <a:r>
              <a:rPr lang="pl-PL" sz="1200" dirty="0" err="1"/>
              <a:t>social</a:t>
            </a:r>
            <a:r>
              <a:rPr lang="pl-PL" sz="1200" dirty="0"/>
              <a:t> mediach. Zapraszamy do współpracy najlepszych fotografów, artystów, dziennikarzy, </a:t>
            </a:r>
            <a:r>
              <a:rPr lang="pl-PL" sz="1200" dirty="0" err="1"/>
              <a:t>influencerów</a:t>
            </a:r>
            <a:r>
              <a:rPr lang="pl-PL" sz="1200" dirty="0"/>
              <a:t>. Tworzymy odważne sesje </a:t>
            </a:r>
            <a:r>
              <a:rPr lang="pl-PL" sz="1200" dirty="0" smtClean="0"/>
              <a:t>mody. </a:t>
            </a:r>
            <a:r>
              <a:rPr lang="pl-PL" sz="1200" dirty="0"/>
              <a:t>S</a:t>
            </a:r>
            <a:r>
              <a:rPr lang="pl-PL" sz="1200" dirty="0" smtClean="0"/>
              <a:t>ięgamy </a:t>
            </a:r>
            <a:r>
              <a:rPr lang="pl-PL" sz="1200" dirty="0"/>
              <a:t>po tematy, które poruszają,  bo świat w którym żyjemy jest coraz bardziej </a:t>
            </a:r>
            <a:r>
              <a:rPr lang="pl-PL" sz="1200" dirty="0" err="1" smtClean="0"/>
              <a:t>inkluzywny</a:t>
            </a:r>
            <a:r>
              <a:rPr lang="pl-PL" sz="1200" dirty="0" smtClean="0"/>
              <a:t> i wielowymiarowy</a:t>
            </a:r>
            <a:r>
              <a:rPr lang="pl-PL" sz="1200" dirty="0"/>
              <a:t>. Pomagamy budować wizerunek, ale nie oceniamy, wspieramy w wyborach. Mówimy o zmianach w modzie, pytamy ekspertów jak dbać o swoje ciało, emocje, umysł. Szukamy piękna w świecie – w podróżach, smakach, ludziach. D</a:t>
            </a:r>
            <a:r>
              <a:rPr lang="pl-PL" sz="1200" dirty="0" smtClean="0"/>
              <a:t>bamy </a:t>
            </a:r>
            <a:r>
              <a:rPr lang="pl-PL" sz="1200" dirty="0"/>
              <a:t>też o Planetę – </a:t>
            </a:r>
            <a:r>
              <a:rPr lang="pl-PL" sz="1200" dirty="0" smtClean="0"/>
              <a:t>doceniamy produkty </a:t>
            </a:r>
            <a:r>
              <a:rPr lang="pl-PL" sz="1200" dirty="0" err="1" smtClean="0"/>
              <a:t>eko</a:t>
            </a:r>
            <a:r>
              <a:rPr lang="pl-PL" sz="1200" dirty="0" smtClean="0"/>
              <a:t>, </a:t>
            </a:r>
            <a:r>
              <a:rPr lang="pl-PL" sz="1200" dirty="0"/>
              <a:t>wspieramy trend </a:t>
            </a:r>
            <a:r>
              <a:rPr lang="pl-PL" sz="1200" dirty="0" err="1"/>
              <a:t>vintage</a:t>
            </a:r>
            <a:r>
              <a:rPr lang="pl-PL" sz="1200" dirty="0" smtClean="0"/>
              <a:t>. Razem </a:t>
            </a:r>
            <a:r>
              <a:rPr lang="pl-PL" sz="1200" dirty="0"/>
              <a:t>z naszą użytkowniczką bawimy się na letnich festiwalach, na żywo śledzimy prezentacje najnowszych kolekcji, polecamy najlepsze wydarzenia ze świata kultury, jako </a:t>
            </a:r>
            <a:r>
              <a:rPr lang="pl-PL" sz="1200" dirty="0" smtClean="0"/>
              <a:t>pierwsi </a:t>
            </a:r>
            <a:r>
              <a:rPr lang="pl-PL" sz="1200" dirty="0"/>
              <a:t>informujemy o najważniejszych newsach, prognozujemy trendy i za pomocą e-commerce podpowiadamy, gdzie kupić modne produkty. Jak nikt inny łączymy zainteresowanie luksusowymi </a:t>
            </a:r>
            <a:r>
              <a:rPr lang="pl-PL" sz="1200" dirty="0" err="1"/>
              <a:t>brandami</a:t>
            </a:r>
            <a:r>
              <a:rPr lang="pl-PL" sz="1200" dirty="0"/>
              <a:t> z popularnymi markami. W naszym świecie ONA, czyli ELLE, jest najważniejsza. Chcemy, by swobodnie wyrażała siebie, mówiła </a:t>
            </a:r>
            <a:r>
              <a:rPr lang="pl-PL" sz="1200" dirty="0" smtClean="0"/>
              <a:t>otwarcie czego </a:t>
            </a:r>
            <a:r>
              <a:rPr lang="pl-PL" sz="1200" dirty="0"/>
              <a:t>potrzebuje, cieszyła się życiem tak samo, jak my</a:t>
            </a:r>
            <a:r>
              <a:rPr lang="pl-PL" sz="1200" dirty="0" smtClean="0"/>
              <a:t>!</a:t>
            </a:r>
            <a:endParaRPr lang="pl-PL" altLang="zh-CN" sz="1000" dirty="0">
              <a:latin typeface="Arial"/>
              <a:cs typeface="Arial"/>
            </a:endParaRPr>
          </a:p>
          <a:p>
            <a:endParaRPr lang="pl-PL" altLang="zh-CN" sz="1000" dirty="0">
              <a:latin typeface="Arial"/>
              <a:cs typeface="Arial"/>
            </a:endParaRPr>
          </a:p>
          <a:p>
            <a:r>
              <a:rPr lang="pl-PL" altLang="zh-CN" sz="1000" dirty="0" smtClean="0">
                <a:latin typeface="Arial"/>
                <a:cs typeface="Arial"/>
              </a:rPr>
              <a:t>Marta Tabiś-Szymanek</a:t>
            </a:r>
            <a:r>
              <a:rPr lang="pl-PL" sz="1000" dirty="0">
                <a:latin typeface="Arial"/>
                <a:cs typeface="Arial"/>
              </a:rPr>
              <a:t/>
            </a:r>
            <a:br>
              <a:rPr lang="pl-PL" sz="1000" dirty="0">
                <a:latin typeface="Arial"/>
                <a:cs typeface="Arial"/>
              </a:rPr>
            </a:br>
            <a:r>
              <a:rPr lang="pl-PL" sz="1000" dirty="0">
                <a:latin typeface="Arial"/>
                <a:cs typeface="Arial"/>
              </a:rPr>
              <a:t>R</a:t>
            </a:r>
            <a:r>
              <a:rPr lang="pl-PL" altLang="zh-CN" sz="1000" dirty="0" smtClean="0">
                <a:latin typeface="Arial"/>
                <a:cs typeface="Arial"/>
              </a:rPr>
              <a:t>edaktorka </a:t>
            </a:r>
            <a:r>
              <a:rPr lang="pl-PL" altLang="zh-CN" sz="1000" dirty="0">
                <a:latin typeface="Arial"/>
                <a:cs typeface="Arial"/>
              </a:rPr>
              <a:t>N</a:t>
            </a:r>
            <a:r>
              <a:rPr lang="pl-PL" altLang="zh-CN" sz="1000" dirty="0" smtClean="0">
                <a:latin typeface="Arial"/>
                <a:cs typeface="Arial"/>
              </a:rPr>
              <a:t>aczelna </a:t>
            </a:r>
            <a:r>
              <a:rPr lang="pl-PL" altLang="zh-CN" sz="1000" dirty="0">
                <a:latin typeface="Arial"/>
                <a:cs typeface="Arial"/>
              </a:rPr>
              <a:t>ELLE</a:t>
            </a:r>
          </a:p>
        </p:txBody>
      </p:sp>
      <p:sp>
        <p:nvSpPr>
          <p:cNvPr id="10" name="Prostokąt 9"/>
          <p:cNvSpPr/>
          <p:nvPr/>
        </p:nvSpPr>
        <p:spPr>
          <a:xfrm>
            <a:off x="340545" y="6566477"/>
            <a:ext cx="7552170" cy="7078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pl-PL" sz="2000" dirty="0" smtClean="0">
                <a:solidFill>
                  <a:srgbClr val="00D5E9"/>
                </a:solidFill>
                <a:latin typeface="Arial Black"/>
                <a:cs typeface="Arial Black"/>
              </a:rPr>
              <a:t>ELLE </a:t>
            </a:r>
            <a:r>
              <a:rPr lang="pl-PL" sz="2000" dirty="0">
                <a:latin typeface="Arial Black"/>
                <a:cs typeface="Arial Black"/>
              </a:rPr>
              <a:t>to </a:t>
            </a:r>
            <a:r>
              <a:rPr lang="pl-PL" sz="2000" dirty="0" smtClean="0">
                <a:latin typeface="Arial Black"/>
                <a:cs typeface="Arial Black"/>
              </a:rPr>
              <a:t>80 </a:t>
            </a:r>
            <a:r>
              <a:rPr lang="pl-PL" sz="2000" dirty="0">
                <a:latin typeface="Arial Black"/>
                <a:cs typeface="Arial Black"/>
              </a:rPr>
              <a:t>lat historii, </a:t>
            </a:r>
            <a:r>
              <a:rPr lang="pl-PL" sz="2000" dirty="0" smtClean="0">
                <a:latin typeface="Arial Narrow"/>
                <a:cs typeface="Arial Black"/>
              </a:rPr>
              <a:t> </a:t>
            </a:r>
            <a:r>
              <a:rPr lang="pl-PL" sz="2000" dirty="0" smtClean="0">
                <a:latin typeface="Arial Black"/>
                <a:cs typeface="Arial Black"/>
              </a:rPr>
              <a:t>32 lata obecności w Polsce, 43 </a:t>
            </a:r>
            <a:r>
              <a:rPr lang="pl-PL" sz="2000" dirty="0">
                <a:latin typeface="Arial Black"/>
                <a:cs typeface="Arial Black"/>
              </a:rPr>
              <a:t>międzynarodowe edycje</a:t>
            </a:r>
            <a:r>
              <a:rPr lang="pl-PL" sz="2000" dirty="0">
                <a:solidFill>
                  <a:srgbClr val="00D5E9"/>
                </a:solidFill>
                <a:latin typeface="Arial Black"/>
                <a:cs typeface="Arial Black"/>
              </a:rPr>
              <a:t>.</a:t>
            </a:r>
            <a:endParaRPr lang="pl-PL" sz="2000" dirty="0">
              <a:solidFill>
                <a:srgbClr val="00D5E9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45" y="2794945"/>
            <a:ext cx="2383404" cy="357597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890" y="2794945"/>
            <a:ext cx="1211271" cy="1593778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625" y="4458532"/>
            <a:ext cx="1204536" cy="1579143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278" y="4450857"/>
            <a:ext cx="1211272" cy="1586818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737" y="2794945"/>
            <a:ext cx="1214813" cy="159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14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az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6" r="11624"/>
          <a:stretch/>
        </p:blipFill>
        <p:spPr>
          <a:xfrm>
            <a:off x="5931128" y="0"/>
            <a:ext cx="4814838" cy="7562850"/>
          </a:xfrm>
          <a:prstGeom prst="rect">
            <a:avLst/>
          </a:prstGeom>
        </p:spPr>
      </p:pic>
      <p:sp>
        <p:nvSpPr>
          <p:cNvPr id="11" name="object 3">
            <a:extLst>
              <a:ext uri="{FF2B5EF4-FFF2-40B4-BE49-F238E27FC236}">
                <a16:creationId xmlns:a16="http://schemas.microsoft.com/office/drawing/2014/main" id="{6743CB94-E207-F545-B71B-F1C0CD86719C}"/>
              </a:ext>
            </a:extLst>
          </p:cNvPr>
          <p:cNvSpPr txBox="1"/>
          <p:nvPr/>
        </p:nvSpPr>
        <p:spPr>
          <a:xfrm>
            <a:off x="432000" y="4654986"/>
            <a:ext cx="9151389" cy="21544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</a:pPr>
            <a:endParaRPr lang="pl-PL" sz="1400">
              <a:solidFill>
                <a:srgbClr val="FFFFFF"/>
              </a:solidFill>
              <a:latin typeface="Arial Black" panose="020B0604020202020204" pitchFamily="34" charset="0"/>
              <a:cs typeface="Arial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89EC7CC-BACA-3362-D7FA-11542607AC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971" y="6905399"/>
            <a:ext cx="1109035" cy="300030"/>
          </a:xfrm>
          <a:prstGeom prst="rect">
            <a:avLst/>
          </a:prstGeom>
        </p:spPr>
      </p:pic>
      <p:sp>
        <p:nvSpPr>
          <p:cNvPr id="9" name="object 5"/>
          <p:cNvSpPr txBox="1">
            <a:spLocks/>
          </p:cNvSpPr>
          <p:nvPr/>
        </p:nvSpPr>
        <p:spPr>
          <a:xfrm>
            <a:off x="432000" y="1780830"/>
            <a:ext cx="5105764" cy="271612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 sz="4200" b="0" i="0">
                <a:solidFill>
                  <a:srgbClr val="231F20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pl-PL" sz="2800" kern="0" dirty="0">
                <a:solidFill>
                  <a:srgbClr val="00D5E9"/>
                </a:solidFill>
                <a:latin typeface="Arial Black"/>
                <a:cs typeface="Arial Black"/>
              </a:rPr>
              <a:t>Kobieta ELLE </a:t>
            </a:r>
            <a:endParaRPr lang="pl-PL" sz="2200" dirty="0">
              <a:solidFill>
                <a:schemeClr val="tx1"/>
              </a:solidFill>
              <a:cs typeface="Arial Black"/>
            </a:endParaRPr>
          </a:p>
          <a:p>
            <a:pPr marL="342900" indent="-342900">
              <a:spcBef>
                <a:spcPts val="850"/>
              </a:spcBef>
              <a:buFont typeface="Arial" panose="020B0604020202020204" pitchFamily="34" charset="0"/>
              <a:buChar char="•"/>
            </a:pPr>
            <a:r>
              <a:rPr lang="pl-PL" sz="1800" dirty="0" smtClean="0">
                <a:solidFill>
                  <a:schemeClr val="tx1"/>
                </a:solidFill>
              </a:rPr>
              <a:t>Ma </a:t>
            </a:r>
            <a:r>
              <a:rPr lang="pl-PL" sz="1800" dirty="0">
                <a:solidFill>
                  <a:schemeClr val="tx1"/>
                </a:solidFill>
              </a:rPr>
              <a:t>niepowtarzalny styl i naturalną pewność siebie. Jest liderką opinii w swoim otoczeniu, a z mody czerpie to, co najlepiej wyraża jej </a:t>
            </a:r>
            <a:r>
              <a:rPr lang="pl-PL" sz="1800" dirty="0" smtClean="0">
                <a:solidFill>
                  <a:schemeClr val="tx1"/>
                </a:solidFill>
              </a:rPr>
              <a:t>osobowość</a:t>
            </a:r>
          </a:p>
          <a:p>
            <a:pPr marL="342900" indent="-342900">
              <a:spcBef>
                <a:spcPts val="850"/>
              </a:spcBef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tx1"/>
                </a:solidFill>
              </a:rPr>
              <a:t>Ceni jakość i świadome wybory </a:t>
            </a:r>
            <a:r>
              <a:rPr lang="pl-PL" sz="1800" dirty="0" smtClean="0">
                <a:solidFill>
                  <a:schemeClr val="tx1"/>
                </a:solidFill>
              </a:rPr>
              <a:t>- </a:t>
            </a:r>
            <a:r>
              <a:rPr lang="pl-PL" sz="1800" dirty="0">
                <a:solidFill>
                  <a:schemeClr val="tx1"/>
                </a:solidFill>
              </a:rPr>
              <a:t>jest gotowa zapłacić więcej za produkty, które odpowiadają jej </a:t>
            </a:r>
            <a:r>
              <a:rPr lang="pl-PL" sz="1800" dirty="0" smtClean="0">
                <a:solidFill>
                  <a:schemeClr val="tx1"/>
                </a:solidFill>
              </a:rPr>
              <a:t>oczekiwaniom.</a:t>
            </a: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 </a:t>
            </a:r>
          </a:p>
          <a:p>
            <a:pPr marL="342900" indent="-342900">
              <a:spcBef>
                <a:spcPts val="850"/>
              </a:spcBef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tx1"/>
                </a:solidFill>
              </a:rPr>
              <a:t>Bywa oryginalna lub pragmatyczna, radosna lub poważna </a:t>
            </a:r>
            <a:r>
              <a:rPr lang="pl-PL" sz="1800" dirty="0" smtClean="0">
                <a:solidFill>
                  <a:schemeClr val="tx1"/>
                </a:solidFill>
              </a:rPr>
              <a:t>- </a:t>
            </a:r>
            <a:r>
              <a:rPr lang="pl-PL" sz="1800" dirty="0">
                <a:solidFill>
                  <a:schemeClr val="tx1"/>
                </a:solidFill>
              </a:rPr>
              <a:t>ale zawsze autentyczna</a:t>
            </a:r>
            <a:r>
              <a:rPr lang="pl-PL" sz="1800" dirty="0" smtClean="0">
                <a:solidFill>
                  <a:schemeClr val="tx1"/>
                </a:solidFill>
              </a:rPr>
              <a:t>.</a:t>
            </a:r>
            <a:endParaRPr lang="pl-PL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object 5">
            <a:extLst>
              <a:ext uri="{FF2B5EF4-FFF2-40B4-BE49-F238E27FC236}">
                <a16:creationId xmlns:a16="http://schemas.microsoft.com/office/drawing/2014/main" id="{CFE3068D-5BD6-6093-F2A5-B014B91A176A}"/>
              </a:ext>
            </a:extLst>
          </p:cNvPr>
          <p:cNvSpPr txBox="1">
            <a:spLocks/>
          </p:cNvSpPr>
          <p:nvPr/>
        </p:nvSpPr>
        <p:spPr>
          <a:xfrm>
            <a:off x="432000" y="6366971"/>
            <a:ext cx="6276808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 sz="4200" b="0" i="0">
                <a:solidFill>
                  <a:srgbClr val="231F20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pl-PL" sz="1800" dirty="0" smtClean="0">
                <a:solidFill>
                  <a:srgbClr val="00D5E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To kobieta, którą chce się inspirować </a:t>
            </a:r>
          </a:p>
          <a:p>
            <a:r>
              <a:rPr lang="pl-PL" sz="1800" dirty="0" smtClean="0">
                <a:solidFill>
                  <a:srgbClr val="00D5E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i za którą chce się podążać.</a:t>
            </a:r>
            <a:endParaRPr lang="pl-PL" sz="1800" dirty="0">
              <a:solidFill>
                <a:srgbClr val="00D5E9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AD9E37CC-40A5-C5D8-5503-9758B07CE5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1871878"/>
              </p:ext>
            </p:extLst>
          </p:nvPr>
        </p:nvGraphicFramePr>
        <p:xfrm>
          <a:off x="472582" y="4447123"/>
          <a:ext cx="1391272" cy="144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D8480654-37AA-2B44-FDE1-29EBCB6FCA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9762866"/>
              </p:ext>
            </p:extLst>
          </p:nvPr>
        </p:nvGraphicFramePr>
        <p:xfrm>
          <a:off x="2285666" y="4447123"/>
          <a:ext cx="1391272" cy="144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B6A99879-140D-8D97-AAF7-2631CC4353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8930813"/>
              </p:ext>
            </p:extLst>
          </p:nvPr>
        </p:nvGraphicFramePr>
        <p:xfrm>
          <a:off x="4182310" y="4419574"/>
          <a:ext cx="1391272" cy="144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8" name="object 5">
            <a:extLst>
              <a:ext uri="{FF2B5EF4-FFF2-40B4-BE49-F238E27FC236}">
                <a16:creationId xmlns:a16="http://schemas.microsoft.com/office/drawing/2014/main" id="{DB2C9824-7103-4089-17A1-C9F8FBFD3883}"/>
              </a:ext>
            </a:extLst>
          </p:cNvPr>
          <p:cNvSpPr txBox="1">
            <a:spLocks/>
          </p:cNvSpPr>
          <p:nvPr/>
        </p:nvSpPr>
        <p:spPr>
          <a:xfrm>
            <a:off x="640571" y="4945457"/>
            <a:ext cx="1181647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200" b="0" i="0">
                <a:solidFill>
                  <a:srgbClr val="231F20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algn="ctr"/>
            <a:r>
              <a:rPr lang="pl-PL" sz="2800" kern="0" dirty="0" smtClean="0">
                <a:solidFill>
                  <a:srgbClr val="00D5E9"/>
                </a:solidFill>
                <a:latin typeface="Arial Black"/>
                <a:cs typeface="Arial Black"/>
              </a:rPr>
              <a:t>53%</a:t>
            </a:r>
            <a:endParaRPr lang="pl-PL" sz="2800" kern="0" dirty="0">
              <a:solidFill>
                <a:srgbClr val="00D5E9"/>
              </a:solidFill>
              <a:latin typeface="Arial Black"/>
              <a:cs typeface="Arial Black"/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4EE0A9ED-E797-8130-CC33-0A0A43731C5A}"/>
              </a:ext>
            </a:extLst>
          </p:cNvPr>
          <p:cNvSpPr txBox="1"/>
          <p:nvPr/>
        </p:nvSpPr>
        <p:spPr>
          <a:xfrm>
            <a:off x="434383" y="5737505"/>
            <a:ext cx="158505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pl-PL" sz="1400" dirty="0">
                <a:solidFill>
                  <a:srgbClr val="FFFFFF"/>
                </a:solidFill>
                <a:cs typeface="Arial" panose="020B0604020202020204" pitchFamily="34" charset="0"/>
              </a:rPr>
              <a:t>jest w wieku</a:t>
            </a:r>
          </a:p>
          <a:p>
            <a:pPr algn="ctr"/>
            <a:r>
              <a:rPr lang="pl-PL" sz="1400" dirty="0" smtClean="0">
                <a:solidFill>
                  <a:srgbClr val="FFFFFF"/>
                </a:solidFill>
                <a:cs typeface="Arial" panose="020B0604020202020204" pitchFamily="34" charset="0"/>
              </a:rPr>
              <a:t>20-54 </a:t>
            </a:r>
            <a:r>
              <a:rPr lang="pl-PL" sz="1400" dirty="0">
                <a:solidFill>
                  <a:srgbClr val="FFFFFF"/>
                </a:solidFill>
                <a:cs typeface="Arial" panose="020B0604020202020204" pitchFamily="34" charset="0"/>
              </a:rPr>
              <a:t>lat</a:t>
            </a:r>
            <a:endParaRPr sz="1400" b="1" dirty="0">
              <a:solidFill>
                <a:srgbClr val="00D5E9"/>
              </a:solidFill>
              <a:cs typeface="Arial Black" panose="020B0604020202020204" pitchFamily="34" charset="0"/>
            </a:endParaRPr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8BAE376A-CAE9-73D6-BF55-B7A431885D0F}"/>
              </a:ext>
            </a:extLst>
          </p:cNvPr>
          <p:cNvSpPr txBox="1">
            <a:spLocks/>
          </p:cNvSpPr>
          <p:nvPr/>
        </p:nvSpPr>
        <p:spPr>
          <a:xfrm>
            <a:off x="2431024" y="4945457"/>
            <a:ext cx="118164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200" b="0" i="0">
                <a:solidFill>
                  <a:srgbClr val="231F20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algn="ctr"/>
            <a:r>
              <a:rPr lang="pl-PL" sz="2800" kern="0" dirty="0">
                <a:solidFill>
                  <a:srgbClr val="00D5E9"/>
                </a:solidFill>
                <a:latin typeface="Arial Black"/>
                <a:cs typeface="Arial Black"/>
              </a:rPr>
              <a:t>7</a:t>
            </a:r>
            <a:r>
              <a:rPr lang="pl-PL" sz="2800" kern="0" dirty="0" smtClean="0">
                <a:solidFill>
                  <a:srgbClr val="00D5E9"/>
                </a:solidFill>
                <a:latin typeface="Arial Black"/>
                <a:cs typeface="Arial Black"/>
              </a:rPr>
              <a:t>2%</a:t>
            </a:r>
            <a:endParaRPr lang="pl-PL" sz="2800" kern="0" dirty="0">
              <a:solidFill>
                <a:srgbClr val="00D5E9"/>
              </a:solidFill>
              <a:latin typeface="Arial Black"/>
              <a:cs typeface="Arial Black"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CF6C38AD-15BF-C990-0105-071491A0E613}"/>
              </a:ext>
            </a:extLst>
          </p:cNvPr>
          <p:cNvSpPr txBox="1"/>
          <p:nvPr/>
        </p:nvSpPr>
        <p:spPr>
          <a:xfrm>
            <a:off x="2116413" y="5737505"/>
            <a:ext cx="180190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pl-PL" sz="1400" dirty="0">
                <a:solidFill>
                  <a:srgbClr val="FFFFFF"/>
                </a:solidFill>
                <a:cs typeface="Arial" panose="020B0604020202020204" pitchFamily="34" charset="0"/>
              </a:rPr>
              <a:t>mieszka </a:t>
            </a:r>
          </a:p>
          <a:p>
            <a:pPr algn="ctr"/>
            <a:r>
              <a:rPr lang="pl-PL" sz="1400" dirty="0">
                <a:solidFill>
                  <a:srgbClr val="FFFFFF"/>
                </a:solidFill>
                <a:cs typeface="Arial" panose="020B0604020202020204" pitchFamily="34" charset="0"/>
              </a:rPr>
              <a:t>w miastach</a:t>
            </a:r>
            <a:endParaRPr sz="1400" b="1" dirty="0">
              <a:solidFill>
                <a:srgbClr val="00D5E9"/>
              </a:solidFill>
              <a:cs typeface="Arial Black" panose="020B0604020202020204" pitchFamily="34" charset="0"/>
            </a:endParaRP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1D938BEA-A886-A8E3-CA39-A71CFEEDC33C}"/>
              </a:ext>
            </a:extLst>
          </p:cNvPr>
          <p:cNvSpPr txBox="1">
            <a:spLocks/>
          </p:cNvSpPr>
          <p:nvPr/>
        </p:nvSpPr>
        <p:spPr>
          <a:xfrm>
            <a:off x="4356116" y="4935832"/>
            <a:ext cx="118164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200" b="0" i="0">
                <a:solidFill>
                  <a:srgbClr val="231F20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algn="ctr"/>
            <a:r>
              <a:rPr lang="pl-PL" sz="2800" kern="0" dirty="0" smtClean="0">
                <a:solidFill>
                  <a:srgbClr val="00D5E9"/>
                </a:solidFill>
                <a:latin typeface="Arial Black"/>
                <a:cs typeface="Arial Black"/>
              </a:rPr>
              <a:t>88%</a:t>
            </a:r>
            <a:endParaRPr lang="pl-PL" sz="2800" kern="0" dirty="0">
              <a:solidFill>
                <a:srgbClr val="00D5E9"/>
              </a:solidFill>
              <a:latin typeface="Arial Black"/>
              <a:cs typeface="Arial Black"/>
            </a:endParaRPr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39B9C0B9-B44C-5597-571A-58807730C9DC}"/>
              </a:ext>
            </a:extLst>
          </p:cNvPr>
          <p:cNvSpPr txBox="1"/>
          <p:nvPr/>
        </p:nvSpPr>
        <p:spPr>
          <a:xfrm>
            <a:off x="4104407" y="5737505"/>
            <a:ext cx="158505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pl-PL" sz="1400" dirty="0">
                <a:solidFill>
                  <a:srgbClr val="FFFFFF"/>
                </a:solidFill>
                <a:cs typeface="Arial" panose="020B0604020202020204" pitchFamily="34" charset="0"/>
              </a:rPr>
              <a:t>ma wykształcenie średnie lub wyższe</a:t>
            </a:r>
            <a:endParaRPr sz="1400" b="1" dirty="0">
              <a:solidFill>
                <a:srgbClr val="00D5E9"/>
              </a:solidFill>
              <a:cs typeface="Arial Black" panose="020B0604020202020204" pitchFamily="34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325837" y="7158843"/>
            <a:ext cx="5484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Źródło: PBC, CCS, 10.2024-09.2025, kobiety, n=11 755, realizacja Kantar Polska, Ogólnopolski Panel Badawczy Ariadna, opracowanie Burda</a:t>
            </a:r>
            <a:r>
              <a:rPr lang="pl-PL" sz="1000" dirty="0" smtClean="0"/>
              <a:t>; </a:t>
            </a:r>
            <a:r>
              <a:rPr lang="pl-PL" sz="1000" dirty="0" err="1"/>
              <a:t>Mediapanel</a:t>
            </a:r>
            <a:r>
              <a:rPr lang="pl-PL" sz="1000" dirty="0"/>
              <a:t> </a:t>
            </a:r>
            <a:r>
              <a:rPr lang="pl-PL" sz="1000" dirty="0" smtClean="0"/>
              <a:t>10.2025</a:t>
            </a:r>
            <a:endParaRPr lang="pl-PL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Obraz zawierający osoba, odzież, sukienka, różowy&#10;&#10;Opis wygenerowany automatycznie">
            <a:extLst>
              <a:ext uri="{FF2B5EF4-FFF2-40B4-BE49-F238E27FC236}">
                <a16:creationId xmlns:a16="http://schemas.microsoft.com/office/drawing/2014/main" id="{55F6072F-18DD-E105-BBA0-275D7E4CF2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29"/>
          <a:stretch/>
        </p:blipFill>
        <p:spPr>
          <a:xfrm>
            <a:off x="6147997" y="-3001"/>
            <a:ext cx="4545403" cy="7562850"/>
          </a:xfrm>
          <a:prstGeom prst="rect">
            <a:avLst/>
          </a:prstGeom>
        </p:spPr>
      </p:pic>
      <p:sp>
        <p:nvSpPr>
          <p:cNvPr id="34" name="object 5"/>
          <p:cNvSpPr txBox="1">
            <a:spLocks/>
          </p:cNvSpPr>
          <p:nvPr/>
        </p:nvSpPr>
        <p:spPr>
          <a:xfrm>
            <a:off x="1472995" y="1723183"/>
            <a:ext cx="473202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200" b="0" i="0">
                <a:solidFill>
                  <a:srgbClr val="231F20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pl-PL" sz="2800" kern="0">
                <a:solidFill>
                  <a:schemeClr val="tx1"/>
                </a:solidFill>
                <a:latin typeface="Arial Black"/>
                <a:cs typeface="Arial Black"/>
              </a:rPr>
              <a:t>O czym </a:t>
            </a:r>
            <a:r>
              <a:rPr lang="pl-PL" sz="2800" kern="0">
                <a:solidFill>
                  <a:srgbClr val="00D5E9"/>
                </a:solidFill>
                <a:latin typeface="Arial Black"/>
                <a:cs typeface="Arial Black"/>
              </a:rPr>
              <a:t>piszemy?</a:t>
            </a:r>
            <a:endParaRPr lang="pl-PL" sz="2800" kern="0">
              <a:solidFill>
                <a:schemeClr val="tx1"/>
              </a:solidFill>
              <a:latin typeface="Arial Black"/>
              <a:cs typeface="Arial Black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43443" y="5133419"/>
            <a:ext cx="7182593" cy="181588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514350" indent="-514350">
              <a:buAutoNum type="arabicPeriod"/>
            </a:pPr>
            <a:r>
              <a:rPr lang="pl-PL" sz="2800" dirty="0" smtClean="0">
                <a:solidFill>
                  <a:srgbClr val="00D5E9"/>
                </a:solidFill>
                <a:latin typeface="Arial Black"/>
                <a:cs typeface="Arial Black"/>
              </a:rPr>
              <a:t>MIEJSCE </a:t>
            </a:r>
            <a:r>
              <a:rPr lang="pl-PL" sz="2800" dirty="0" smtClean="0">
                <a:latin typeface="Arial Black"/>
                <a:cs typeface="Arial Black"/>
              </a:rPr>
              <a:t>– największy </a:t>
            </a:r>
          </a:p>
          <a:p>
            <a:r>
              <a:rPr lang="pl-PL" sz="2800" dirty="0" err="1">
                <a:solidFill>
                  <a:srgbClr val="00D5E9"/>
                </a:solidFill>
                <a:latin typeface="Arial Black"/>
                <a:cs typeface="Arial Black"/>
              </a:rPr>
              <a:t>t</a:t>
            </a:r>
            <a:r>
              <a:rPr lang="pl-PL" sz="2800" dirty="0" err="1" smtClean="0">
                <a:solidFill>
                  <a:srgbClr val="00D5E9"/>
                </a:solidFill>
                <a:latin typeface="Arial Black"/>
                <a:cs typeface="Arial Black"/>
              </a:rPr>
              <a:t>otal</a:t>
            </a:r>
            <a:r>
              <a:rPr lang="pl-PL" sz="2800" dirty="0" smtClean="0">
                <a:solidFill>
                  <a:srgbClr val="00D5E9"/>
                </a:solidFill>
                <a:latin typeface="Arial Black"/>
                <a:cs typeface="Arial Black"/>
              </a:rPr>
              <a:t> </a:t>
            </a:r>
            <a:r>
              <a:rPr lang="pl-PL" sz="2800" dirty="0" err="1" smtClean="0">
                <a:solidFill>
                  <a:srgbClr val="00D5E9"/>
                </a:solidFill>
                <a:latin typeface="Arial Black" panose="020B0A04020102020204" pitchFamily="34" charset="0"/>
                <a:cs typeface="Arial Black"/>
              </a:rPr>
              <a:t>reach</a:t>
            </a:r>
            <a:r>
              <a:rPr lang="pl-PL" sz="2800" dirty="0" smtClean="0">
                <a:solidFill>
                  <a:srgbClr val="00D5E9"/>
                </a:solidFill>
                <a:latin typeface="Arial Black" panose="020B0A04020102020204" pitchFamily="34" charset="0"/>
                <a:cs typeface="Arial Black"/>
              </a:rPr>
              <a:t> </a:t>
            </a:r>
            <a:r>
              <a:rPr lang="pl-PL" sz="2800" dirty="0">
                <a:solidFill>
                  <a:srgbClr val="00D5E9"/>
                </a:solidFill>
                <a:latin typeface="Arial Black" panose="020B0A04020102020204" pitchFamily="34" charset="0"/>
              </a:rPr>
              <a:t>360</a:t>
            </a:r>
            <a:r>
              <a:rPr lang="pl-PL" sz="2800" dirty="0" smtClean="0">
                <a:solidFill>
                  <a:srgbClr val="00D5E9"/>
                </a:solidFill>
                <a:latin typeface="Arial Black" panose="020B0A04020102020204" pitchFamily="34" charset="0"/>
              </a:rPr>
              <a:t>°</a:t>
            </a:r>
            <a:r>
              <a:rPr lang="pl-PL" sz="2800" dirty="0" smtClean="0">
                <a:solidFill>
                  <a:srgbClr val="00D5E9"/>
                </a:solidFill>
                <a:latin typeface="Arial Black" panose="020B0A04020102020204" pitchFamily="34" charset="0"/>
                <a:cs typeface="Arial Black"/>
              </a:rPr>
              <a:t> </a:t>
            </a:r>
            <a:r>
              <a:rPr lang="pl-PL" sz="2800" dirty="0" smtClean="0">
                <a:latin typeface="Arial Black" panose="020B0A04020102020204" pitchFamily="34" charset="0"/>
                <a:cs typeface="Arial Black"/>
              </a:rPr>
              <a:t>w dotarciu </a:t>
            </a:r>
            <a:r>
              <a:rPr lang="pl-PL" sz="2800" dirty="0" smtClean="0">
                <a:latin typeface="Arial Black"/>
                <a:cs typeface="Arial Black"/>
              </a:rPr>
              <a:t>do czytelników i użytkowników luksusowych tytułów prasowych</a:t>
            </a:r>
            <a:r>
              <a:rPr lang="pl-PL" sz="2800" dirty="0">
                <a:solidFill>
                  <a:srgbClr val="00D5E9"/>
                </a:solidFill>
                <a:latin typeface="Arial Black"/>
                <a:cs typeface="Arial Black"/>
              </a:rPr>
              <a:t>*</a:t>
            </a:r>
            <a:endParaRPr lang="pl-PL" sz="2800" dirty="0">
              <a:latin typeface="Arial Black"/>
              <a:cs typeface="Arial Black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198510" y="7179599"/>
            <a:ext cx="40206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/>
              <a:t>*Źródło</a:t>
            </a:r>
            <a:r>
              <a:rPr lang="pl-PL" sz="1000" dirty="0"/>
              <a:t>:  </a:t>
            </a:r>
            <a:r>
              <a:rPr lang="pl-PL" sz="1000" dirty="0" smtClean="0"/>
              <a:t>PBC</a:t>
            </a:r>
            <a:r>
              <a:rPr lang="pl-PL" sz="1000" dirty="0"/>
              <a:t>, Total Reach 360° (CCS, Druk i E-Wydania, www), </a:t>
            </a:r>
            <a:r>
              <a:rPr lang="pl-PL" sz="1000" dirty="0" smtClean="0"/>
              <a:t>10.2024-09.2025</a:t>
            </a:r>
            <a:endParaRPr lang="pl-PL" sz="1000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0F160D4-0AA5-4F62-2B57-2A533D94D31F}"/>
              </a:ext>
            </a:extLst>
          </p:cNvPr>
          <p:cNvSpPr txBox="1"/>
          <p:nvPr/>
        </p:nvSpPr>
        <p:spPr>
          <a:xfrm>
            <a:off x="314706" y="2323597"/>
            <a:ext cx="2177263" cy="356270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pl-PL" sz="1600" b="1" dirty="0">
                <a:latin typeface="Arial Black"/>
                <a:cs typeface="Arial Black" panose="020B0604020202020204" pitchFamily="34" charset="0"/>
              </a:rPr>
              <a:t>moda </a:t>
            </a:r>
            <a:r>
              <a:rPr lang="pl-PL" sz="1600" b="1" dirty="0">
                <a:solidFill>
                  <a:srgbClr val="00D5E9"/>
                </a:solidFill>
                <a:latin typeface="Arial Black"/>
                <a:cs typeface="Arial Black" panose="020B0604020202020204" pitchFamily="34" charset="0"/>
              </a:rPr>
              <a:t>53%</a:t>
            </a:r>
          </a:p>
          <a:p>
            <a:pPr algn="r">
              <a:lnSpc>
                <a:spcPct val="150000"/>
              </a:lnSpc>
            </a:pPr>
            <a:r>
              <a:rPr lang="pl-PL" sz="1600" b="1" dirty="0">
                <a:latin typeface="Arial Black"/>
                <a:cs typeface="Arial Black" panose="020B0604020202020204" pitchFamily="34" charset="0"/>
              </a:rPr>
              <a:t>uroda </a:t>
            </a:r>
            <a:r>
              <a:rPr lang="pl-PL" sz="1600" b="1" dirty="0">
                <a:solidFill>
                  <a:srgbClr val="00D5E9"/>
                </a:solidFill>
                <a:latin typeface="Arial Black"/>
                <a:cs typeface="Arial Black" panose="020B0604020202020204" pitchFamily="34" charset="0"/>
              </a:rPr>
              <a:t>20%</a:t>
            </a:r>
          </a:p>
          <a:p>
            <a:pPr algn="r">
              <a:lnSpc>
                <a:spcPct val="150000"/>
              </a:lnSpc>
            </a:pPr>
            <a:r>
              <a:rPr lang="pl-PL" sz="1600" b="1" dirty="0" err="1">
                <a:latin typeface="Arial Black"/>
                <a:cs typeface="Arial Black" panose="020B0604020202020204" pitchFamily="34" charset="0"/>
              </a:rPr>
              <a:t>lifestyle</a:t>
            </a:r>
            <a:r>
              <a:rPr lang="pl-PL" sz="1600" b="1" dirty="0">
                <a:latin typeface="Arial Black"/>
                <a:cs typeface="Arial Black" panose="020B0604020202020204" pitchFamily="34" charset="0"/>
              </a:rPr>
              <a:t> </a:t>
            </a:r>
            <a:r>
              <a:rPr lang="pl-PL" sz="1600" b="1" dirty="0">
                <a:solidFill>
                  <a:srgbClr val="00D5E9"/>
                </a:solidFill>
                <a:latin typeface="Arial Black"/>
                <a:cs typeface="Arial Black" panose="020B0604020202020204" pitchFamily="34" charset="0"/>
              </a:rPr>
              <a:t>12%</a:t>
            </a:r>
          </a:p>
          <a:p>
            <a:pPr algn="r">
              <a:lnSpc>
                <a:spcPct val="150000"/>
              </a:lnSpc>
            </a:pPr>
            <a:r>
              <a:rPr lang="pl-PL" sz="1600" b="1" dirty="0">
                <a:latin typeface="Arial Black"/>
                <a:cs typeface="Arial Black" panose="020B0604020202020204" pitchFamily="34" charset="0"/>
              </a:rPr>
              <a:t>kultura </a:t>
            </a:r>
            <a:r>
              <a:rPr lang="pl-PL" sz="1600" b="1" dirty="0">
                <a:solidFill>
                  <a:srgbClr val="00D5E9"/>
                </a:solidFill>
                <a:latin typeface="Arial Black"/>
                <a:cs typeface="Arial Black" panose="020B0604020202020204" pitchFamily="34" charset="0"/>
              </a:rPr>
              <a:t>10%</a:t>
            </a:r>
          </a:p>
          <a:p>
            <a:pPr algn="r">
              <a:lnSpc>
                <a:spcPct val="150000"/>
              </a:lnSpc>
            </a:pPr>
            <a:r>
              <a:rPr lang="pl-PL" sz="1600" b="1" dirty="0">
                <a:latin typeface="Arial Black"/>
                <a:cs typeface="Arial Black" panose="020B0604020202020204" pitchFamily="34" charset="0"/>
              </a:rPr>
              <a:t>wnętrza, </a:t>
            </a:r>
            <a:r>
              <a:rPr lang="pl-PL" sz="1600" b="1" dirty="0" err="1">
                <a:latin typeface="Arial Black"/>
                <a:cs typeface="Arial Black" panose="020B0604020202020204" pitchFamily="34" charset="0"/>
              </a:rPr>
              <a:t>deco</a:t>
            </a:r>
            <a:r>
              <a:rPr lang="pl-PL" sz="1600" b="1" dirty="0">
                <a:latin typeface="Arial Black"/>
                <a:cs typeface="Arial Black" panose="020B0604020202020204" pitchFamily="34" charset="0"/>
              </a:rPr>
              <a:t> </a:t>
            </a:r>
            <a:r>
              <a:rPr lang="pl-PL" sz="1600" b="1" dirty="0">
                <a:solidFill>
                  <a:srgbClr val="00D5E9"/>
                </a:solidFill>
                <a:latin typeface="Arial Black"/>
                <a:cs typeface="Arial Black" panose="020B0604020202020204" pitchFamily="34" charset="0"/>
              </a:rPr>
              <a:t>5%</a:t>
            </a:r>
          </a:p>
          <a:p>
            <a:pPr algn="r">
              <a:lnSpc>
                <a:spcPct val="150000"/>
              </a:lnSpc>
            </a:pPr>
            <a:endParaRPr lang="pl-PL" sz="800" b="1" dirty="0">
              <a:latin typeface="Arial Black"/>
              <a:cs typeface="Arial Black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pl-PL" sz="800" b="1" dirty="0">
                <a:latin typeface="Arial Black"/>
                <a:cs typeface="Arial Black" panose="020B0604020202020204" pitchFamily="34" charset="0"/>
              </a:rPr>
              <a:t>*dane własne Burda Media Polska</a:t>
            </a:r>
            <a:endParaRPr lang="pl-PL" sz="8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algn="r">
              <a:lnSpc>
                <a:spcPct val="150000"/>
              </a:lnSpc>
            </a:pPr>
            <a:endParaRPr lang="pl-PL" sz="8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algn="r">
              <a:lnSpc>
                <a:spcPct val="150000"/>
              </a:lnSpc>
            </a:pPr>
            <a:endParaRPr lang="pl-PL" sz="16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algn="r">
              <a:lnSpc>
                <a:spcPct val="150000"/>
              </a:lnSpc>
            </a:pPr>
            <a:endParaRPr lang="pl-PL" sz="1600" b="1" dirty="0">
              <a:solidFill>
                <a:srgbClr val="FFFFFF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algn="r">
              <a:lnSpc>
                <a:spcPct val="150000"/>
              </a:lnSpc>
            </a:pPr>
            <a:endParaRPr lang="pl-PL" sz="1600" b="1" dirty="0">
              <a:solidFill>
                <a:srgbClr val="00D5E9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2716902" y="2477345"/>
            <a:ext cx="2160000" cy="216000"/>
          </a:xfrm>
          <a:prstGeom prst="rect">
            <a:avLst/>
          </a:prstGeom>
          <a:solidFill>
            <a:srgbClr val="00D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/>
          <p:cNvSpPr/>
          <p:nvPr/>
        </p:nvSpPr>
        <p:spPr>
          <a:xfrm>
            <a:off x="2723625" y="2816899"/>
            <a:ext cx="948417" cy="214403"/>
          </a:xfrm>
          <a:prstGeom prst="rect">
            <a:avLst/>
          </a:prstGeom>
          <a:solidFill>
            <a:srgbClr val="00D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2716902" y="3191904"/>
            <a:ext cx="742239" cy="216000"/>
          </a:xfrm>
          <a:prstGeom prst="rect">
            <a:avLst/>
          </a:prstGeom>
          <a:solidFill>
            <a:srgbClr val="00D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/>
          <p:cNvSpPr/>
          <p:nvPr/>
        </p:nvSpPr>
        <p:spPr>
          <a:xfrm>
            <a:off x="2716902" y="3555994"/>
            <a:ext cx="569050" cy="214402"/>
          </a:xfrm>
          <a:prstGeom prst="rect">
            <a:avLst/>
          </a:prstGeom>
          <a:solidFill>
            <a:srgbClr val="00D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2716902" y="3918716"/>
            <a:ext cx="387614" cy="216000"/>
          </a:xfrm>
          <a:prstGeom prst="rect">
            <a:avLst/>
          </a:prstGeom>
          <a:solidFill>
            <a:srgbClr val="00D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5474BDE-74CD-AA1C-D0E3-689065E92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575" y="424151"/>
            <a:ext cx="3496389" cy="1092133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35C999CB-A788-64AB-9DB9-E1BDDB80CF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971" y="6905399"/>
            <a:ext cx="1109035" cy="30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064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Obraz zawierający osoba, pozujący, sukienka&#10;&#10;Opis wygenerowany automatycznie">
            <a:extLst>
              <a:ext uri="{FF2B5EF4-FFF2-40B4-BE49-F238E27FC236}">
                <a16:creationId xmlns:a16="http://schemas.microsoft.com/office/drawing/2014/main" id="{CA18BC10-F6AF-034E-02C0-84DD6FA1D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8"/>
          <a:stretch/>
        </p:blipFill>
        <p:spPr>
          <a:xfrm>
            <a:off x="4198455" y="0"/>
            <a:ext cx="6494945" cy="7562850"/>
          </a:xfrm>
          <a:prstGeom prst="rect">
            <a:avLst/>
          </a:prstGeom>
        </p:spPr>
      </p:pic>
      <p:sp>
        <p:nvSpPr>
          <p:cNvPr id="2" name="object 5"/>
          <p:cNvSpPr txBox="1">
            <a:spLocks/>
          </p:cNvSpPr>
          <p:nvPr/>
        </p:nvSpPr>
        <p:spPr>
          <a:xfrm>
            <a:off x="432000" y="1944953"/>
            <a:ext cx="6247934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200" b="0" i="0">
                <a:solidFill>
                  <a:srgbClr val="231F20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pl-PL" sz="2800" kern="0" dirty="0" smtClean="0">
                <a:solidFill>
                  <a:srgbClr val="00D5E9"/>
                </a:solidFill>
                <a:latin typeface="Arial Black"/>
                <a:cs typeface="Arial Black"/>
              </a:rPr>
              <a:t>Siła rekomendacji </a:t>
            </a:r>
            <a:r>
              <a:rPr lang="pl-PL" sz="2800" kern="0" dirty="0" smtClean="0">
                <a:solidFill>
                  <a:schemeClr val="tx1"/>
                </a:solidFill>
                <a:latin typeface="Arial Black"/>
                <a:cs typeface="Arial Black"/>
              </a:rPr>
              <a:t>ELLE</a:t>
            </a:r>
            <a:endParaRPr lang="pl-PL" sz="2800" kern="0" dirty="0">
              <a:solidFill>
                <a:schemeClr val="tx1"/>
              </a:solidFill>
              <a:latin typeface="Arial Black"/>
              <a:cs typeface="Arial Black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52880" y="2675890"/>
            <a:ext cx="57687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pc="10" dirty="0">
              <a:solidFill>
                <a:srgbClr val="00D5E9"/>
              </a:solidFill>
              <a:cs typeface="Arial"/>
            </a:endParaRPr>
          </a:p>
          <a:p>
            <a:r>
              <a:rPr lang="pl-PL" spc="10" dirty="0">
                <a:solidFill>
                  <a:srgbClr val="00D5E9"/>
                </a:solidFill>
                <a:cs typeface="Arial"/>
              </a:rPr>
              <a:t>E-commerce </a:t>
            </a:r>
          </a:p>
          <a:p>
            <a:r>
              <a:rPr lang="pl-PL" spc="10" dirty="0">
                <a:cs typeface="Arial"/>
              </a:rPr>
              <a:t>N</a:t>
            </a:r>
            <a:r>
              <a:rPr lang="pl-PL" dirty="0"/>
              <a:t>asza czytelniczka kocha zakupy - odwiedza sklepy internetowe, butiki lokalnych marek, </a:t>
            </a:r>
            <a:r>
              <a:rPr lang="pl-PL" dirty="0" err="1"/>
              <a:t>sieciówki</a:t>
            </a:r>
            <a:r>
              <a:rPr lang="pl-PL" dirty="0"/>
              <a:t>, ale także sklepy z modą </a:t>
            </a:r>
            <a:r>
              <a:rPr lang="pl-PL" dirty="0" err="1"/>
              <a:t>vintage</a:t>
            </a:r>
            <a:r>
              <a:rPr lang="pl-PL" dirty="0" smtClean="0"/>
              <a:t>.</a:t>
            </a:r>
          </a:p>
          <a:p>
            <a:endParaRPr lang="pl-PL" dirty="0"/>
          </a:p>
          <a:p>
            <a:r>
              <a:rPr lang="pl-PL" dirty="0"/>
              <a:t>Redakcja ELLE.pl jest siłą naszych działań afiliacyjnych. Możemy pochwalić się rekordową konwersją na rynku magazynów mody - sięga ona w wielu treściach nawet </a:t>
            </a:r>
            <a:r>
              <a:rPr lang="pl-PL" dirty="0" smtClean="0"/>
              <a:t>40%! </a:t>
            </a:r>
            <a:r>
              <a:rPr lang="pl-PL" dirty="0"/>
              <a:t>(CTR).</a:t>
            </a:r>
            <a:endParaRPr lang="pl-PL" spc="10" dirty="0">
              <a:solidFill>
                <a:srgbClr val="00D5E9"/>
              </a:solidFill>
              <a:cs typeface="Arial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53191" y="5548494"/>
            <a:ext cx="6311238" cy="129266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pl-PL" sz="2600" dirty="0">
                <a:latin typeface="Arial Black"/>
                <a:cs typeface="Arial Black"/>
              </a:rPr>
              <a:t>Co miesiąc ELLE.pl przekierowuje </a:t>
            </a:r>
            <a:r>
              <a:rPr lang="pl-PL" sz="2600" dirty="0" smtClean="0">
                <a:latin typeface="Arial Black"/>
                <a:cs typeface="Arial Black"/>
              </a:rPr>
              <a:t>blisko </a:t>
            </a:r>
            <a:r>
              <a:rPr lang="pl-PL" sz="2600" dirty="0" smtClean="0">
                <a:solidFill>
                  <a:srgbClr val="00D5E9"/>
                </a:solidFill>
                <a:latin typeface="Arial Black"/>
                <a:cs typeface="Arial Black"/>
              </a:rPr>
              <a:t>200 000 </a:t>
            </a:r>
            <a:r>
              <a:rPr lang="pl-PL" sz="2600" dirty="0">
                <a:solidFill>
                  <a:srgbClr val="00D5E9"/>
                </a:solidFill>
                <a:latin typeface="Arial Black"/>
                <a:cs typeface="Arial Black"/>
              </a:rPr>
              <a:t>wizyt </a:t>
            </a:r>
            <a:r>
              <a:rPr lang="pl-PL" sz="2600" dirty="0" smtClean="0">
                <a:solidFill>
                  <a:srgbClr val="00D5E9"/>
                </a:solidFill>
                <a:latin typeface="Arial Black"/>
                <a:cs typeface="Arial Black"/>
              </a:rPr>
              <a:t>do </a:t>
            </a:r>
            <a:r>
              <a:rPr lang="pl-PL" sz="2600" dirty="0">
                <a:solidFill>
                  <a:srgbClr val="00D5E9"/>
                </a:solidFill>
                <a:latin typeface="Arial Black"/>
                <a:cs typeface="Arial Black"/>
              </a:rPr>
              <a:t>sklepów </a:t>
            </a:r>
            <a:r>
              <a:rPr lang="pl-PL" sz="2600" dirty="0" smtClean="0">
                <a:solidFill>
                  <a:srgbClr val="00D5E9"/>
                </a:solidFill>
                <a:latin typeface="Arial Black"/>
                <a:cs typeface="Arial Black"/>
              </a:rPr>
              <a:t>swoich partnerów.</a:t>
            </a:r>
            <a:endParaRPr lang="pl-PL" sz="2600" dirty="0">
              <a:solidFill>
                <a:srgbClr val="00D5E9"/>
              </a:solidFill>
              <a:latin typeface="Arial Black"/>
              <a:cs typeface="Arial Black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97CEC52-1271-98AA-331F-C95B77F6EC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971" y="6905399"/>
            <a:ext cx="1109035" cy="300030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253191" y="7155300"/>
            <a:ext cx="15856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err="1"/>
              <a:t>Żródło</a:t>
            </a:r>
            <a:r>
              <a:rPr lang="pl-PL" sz="1000" dirty="0"/>
              <a:t>: </a:t>
            </a:r>
            <a:r>
              <a:rPr lang="pl-PL" sz="1000" dirty="0" smtClean="0"/>
              <a:t>Google Analytics 2025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709340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Obraz zawierający osoba, kobieta, okulary&#10;&#10;Opis wygenerowany automatycznie">
            <a:extLst>
              <a:ext uri="{FF2B5EF4-FFF2-40B4-BE49-F238E27FC236}">
                <a16:creationId xmlns:a16="http://schemas.microsoft.com/office/drawing/2014/main" id="{F860AC8F-F4E6-CA7A-F557-C714C77760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20"/>
          <a:stretch/>
        </p:blipFill>
        <p:spPr>
          <a:xfrm>
            <a:off x="5328824" y="-1"/>
            <a:ext cx="5387726" cy="7562851"/>
          </a:xfrm>
          <a:prstGeom prst="rect">
            <a:avLst/>
          </a:prstGeom>
        </p:spPr>
      </p:pic>
      <p:sp>
        <p:nvSpPr>
          <p:cNvPr id="2" name="object 5"/>
          <p:cNvSpPr txBox="1">
            <a:spLocks/>
          </p:cNvSpPr>
          <p:nvPr/>
        </p:nvSpPr>
        <p:spPr>
          <a:xfrm>
            <a:off x="413090" y="1833788"/>
            <a:ext cx="5784850" cy="110799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 sz="4200" b="0" i="0">
                <a:solidFill>
                  <a:srgbClr val="231F20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pl-PL" sz="2400" dirty="0">
                <a:solidFill>
                  <a:srgbClr val="00D5E9"/>
                </a:solidFill>
                <a:latin typeface="Arial Black"/>
                <a:cs typeface="Arial Black"/>
              </a:rPr>
              <a:t>Wyróżnia nas </a:t>
            </a:r>
            <a:r>
              <a:rPr lang="pl-PL" sz="2400" dirty="0">
                <a:solidFill>
                  <a:schemeClr val="tx1"/>
                </a:solidFill>
                <a:latin typeface="Arial Black"/>
                <a:cs typeface="Arial Black"/>
              </a:rPr>
              <a:t>zintegrowane podejście 360°</a:t>
            </a:r>
          </a:p>
          <a:p>
            <a:endParaRPr lang="pl-PL" sz="2400" kern="0" dirty="0">
              <a:solidFill>
                <a:srgbClr val="00D5E9"/>
              </a:solidFill>
              <a:latin typeface="Arial Black"/>
              <a:cs typeface="Arial Black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11003" y="2465453"/>
            <a:ext cx="5783654" cy="584006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pl-PL" sz="1600" b="1" dirty="0">
                <a:latin typeface="Arial Black"/>
                <a:cs typeface="Arial Black" panose="020B0604020202020204" pitchFamily="34" charset="0"/>
              </a:rPr>
              <a:t/>
            </a:r>
            <a:br>
              <a:rPr lang="pl-PL" sz="1600" b="1" dirty="0">
                <a:latin typeface="Arial Black"/>
                <a:cs typeface="Arial Black" panose="020B0604020202020204" pitchFamily="34" charset="0"/>
              </a:rPr>
            </a:br>
            <a:r>
              <a:rPr lang="pl-PL" sz="1600" dirty="0">
                <a:solidFill>
                  <a:srgbClr val="00D5E9"/>
                </a:solidFill>
                <a:latin typeface="Arial Black" panose="020B0A04020102020204" pitchFamily="34" charset="0"/>
              </a:rPr>
              <a:t>Łączymy redakcyjny autorytet z siłą </a:t>
            </a:r>
            <a:r>
              <a:rPr lang="pl-PL" sz="1600" dirty="0" smtClean="0">
                <a:solidFill>
                  <a:srgbClr val="00D5E9"/>
                </a:solidFill>
                <a:latin typeface="Arial Black" panose="020B0A04020102020204" pitchFamily="34" charset="0"/>
              </a:rPr>
              <a:t>twórców, społeczności </a:t>
            </a:r>
            <a:r>
              <a:rPr lang="pl-PL" sz="1600" dirty="0">
                <a:solidFill>
                  <a:srgbClr val="00D5E9"/>
                </a:solidFill>
                <a:latin typeface="Arial Black" panose="020B0A04020102020204" pitchFamily="34" charset="0"/>
              </a:rPr>
              <a:t>wydarzeń </a:t>
            </a:r>
            <a:r>
              <a:rPr lang="pl-PL" sz="1600" dirty="0" smtClean="0">
                <a:solidFill>
                  <a:srgbClr val="00D5E9"/>
                </a:solidFill>
                <a:latin typeface="Arial Black" panose="020B0A04020102020204" pitchFamily="34" charset="0"/>
              </a:rPr>
              <a:t>- </a:t>
            </a:r>
            <a:r>
              <a:rPr lang="pl-PL" sz="1600" dirty="0">
                <a:solidFill>
                  <a:srgbClr val="00D5E9"/>
                </a:solidFill>
                <a:latin typeface="Arial Black" panose="020B0A04020102020204" pitchFamily="34" charset="0"/>
              </a:rPr>
              <a:t>od inspiracji po realny efekt biznesowy</a:t>
            </a:r>
            <a:r>
              <a:rPr lang="pl-PL" sz="1600" b="1" dirty="0" smtClean="0">
                <a:solidFill>
                  <a:srgbClr val="00D5E9"/>
                </a:solidFill>
                <a:latin typeface="Arial Black"/>
                <a:cs typeface="Arial Black" panose="020B0604020202020204" pitchFamily="34" charset="0"/>
              </a:rPr>
              <a:t>:</a:t>
            </a:r>
            <a:endParaRPr lang="pl-PL" sz="1600" b="1" dirty="0" smtClean="0">
              <a:solidFill>
                <a:srgbClr val="00D5E9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pl-PL" sz="1600" dirty="0" smtClean="0">
                <a:solidFill>
                  <a:srgbClr val="00D5E9"/>
                </a:solidFill>
                <a:cs typeface="Arial"/>
              </a:rPr>
              <a:t>ELLE </a:t>
            </a:r>
            <a:r>
              <a:rPr lang="pl-PL" sz="1600" dirty="0" err="1">
                <a:solidFill>
                  <a:srgbClr val="00D5E9"/>
                </a:solidFill>
                <a:cs typeface="Arial"/>
              </a:rPr>
              <a:t>About</a:t>
            </a:r>
            <a:r>
              <a:rPr lang="pl-PL" sz="1600" dirty="0">
                <a:solidFill>
                  <a:srgbClr val="00D5E9"/>
                </a:solidFill>
                <a:cs typeface="Arial"/>
              </a:rPr>
              <a:t> Fashion </a:t>
            </a:r>
            <a:r>
              <a:rPr lang="pl-PL" sz="1600" dirty="0" smtClean="0">
                <a:solidFill>
                  <a:srgbClr val="00D5E9"/>
                </a:solidFill>
                <a:cs typeface="Arial"/>
              </a:rPr>
              <a:t>- </a:t>
            </a:r>
            <a:r>
              <a:rPr lang="pl-PL" sz="1600" dirty="0" smtClean="0">
                <a:cs typeface="Arial"/>
              </a:rPr>
              <a:t>konferencja </a:t>
            </a:r>
            <a:r>
              <a:rPr lang="pl-PL" sz="1600" dirty="0">
                <a:cs typeface="Arial"/>
              </a:rPr>
              <a:t>z udziałem redakcji i ekspertów, </a:t>
            </a:r>
          </a:p>
          <a:p>
            <a:r>
              <a:rPr lang="pl-PL" sz="1600" dirty="0">
                <a:cs typeface="Arial"/>
              </a:rPr>
              <a:t>      dla osób chcących rozwijać się w branży mody </a:t>
            </a: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pl-PL" sz="1600" spc="10" dirty="0">
                <a:solidFill>
                  <a:srgbClr val="00D5E9"/>
                </a:solidFill>
                <a:cs typeface="Arial"/>
              </a:rPr>
              <a:t>ELLE Style </a:t>
            </a:r>
            <a:r>
              <a:rPr lang="pl-PL" sz="1600" spc="10" dirty="0" err="1">
                <a:solidFill>
                  <a:srgbClr val="00D5E9"/>
                </a:solidFill>
                <a:cs typeface="Arial"/>
              </a:rPr>
              <a:t>Awards</a:t>
            </a:r>
            <a:r>
              <a:rPr lang="pl-PL" sz="1600" spc="10" dirty="0">
                <a:solidFill>
                  <a:srgbClr val="00D5E9"/>
                </a:solidFill>
                <a:cs typeface="Arial"/>
              </a:rPr>
              <a:t> </a:t>
            </a:r>
            <a:r>
              <a:rPr lang="pl-PL" sz="1600" spc="10" dirty="0" smtClean="0">
                <a:solidFill>
                  <a:srgbClr val="00D5E9"/>
                </a:solidFill>
                <a:cs typeface="Arial"/>
              </a:rPr>
              <a:t>- </a:t>
            </a:r>
            <a:r>
              <a:rPr lang="pl-PL" sz="1600" spc="10" dirty="0" smtClean="0">
                <a:cs typeface="Arial"/>
              </a:rPr>
              <a:t>międzynarodowa </a:t>
            </a:r>
            <a:r>
              <a:rPr lang="pl-PL" sz="1600" spc="10" dirty="0">
                <a:cs typeface="Arial"/>
              </a:rPr>
              <a:t>nagroda przyznawana </a:t>
            </a:r>
            <a:r>
              <a:rPr lang="pl-PL" sz="1600" spc="10" dirty="0">
                <a:ea typeface="+mn-lt"/>
                <a:cs typeface="+mn-lt"/>
              </a:rPr>
              <a:t>osobowościom świata mody i kultury</a:t>
            </a:r>
            <a:endParaRPr lang="pl-PL" sz="1600" spc="10" dirty="0">
              <a:solidFill>
                <a:srgbClr val="00D5E9"/>
              </a:solidFill>
              <a:ea typeface="+mn-lt"/>
              <a:cs typeface="Arial"/>
            </a:endParaRP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pl-PL" sz="1600" spc="10" dirty="0">
                <a:solidFill>
                  <a:srgbClr val="00D5E9"/>
                </a:solidFill>
                <a:ea typeface="+mn-lt"/>
                <a:cs typeface="Arial"/>
              </a:rPr>
              <a:t>ELLE</a:t>
            </a:r>
            <a:r>
              <a:rPr lang="pl-PL" sz="1600" spc="10" dirty="0">
                <a:solidFill>
                  <a:srgbClr val="00D5E9"/>
                </a:solidFill>
                <a:cs typeface="Arial"/>
              </a:rPr>
              <a:t> International </a:t>
            </a:r>
            <a:r>
              <a:rPr lang="pl-PL" sz="1600" spc="10" dirty="0" err="1">
                <a:solidFill>
                  <a:srgbClr val="00D5E9"/>
                </a:solidFill>
                <a:cs typeface="Arial"/>
              </a:rPr>
              <a:t>Beauty</a:t>
            </a:r>
            <a:r>
              <a:rPr lang="pl-PL" sz="1600" spc="10" dirty="0">
                <a:solidFill>
                  <a:srgbClr val="00D5E9"/>
                </a:solidFill>
                <a:cs typeface="Arial"/>
              </a:rPr>
              <a:t> </a:t>
            </a:r>
            <a:r>
              <a:rPr lang="pl-PL" sz="1600" spc="10" dirty="0" err="1">
                <a:solidFill>
                  <a:srgbClr val="00D5E9"/>
                </a:solidFill>
                <a:cs typeface="Arial"/>
              </a:rPr>
              <a:t>Awards</a:t>
            </a:r>
            <a:r>
              <a:rPr lang="pl-PL" sz="1600" spc="10" dirty="0">
                <a:solidFill>
                  <a:srgbClr val="00D5E9"/>
                </a:solidFill>
                <a:cs typeface="Arial"/>
              </a:rPr>
              <a:t> - </a:t>
            </a:r>
            <a:r>
              <a:rPr lang="pl-PL" sz="1600" spc="10" dirty="0">
                <a:cs typeface="Arial"/>
              </a:rPr>
              <a:t>r</a:t>
            </a:r>
            <a:r>
              <a:rPr lang="pl-PL" sz="1600" spc="10" dirty="0">
                <a:ea typeface="+mn-lt"/>
                <a:cs typeface="+mn-lt"/>
              </a:rPr>
              <a:t>edaktorki i redaktorzy </a:t>
            </a:r>
            <a:r>
              <a:rPr lang="pl-PL" sz="1600" spc="10" dirty="0" smtClean="0">
                <a:ea typeface="+mn-lt"/>
                <a:cs typeface="+mn-lt"/>
              </a:rPr>
              <a:t>urody </a:t>
            </a:r>
            <a:endParaRPr lang="pl-PL" sz="1600" spc="10" dirty="0">
              <a:ea typeface="+mn-lt"/>
              <a:cs typeface="+mn-lt"/>
            </a:endParaRPr>
          </a:p>
          <a:p>
            <a:r>
              <a:rPr lang="pl-PL" sz="1600" spc="10" dirty="0">
                <a:ea typeface="+mn-lt"/>
                <a:cs typeface="+mn-lt"/>
              </a:rPr>
              <a:t>      z 43 edycji ELLE z całego świata wybierają najlepsze kosmetyki roku</a:t>
            </a:r>
            <a:endParaRPr lang="pl-PL" sz="1600" spc="10" dirty="0">
              <a:solidFill>
                <a:srgbClr val="00D5E9"/>
              </a:solidFill>
              <a:cs typeface="Arial"/>
            </a:endParaRP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pl-PL" sz="1600" spc="10" dirty="0">
                <a:solidFill>
                  <a:srgbClr val="00D5E9"/>
                </a:solidFill>
                <a:cs typeface="Arial"/>
              </a:rPr>
              <a:t>ELLE </a:t>
            </a:r>
            <a:r>
              <a:rPr lang="pl-PL" sz="1600" spc="10" dirty="0" err="1" smtClean="0">
                <a:solidFill>
                  <a:srgbClr val="00D5E9"/>
                </a:solidFill>
                <a:cs typeface="Arial"/>
              </a:rPr>
              <a:t>Icons</a:t>
            </a:r>
            <a:r>
              <a:rPr lang="pl-PL" sz="1600" spc="10" dirty="0">
                <a:cs typeface="Arial"/>
              </a:rPr>
              <a:t> </a:t>
            </a:r>
            <a:r>
              <a:rPr lang="pl-PL" sz="1600" spc="10" dirty="0" smtClean="0">
                <a:solidFill>
                  <a:srgbClr val="00D5E9"/>
                </a:solidFill>
                <a:cs typeface="Arial"/>
              </a:rPr>
              <a:t>-</a:t>
            </a:r>
            <a:r>
              <a:rPr lang="pl-PL" sz="1600" spc="10" dirty="0" smtClean="0">
                <a:cs typeface="Arial"/>
              </a:rPr>
              <a:t> </a:t>
            </a:r>
            <a:r>
              <a:rPr lang="pl-PL" sz="1600" spc="10" dirty="0">
                <a:cs typeface="Arial"/>
              </a:rPr>
              <a:t>interaktywna sekcja specjalna</a:t>
            </a:r>
            <a:endParaRPr lang="pl-PL" sz="1600" spc="10" dirty="0">
              <a:cs typeface="Arial" panose="020B0604020202020204" pitchFamily="34" charset="0"/>
            </a:endParaRPr>
          </a:p>
          <a:p>
            <a:endParaRPr lang="pl-PL" sz="1600" dirty="0">
              <a:latin typeface="Arial Narrow"/>
              <a:cs typeface="Arial" panose="020B0604020202020204" pitchFamily="34" charset="0"/>
            </a:endParaRPr>
          </a:p>
          <a:p>
            <a:r>
              <a:rPr lang="pl-PL" sz="1600" b="1" spc="10" dirty="0">
                <a:solidFill>
                  <a:srgbClr val="FFFFFF"/>
                </a:solidFill>
                <a:latin typeface="Arial Black"/>
                <a:cs typeface="Arial"/>
              </a:rPr>
              <a:t>Produkcja dedykowanego </a:t>
            </a:r>
            <a:r>
              <a:rPr lang="pl-PL" sz="1600" b="1" spc="10" dirty="0" err="1">
                <a:solidFill>
                  <a:srgbClr val="FFFFFF"/>
                </a:solidFill>
                <a:latin typeface="Arial Black"/>
                <a:cs typeface="Arial"/>
              </a:rPr>
              <a:t>contentu</a:t>
            </a:r>
            <a:r>
              <a:rPr lang="pl-PL" sz="1600" b="1" spc="10" dirty="0">
                <a:solidFill>
                  <a:srgbClr val="FFFFFF"/>
                </a:solidFill>
                <a:latin typeface="Arial Black"/>
                <a:cs typeface="Arial"/>
              </a:rPr>
              <a:t>:</a:t>
            </a:r>
          </a:p>
          <a:p>
            <a:pPr marL="285750" indent="-285750">
              <a:spcBef>
                <a:spcPts val="1500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pl-PL" sz="1600" spc="10" dirty="0">
                <a:latin typeface="Arial Narrow"/>
                <a:cs typeface="Arial"/>
              </a:rPr>
              <a:t>stałe formaty </a:t>
            </a:r>
            <a:r>
              <a:rPr lang="pl-PL" sz="1600" spc="10" dirty="0" smtClean="0">
                <a:latin typeface="Arial Narrow"/>
                <a:cs typeface="Arial"/>
              </a:rPr>
              <a:t>wideo</a:t>
            </a:r>
            <a:endParaRPr lang="pl-PL" sz="1600" dirty="0" smtClean="0">
              <a:cs typeface="Arial"/>
            </a:endParaRPr>
          </a:p>
          <a:p>
            <a:pPr indent="-285750"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pl-PL" sz="1600" spc="10" dirty="0" smtClean="0">
                <a:latin typeface="Arial Narrow"/>
                <a:cs typeface="Arial"/>
              </a:rPr>
              <a:t>profesjonalne sesje zdjęciowe </a:t>
            </a:r>
            <a:endParaRPr lang="pl-PL" sz="1600" dirty="0" smtClean="0">
              <a:cs typeface="Arial"/>
            </a:endParaRPr>
          </a:p>
          <a:p>
            <a:pPr marL="285750" indent="-285750"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pl-PL" sz="1600" spc="10" dirty="0" smtClean="0">
                <a:latin typeface="Arial Narrow"/>
                <a:cs typeface="Arial"/>
              </a:rPr>
              <a:t>angażujące </a:t>
            </a:r>
            <a:r>
              <a:rPr lang="pl-PL" sz="1600" spc="10" dirty="0">
                <a:latin typeface="Arial Narrow"/>
                <a:cs typeface="Arial"/>
              </a:rPr>
              <a:t>treści </a:t>
            </a:r>
            <a:r>
              <a:rPr lang="pl-PL" sz="1600" spc="10" dirty="0" smtClean="0">
                <a:latin typeface="Arial Narrow"/>
                <a:cs typeface="Arial"/>
              </a:rPr>
              <a:t>natywne i projekty specjalne</a:t>
            </a:r>
            <a:endParaRPr lang="pl-PL" sz="1600" dirty="0">
              <a:cs typeface="Arial"/>
            </a:endParaRPr>
          </a:p>
          <a:p>
            <a:endParaRPr lang="pl-PL" sz="1600" dirty="0">
              <a:cs typeface="Arial" panose="020B0604020202020204" pitchFamily="34" charset="0"/>
            </a:endParaRPr>
          </a:p>
          <a:p>
            <a:endParaRPr lang="pl-PL" sz="1600" dirty="0">
              <a:cs typeface="Arial" panose="020B0604020202020204" pitchFamily="34" charset="0"/>
            </a:endParaRPr>
          </a:p>
          <a:p>
            <a:endParaRPr lang="pl-PL" sz="1600" dirty="0">
              <a:cs typeface="Arial" panose="020B0604020202020204" pitchFamily="34" charset="0"/>
            </a:endParaRPr>
          </a:p>
          <a:p>
            <a:endParaRPr lang="pl-PL" sz="1600" dirty="0">
              <a:cs typeface="Arial" panose="020B060402020202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AA65B3A-08B3-8D32-EE89-6D3C2440DB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971" y="6905399"/>
            <a:ext cx="1109035" cy="30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288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osoba, odzież, zewnętrzne, kobieta&#10;&#10;Opis wygenerowany automatycznie">
            <a:extLst>
              <a:ext uri="{FF2B5EF4-FFF2-40B4-BE49-F238E27FC236}">
                <a16:creationId xmlns:a16="http://schemas.microsoft.com/office/drawing/2014/main" id="{5F67BDA3-F2D5-CA97-1529-D4D1E5E7BA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619" y="-1"/>
            <a:ext cx="4436691" cy="7562851"/>
          </a:xfrm>
          <a:prstGeom prst="rect">
            <a:avLst/>
          </a:prstGeom>
        </p:spPr>
      </p:pic>
      <p:graphicFrame>
        <p:nvGraphicFramePr>
          <p:cNvPr id="110" name="object 1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604960"/>
              </p:ext>
            </p:extLst>
          </p:nvPr>
        </p:nvGraphicFramePr>
        <p:xfrm>
          <a:off x="432000" y="1669527"/>
          <a:ext cx="2565898" cy="47081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5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0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42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b="1" spc="-10" dirty="0" err="1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ro</a:t>
                      </a:r>
                      <a:r>
                        <a:rPr sz="1100" b="1" dirty="0" err="1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z</a:t>
                      </a:r>
                      <a:r>
                        <a:rPr sz="1100" b="1" spc="15" dirty="0" err="1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k</a:t>
                      </a:r>
                      <a:r>
                        <a:rPr sz="1100" b="1" dirty="0" err="1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ład</a:t>
                      </a:r>
                      <a:r>
                        <a:rPr sz="1100" b="1" spc="-10" dirty="0" err="1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ó</a:t>
                      </a:r>
                      <a:r>
                        <a:rPr sz="1100" b="1" dirty="0" err="1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w</a:t>
                      </a:r>
                      <a:r>
                        <a:rPr sz="1100" b="1" spc="10" dirty="0" err="1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k</a:t>
                      </a:r>
                      <a:r>
                        <a:rPr sz="1100" b="1" dirty="0" err="1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a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sz="1100" b="1" dirty="0" err="1" smtClean="0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o</a:t>
                      </a:r>
                      <a:r>
                        <a:rPr sz="1100" b="1" spc="5" dirty="0" err="1" smtClean="0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t</a:t>
                      </a:r>
                      <a:r>
                        <a:rPr sz="1100" b="1" dirty="0" err="1" smtClean="0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wie</a:t>
                      </a:r>
                      <a:r>
                        <a:rPr sz="1100" b="1" spc="-10" dirty="0" err="1" smtClean="0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r</a:t>
                      </a:r>
                      <a:r>
                        <a:rPr sz="1100" b="1" dirty="0" err="1" smtClean="0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aj</a:t>
                      </a:r>
                      <a:r>
                        <a:rPr lang="pl-PL" sz="1100" b="1" dirty="0" smtClean="0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ą</a:t>
                      </a:r>
                      <a:r>
                        <a:rPr sz="1100" b="1" dirty="0" smtClean="0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ca</a:t>
                      </a:r>
                      <a:endParaRPr sz="1100" dirty="0">
                        <a:solidFill>
                          <a:srgbClr val="FFFFFF"/>
                        </a:solidFill>
                        <a:latin typeface="+mj-lt"/>
                        <a:cs typeface="Calibri"/>
                      </a:endParaRPr>
                    </a:p>
                  </a:txBody>
                  <a:tcPr marL="72000" marR="72000" marT="0" marB="0" anchor="ctr">
                    <a:lnB w="6349">
                      <a:solidFill>
                        <a:srgbClr val="DCD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r">
                        <a:lnSpc>
                          <a:spcPct val="100000"/>
                        </a:lnSpc>
                      </a:pPr>
                      <a:r>
                        <a:rPr lang="pl-PL" sz="1100" b="1" spc="0" dirty="0" smtClean="0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533</a:t>
                      </a:r>
                      <a:r>
                        <a:rPr lang="pl-PL" sz="1100" b="1" spc="0" baseline="0" dirty="0" smtClean="0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 390</a:t>
                      </a:r>
                      <a:r>
                        <a:rPr sz="1100" b="1" spc="5" dirty="0" smtClean="0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pl-PL" sz="1100" b="1" dirty="0">
                          <a:solidFill>
                            <a:srgbClr val="FFFFFF"/>
                          </a:solidFill>
                          <a:latin typeface="+mj-lt"/>
                          <a:cs typeface="Arial Narrow"/>
                        </a:rPr>
                        <a:t>zł</a:t>
                      </a:r>
                    </a:p>
                  </a:txBody>
                  <a:tcPr marL="72000" marR="72000" marT="0" marB="0" anchor="ctr">
                    <a:lnB w="6349">
                      <a:solidFill>
                        <a:srgbClr val="DCDDDE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2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b="1" spc="-10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ro</a:t>
                      </a:r>
                      <a:r>
                        <a:rPr sz="1100" b="1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z</a:t>
                      </a:r>
                      <a:r>
                        <a:rPr sz="1100" b="1" spc="15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k</a:t>
                      </a:r>
                      <a:r>
                        <a:rPr sz="1100" b="1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ład</a:t>
                      </a:r>
                      <a:r>
                        <a:rPr sz="1100" b="1" spc="-10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ó</a:t>
                      </a:r>
                      <a:r>
                        <a:rPr sz="1100" b="1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w</a:t>
                      </a:r>
                      <a:r>
                        <a:rPr sz="1100" b="1" spc="10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k</a:t>
                      </a:r>
                      <a:r>
                        <a:rPr sz="1100" b="1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a</a:t>
                      </a:r>
                      <a:endParaRPr sz="1100">
                        <a:solidFill>
                          <a:srgbClr val="FFFFFF"/>
                        </a:solidFill>
                        <a:latin typeface="+mj-lt"/>
                        <a:cs typeface="Calibri"/>
                      </a:endParaRPr>
                    </a:p>
                  </a:txBody>
                  <a:tcPr marL="72000" marR="72000" marT="0" marB="0" anchor="ctr">
                    <a:lnT w="6349">
                      <a:solidFill>
                        <a:srgbClr val="DCDDDE"/>
                      </a:solidFill>
                      <a:prstDash val="solid"/>
                    </a:lnT>
                    <a:lnB w="6349">
                      <a:solidFill>
                        <a:srgbClr val="DCD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r">
                        <a:lnSpc>
                          <a:spcPct val="100000"/>
                        </a:lnSpc>
                      </a:pPr>
                      <a:r>
                        <a:rPr lang="pl-PL" sz="1100" b="1" dirty="0" smtClean="0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401 390 </a:t>
                      </a:r>
                      <a:r>
                        <a:rPr lang="pl-PL" sz="1100" b="1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Arial Narrow"/>
                        </a:rPr>
                        <a:t>zł</a:t>
                      </a:r>
                      <a:endParaRPr lang="pl-PL" sz="1100" b="1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Arial Narrow"/>
                      </a:endParaRPr>
                    </a:p>
                  </a:txBody>
                  <a:tcPr marL="72000" marR="72000" marT="0" marB="0" anchor="ctr">
                    <a:lnT w="6349">
                      <a:solidFill>
                        <a:srgbClr val="DCDDDE"/>
                      </a:solidFill>
                      <a:prstDash val="solid"/>
                    </a:lnT>
                    <a:lnB w="6349">
                      <a:solidFill>
                        <a:srgbClr val="DCDDDE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2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b="1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II o</a:t>
                      </a:r>
                      <a:r>
                        <a:rPr sz="1100" b="1" spc="15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k</a:t>
                      </a:r>
                      <a:r>
                        <a:rPr sz="1100" b="1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ład</a:t>
                      </a:r>
                      <a:r>
                        <a:rPr sz="1100" b="1" spc="10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k</a:t>
                      </a:r>
                      <a:r>
                        <a:rPr sz="1100" b="1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a</a:t>
                      </a:r>
                      <a:endParaRPr sz="1100">
                        <a:solidFill>
                          <a:srgbClr val="FFFFFF"/>
                        </a:solidFill>
                        <a:latin typeface="+mj-lt"/>
                        <a:cs typeface="Calibri"/>
                      </a:endParaRPr>
                    </a:p>
                  </a:txBody>
                  <a:tcPr marL="72000" marR="72000" marT="0" marB="0" anchor="ctr">
                    <a:lnT w="6349">
                      <a:solidFill>
                        <a:srgbClr val="DCDDDE"/>
                      </a:solidFill>
                      <a:prstDash val="solid"/>
                    </a:lnT>
                    <a:lnB w="6349">
                      <a:solidFill>
                        <a:srgbClr val="DCD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r">
                        <a:lnSpc>
                          <a:spcPct val="100000"/>
                        </a:lnSpc>
                      </a:pPr>
                      <a:r>
                        <a:rPr lang="pl-PL" sz="1100" b="1" dirty="0" smtClean="0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401 390 </a:t>
                      </a:r>
                      <a:r>
                        <a:rPr lang="pl-PL" sz="1100" b="1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Arial Narrow"/>
                        </a:rPr>
                        <a:t>zł</a:t>
                      </a:r>
                      <a:endParaRPr lang="pl-PL" sz="1100" b="1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Arial Narrow"/>
                      </a:endParaRPr>
                    </a:p>
                  </a:txBody>
                  <a:tcPr marL="72000" marR="72000" marT="0" marB="0" anchor="ctr">
                    <a:lnT w="6349">
                      <a:solidFill>
                        <a:srgbClr val="DCDDDE"/>
                      </a:solidFill>
                      <a:prstDash val="solid"/>
                    </a:lnT>
                    <a:lnB w="6349">
                      <a:solidFill>
                        <a:srgbClr val="DCDDDE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2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b="1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III o</a:t>
                      </a:r>
                      <a:r>
                        <a:rPr sz="1100" b="1" spc="15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k</a:t>
                      </a:r>
                      <a:r>
                        <a:rPr sz="1100" b="1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ład</a:t>
                      </a:r>
                      <a:r>
                        <a:rPr sz="1100" b="1" spc="10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k</a:t>
                      </a:r>
                      <a:r>
                        <a:rPr sz="1100" b="1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a</a:t>
                      </a:r>
                      <a:endParaRPr sz="1100">
                        <a:solidFill>
                          <a:srgbClr val="FFFFFF"/>
                        </a:solidFill>
                        <a:latin typeface="+mj-lt"/>
                        <a:cs typeface="Calibri"/>
                      </a:endParaRPr>
                    </a:p>
                  </a:txBody>
                  <a:tcPr marL="72000" marR="72000" marT="0" marB="0" anchor="ctr">
                    <a:lnT w="6349">
                      <a:solidFill>
                        <a:srgbClr val="DCDDDE"/>
                      </a:solidFill>
                      <a:prstDash val="solid"/>
                    </a:lnT>
                    <a:lnB w="6349">
                      <a:solidFill>
                        <a:srgbClr val="DCD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r">
                        <a:lnSpc>
                          <a:spcPct val="100000"/>
                        </a:lnSpc>
                      </a:pPr>
                      <a:r>
                        <a:rPr lang="pl-PL" sz="1100" b="1" dirty="0" smtClean="0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256 190 </a:t>
                      </a:r>
                      <a:r>
                        <a:rPr lang="pl-PL" sz="1100" b="1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Arial Narrow"/>
                        </a:rPr>
                        <a:t>zł</a:t>
                      </a:r>
                      <a:endParaRPr lang="pl-PL" sz="1100" b="1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Arial Narrow"/>
                      </a:endParaRPr>
                    </a:p>
                  </a:txBody>
                  <a:tcPr marL="72000" marR="72000" marT="0" marB="0" anchor="ctr">
                    <a:lnT w="6349">
                      <a:solidFill>
                        <a:srgbClr val="DCDDDE"/>
                      </a:solidFill>
                      <a:prstDash val="solid"/>
                    </a:lnT>
                    <a:lnB w="6349">
                      <a:solidFill>
                        <a:srgbClr val="DCDDDE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2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b="1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IV o</a:t>
                      </a:r>
                      <a:r>
                        <a:rPr sz="1100" b="1" spc="15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k</a:t>
                      </a:r>
                      <a:r>
                        <a:rPr sz="1100" b="1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ład</a:t>
                      </a:r>
                      <a:r>
                        <a:rPr sz="1100" b="1" spc="10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k</a:t>
                      </a:r>
                      <a:r>
                        <a:rPr sz="1100" b="1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a</a:t>
                      </a:r>
                      <a:endParaRPr sz="1100">
                        <a:solidFill>
                          <a:srgbClr val="FFFFFF"/>
                        </a:solidFill>
                        <a:latin typeface="+mj-lt"/>
                        <a:cs typeface="Calibri"/>
                      </a:endParaRPr>
                    </a:p>
                  </a:txBody>
                  <a:tcPr marL="72000" marR="72000" marT="0" marB="0" anchor="ctr">
                    <a:lnT w="6349">
                      <a:solidFill>
                        <a:srgbClr val="DCDDDE"/>
                      </a:solidFill>
                      <a:prstDash val="solid"/>
                    </a:lnT>
                    <a:lnB w="6349">
                      <a:solidFill>
                        <a:srgbClr val="DCD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r">
                        <a:lnSpc>
                          <a:spcPct val="100000"/>
                        </a:lnSpc>
                      </a:pPr>
                      <a:r>
                        <a:rPr lang="pl-PL" sz="1100" b="1" dirty="0" smtClean="0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446 490 </a:t>
                      </a:r>
                      <a:r>
                        <a:rPr lang="pl-PL" sz="1100" b="1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Arial Narrow"/>
                        </a:rPr>
                        <a:t>zł</a:t>
                      </a:r>
                      <a:endParaRPr lang="pl-PL" sz="1100" b="1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Arial Narrow"/>
                      </a:endParaRPr>
                    </a:p>
                  </a:txBody>
                  <a:tcPr marL="72000" marR="72000" marT="0" marB="0" anchor="ctr">
                    <a:lnT w="6349">
                      <a:solidFill>
                        <a:srgbClr val="DCDDDE"/>
                      </a:solidFill>
                      <a:prstDash val="solid"/>
                    </a:lnT>
                    <a:lnB w="6349">
                      <a:solidFill>
                        <a:srgbClr val="DCDDDE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42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b="1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p</a:t>
                      </a:r>
                      <a:r>
                        <a:rPr sz="1100" b="1" spc="-10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r</a:t>
                      </a:r>
                      <a:r>
                        <a:rPr sz="1100" b="1" spc="-15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a</a:t>
                      </a:r>
                      <a:r>
                        <a:rPr sz="1100" b="1" spc="-10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w</a:t>
                      </a:r>
                      <a:r>
                        <a:rPr sz="1100" b="1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a st</a:t>
                      </a:r>
                      <a:r>
                        <a:rPr sz="1100" b="1" spc="-10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r</a:t>
                      </a:r>
                      <a:r>
                        <a:rPr sz="1100" b="1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ona</a:t>
                      </a:r>
                      <a:endParaRPr sz="1100">
                        <a:solidFill>
                          <a:srgbClr val="FFFFFF"/>
                        </a:solidFill>
                        <a:latin typeface="+mj-lt"/>
                        <a:cs typeface="Calibri"/>
                      </a:endParaRPr>
                    </a:p>
                  </a:txBody>
                  <a:tcPr marL="72000" marR="72000" marT="0" marB="0" anchor="ctr">
                    <a:lnT w="6349">
                      <a:solidFill>
                        <a:srgbClr val="DCDDDE"/>
                      </a:solidFill>
                      <a:prstDash val="solid"/>
                    </a:lnT>
                    <a:lnB w="6349">
                      <a:solidFill>
                        <a:srgbClr val="DCD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r">
                        <a:lnSpc>
                          <a:spcPct val="100000"/>
                        </a:lnSpc>
                      </a:pPr>
                      <a:r>
                        <a:rPr lang="pl-PL" sz="1100" b="1" dirty="0" smtClean="0">
                          <a:solidFill>
                            <a:srgbClr val="FFFFFF"/>
                          </a:solidFill>
                          <a:latin typeface="+mj-lt"/>
                          <a:ea typeface="+mn-ea"/>
                          <a:cs typeface="Calibri"/>
                        </a:rPr>
                        <a:t>234</a:t>
                      </a:r>
                      <a:r>
                        <a:rPr lang="pl-PL" sz="1100" b="1" baseline="0" dirty="0" smtClean="0">
                          <a:solidFill>
                            <a:srgbClr val="FFFFFF"/>
                          </a:solidFill>
                          <a:latin typeface="+mj-lt"/>
                          <a:ea typeface="+mn-ea"/>
                          <a:cs typeface="Calibri"/>
                        </a:rPr>
                        <a:t> 190 </a:t>
                      </a:r>
                      <a:r>
                        <a:rPr lang="pl-PL" sz="1100" b="1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Arial Narrow"/>
                        </a:rPr>
                        <a:t>zł</a:t>
                      </a:r>
                      <a:endParaRPr lang="pl-PL" sz="1100" b="1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Arial Narrow"/>
                      </a:endParaRPr>
                    </a:p>
                  </a:txBody>
                  <a:tcPr marL="72000" marR="72000" marT="0" marB="0" anchor="ctr">
                    <a:lnT w="6349">
                      <a:solidFill>
                        <a:srgbClr val="DCDDDE"/>
                      </a:solidFill>
                      <a:prstDash val="solid"/>
                    </a:lnT>
                    <a:lnB w="6349">
                      <a:solidFill>
                        <a:srgbClr val="DCDDDE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42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b="1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l</a:t>
                      </a:r>
                      <a:r>
                        <a:rPr sz="1100" b="1" spc="-5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e</a:t>
                      </a:r>
                      <a:r>
                        <a:rPr sz="1100" b="1" spc="-10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w</a:t>
                      </a:r>
                      <a:r>
                        <a:rPr sz="1100" b="1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a st</a:t>
                      </a:r>
                      <a:r>
                        <a:rPr sz="1100" b="1" spc="-10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r</a:t>
                      </a:r>
                      <a:r>
                        <a:rPr sz="1100" b="1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ona</a:t>
                      </a:r>
                      <a:endParaRPr sz="1100">
                        <a:solidFill>
                          <a:srgbClr val="FFFFFF"/>
                        </a:solidFill>
                        <a:latin typeface="+mj-lt"/>
                        <a:cs typeface="Calibri"/>
                      </a:endParaRPr>
                    </a:p>
                  </a:txBody>
                  <a:tcPr marL="72000" marR="72000" marT="0" marB="0" anchor="ctr">
                    <a:lnT w="6349">
                      <a:solidFill>
                        <a:srgbClr val="DCDDDE"/>
                      </a:solidFill>
                      <a:prstDash val="solid"/>
                    </a:lnT>
                    <a:lnB w="6349">
                      <a:solidFill>
                        <a:srgbClr val="DCD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r">
                        <a:lnSpc>
                          <a:spcPct val="100000"/>
                        </a:lnSpc>
                      </a:pPr>
                      <a:r>
                        <a:rPr lang="pl-PL" sz="1100" b="1" dirty="0" smtClean="0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219 890 </a:t>
                      </a:r>
                      <a:r>
                        <a:rPr lang="pl-PL" sz="1100" b="1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Arial Narrow"/>
                        </a:rPr>
                        <a:t>zł</a:t>
                      </a:r>
                      <a:endParaRPr lang="pl-PL" sz="1100" b="1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Arial Narrow"/>
                      </a:endParaRPr>
                    </a:p>
                  </a:txBody>
                  <a:tcPr marL="72000" marR="72000" marT="0" marB="0" anchor="ctr">
                    <a:lnT w="6349">
                      <a:solidFill>
                        <a:srgbClr val="DCDDDE"/>
                      </a:solidFill>
                      <a:prstDash val="solid"/>
                    </a:lnT>
                    <a:lnB w="6349">
                      <a:solidFill>
                        <a:srgbClr val="DCDDDE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42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b="1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junior page</a:t>
                      </a:r>
                      <a:endParaRPr sz="1100">
                        <a:solidFill>
                          <a:srgbClr val="FFFFFF"/>
                        </a:solidFill>
                        <a:latin typeface="+mj-lt"/>
                        <a:cs typeface="Calibri"/>
                      </a:endParaRPr>
                    </a:p>
                  </a:txBody>
                  <a:tcPr marL="72000" marR="72000" marT="0" marB="0" anchor="ctr">
                    <a:lnT w="6349">
                      <a:solidFill>
                        <a:srgbClr val="DCDDDE"/>
                      </a:solidFill>
                      <a:prstDash val="solid"/>
                    </a:lnT>
                    <a:lnB w="6349">
                      <a:solidFill>
                        <a:srgbClr val="DCD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r">
                        <a:lnSpc>
                          <a:spcPct val="100000"/>
                        </a:lnSpc>
                      </a:pPr>
                      <a:r>
                        <a:rPr lang="pl-PL" sz="1100" b="1" dirty="0" smtClean="0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195 690 </a:t>
                      </a:r>
                      <a:r>
                        <a:rPr lang="pl-PL" sz="1100" b="1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Arial Narrow"/>
                        </a:rPr>
                        <a:t>zł</a:t>
                      </a:r>
                      <a:endParaRPr lang="pl-PL" sz="1100" b="1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Arial Narrow"/>
                      </a:endParaRPr>
                    </a:p>
                  </a:txBody>
                  <a:tcPr marL="72000" marR="72000" marT="0" marB="0" anchor="ctr">
                    <a:lnT w="6349">
                      <a:solidFill>
                        <a:srgbClr val="DCDDDE"/>
                      </a:solidFill>
                      <a:prstDash val="solid"/>
                    </a:lnT>
                    <a:lnB w="6349">
                      <a:solidFill>
                        <a:srgbClr val="DCDDDE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42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b="1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1/2 st</a:t>
                      </a:r>
                      <a:r>
                        <a:rPr sz="1100" b="1" spc="-10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r</a:t>
                      </a:r>
                      <a:r>
                        <a:rPr sz="1100" b="1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o</a:t>
                      </a:r>
                      <a:r>
                        <a:rPr sz="1100" b="1" spc="-20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n</a:t>
                      </a:r>
                      <a:r>
                        <a:rPr sz="1100" b="1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y p</a:t>
                      </a:r>
                      <a:r>
                        <a:rPr sz="1100" b="1" spc="-10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r</a:t>
                      </a:r>
                      <a:r>
                        <a:rPr sz="1100" b="1" spc="-15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aw</a:t>
                      </a:r>
                      <a:r>
                        <a:rPr sz="1100" b="1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ej</a:t>
                      </a:r>
                      <a:endParaRPr sz="1100">
                        <a:solidFill>
                          <a:srgbClr val="FFFFFF"/>
                        </a:solidFill>
                        <a:latin typeface="+mj-lt"/>
                        <a:cs typeface="Calibri"/>
                      </a:endParaRPr>
                    </a:p>
                  </a:txBody>
                  <a:tcPr marL="72000" marR="72000" marT="0" marB="0" anchor="ctr">
                    <a:lnT w="6349">
                      <a:solidFill>
                        <a:srgbClr val="DCDDDE"/>
                      </a:solidFill>
                      <a:prstDash val="solid"/>
                    </a:lnT>
                    <a:lnB w="6349">
                      <a:solidFill>
                        <a:srgbClr val="DCD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r">
                        <a:lnSpc>
                          <a:spcPct val="100000"/>
                        </a:lnSpc>
                      </a:pPr>
                      <a:r>
                        <a:rPr lang="pl-PL" sz="1100" b="1" dirty="0" smtClean="0">
                          <a:solidFill>
                            <a:srgbClr val="FFFFFF"/>
                          </a:solidFill>
                          <a:latin typeface="+mj-lt"/>
                          <a:ea typeface="+mn-ea"/>
                          <a:cs typeface="Calibri"/>
                        </a:rPr>
                        <a:t>185</a:t>
                      </a:r>
                      <a:r>
                        <a:rPr lang="pl-PL" sz="1100" b="1" baseline="0" dirty="0" smtClean="0">
                          <a:solidFill>
                            <a:srgbClr val="FFFFFF"/>
                          </a:solidFill>
                          <a:latin typeface="+mj-lt"/>
                          <a:ea typeface="+mn-ea"/>
                          <a:cs typeface="Calibri"/>
                        </a:rPr>
                        <a:t> 790 </a:t>
                      </a:r>
                      <a:r>
                        <a:rPr lang="pl-PL" sz="1100" b="1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Arial Narrow"/>
                        </a:rPr>
                        <a:t>zł</a:t>
                      </a:r>
                      <a:endParaRPr lang="pl-PL" sz="1100" b="1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Arial Narrow"/>
                      </a:endParaRPr>
                    </a:p>
                  </a:txBody>
                  <a:tcPr marL="72000" marR="72000" marT="0" marB="0" anchor="ctr">
                    <a:lnT w="6349">
                      <a:solidFill>
                        <a:srgbClr val="DCDDDE"/>
                      </a:solidFill>
                      <a:prstDash val="solid"/>
                    </a:lnT>
                    <a:lnB w="6349">
                      <a:solidFill>
                        <a:srgbClr val="DCDDDE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42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b="1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1/2 st</a:t>
                      </a:r>
                      <a:r>
                        <a:rPr sz="1100" b="1" spc="-10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r</a:t>
                      </a:r>
                      <a:r>
                        <a:rPr sz="1100" b="1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o</a:t>
                      </a:r>
                      <a:r>
                        <a:rPr sz="1100" b="1" spc="-20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n</a:t>
                      </a:r>
                      <a:r>
                        <a:rPr sz="1100" b="1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y l</a:t>
                      </a:r>
                      <a:r>
                        <a:rPr sz="1100" b="1" spc="-5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e</a:t>
                      </a:r>
                      <a:r>
                        <a:rPr sz="1100" b="1" spc="-15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w</a:t>
                      </a:r>
                      <a:r>
                        <a:rPr sz="1100" b="1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ej</a:t>
                      </a:r>
                      <a:endParaRPr sz="1100">
                        <a:solidFill>
                          <a:srgbClr val="FFFFFF"/>
                        </a:solidFill>
                        <a:latin typeface="+mj-lt"/>
                        <a:cs typeface="Calibri"/>
                      </a:endParaRPr>
                    </a:p>
                  </a:txBody>
                  <a:tcPr marL="72000" marR="72000" marT="0" marB="0" anchor="ctr">
                    <a:lnT w="6349">
                      <a:solidFill>
                        <a:srgbClr val="DCDDDE"/>
                      </a:solidFill>
                      <a:prstDash val="solid"/>
                    </a:lnT>
                    <a:lnB w="6349">
                      <a:solidFill>
                        <a:srgbClr val="DCD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r">
                        <a:lnSpc>
                          <a:spcPct val="100000"/>
                        </a:lnSpc>
                      </a:pPr>
                      <a:r>
                        <a:rPr lang="pl-PL" sz="1100" b="1" dirty="0" smtClean="0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156 090 </a:t>
                      </a:r>
                      <a:r>
                        <a:rPr lang="pl-PL" sz="1100" b="1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Arial Narrow"/>
                        </a:rPr>
                        <a:t>zł</a:t>
                      </a:r>
                      <a:endParaRPr lang="pl-PL" sz="1100" b="1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Arial Narrow"/>
                      </a:endParaRPr>
                    </a:p>
                  </a:txBody>
                  <a:tcPr marL="72000" marR="72000" marT="0" marB="0" anchor="ctr">
                    <a:lnT w="6349">
                      <a:solidFill>
                        <a:srgbClr val="DCDDDE"/>
                      </a:solidFill>
                      <a:prstDash val="solid"/>
                    </a:lnT>
                    <a:lnB w="6349">
                      <a:solidFill>
                        <a:srgbClr val="DCDDDE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42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b="1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1/3 st</a:t>
                      </a:r>
                      <a:r>
                        <a:rPr sz="1100" b="1" spc="-10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r</a:t>
                      </a:r>
                      <a:r>
                        <a:rPr sz="1100" b="1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o</a:t>
                      </a:r>
                      <a:r>
                        <a:rPr sz="1100" b="1" spc="-20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n</a:t>
                      </a:r>
                      <a:r>
                        <a:rPr sz="1100" b="1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y p</a:t>
                      </a:r>
                      <a:r>
                        <a:rPr sz="1100" b="1" spc="-10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r</a:t>
                      </a:r>
                      <a:r>
                        <a:rPr sz="1100" b="1" spc="-15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aw</a:t>
                      </a:r>
                      <a:r>
                        <a:rPr sz="1100" b="1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ej</a:t>
                      </a:r>
                      <a:endParaRPr sz="1100">
                        <a:solidFill>
                          <a:srgbClr val="FFFFFF"/>
                        </a:solidFill>
                        <a:latin typeface="+mj-lt"/>
                        <a:cs typeface="Calibri"/>
                      </a:endParaRPr>
                    </a:p>
                  </a:txBody>
                  <a:tcPr marL="72000" marR="72000" marT="0" marB="0" anchor="ctr">
                    <a:lnT w="6349">
                      <a:solidFill>
                        <a:srgbClr val="DCDDDE"/>
                      </a:solidFill>
                      <a:prstDash val="solid"/>
                    </a:lnT>
                    <a:lnB w="6349">
                      <a:solidFill>
                        <a:srgbClr val="DCD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r">
                        <a:lnSpc>
                          <a:spcPct val="100000"/>
                        </a:lnSpc>
                      </a:pPr>
                      <a:r>
                        <a:rPr lang="pl-PL" sz="1100" b="1" dirty="0" smtClean="0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141 790 </a:t>
                      </a:r>
                      <a:r>
                        <a:rPr lang="pl-PL" sz="1100" b="1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Arial Narrow"/>
                        </a:rPr>
                        <a:t>zł</a:t>
                      </a:r>
                      <a:endParaRPr lang="pl-PL" sz="1100" b="1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Arial Narrow"/>
                      </a:endParaRPr>
                    </a:p>
                  </a:txBody>
                  <a:tcPr marL="72000" marR="72000" marT="0" marB="0" anchor="ctr">
                    <a:lnT w="6349">
                      <a:solidFill>
                        <a:srgbClr val="DCDDDE"/>
                      </a:solidFill>
                      <a:prstDash val="solid"/>
                    </a:lnT>
                    <a:lnB w="6349">
                      <a:solidFill>
                        <a:srgbClr val="DCDDDE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42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b="1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1/3 st</a:t>
                      </a:r>
                      <a:r>
                        <a:rPr sz="1100" b="1" spc="-10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r</a:t>
                      </a:r>
                      <a:r>
                        <a:rPr sz="1100" b="1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o</a:t>
                      </a:r>
                      <a:r>
                        <a:rPr sz="1100" b="1" spc="-20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n</a:t>
                      </a:r>
                      <a:r>
                        <a:rPr sz="1100" b="1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y l</a:t>
                      </a:r>
                      <a:r>
                        <a:rPr sz="1100" b="1" spc="-5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e</a:t>
                      </a:r>
                      <a:r>
                        <a:rPr sz="1100" b="1" spc="-15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w</a:t>
                      </a:r>
                      <a:r>
                        <a:rPr sz="1100" b="1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ej</a:t>
                      </a:r>
                      <a:endParaRPr sz="1100">
                        <a:solidFill>
                          <a:srgbClr val="FFFFFF"/>
                        </a:solidFill>
                        <a:latin typeface="+mj-lt"/>
                        <a:cs typeface="Calibri"/>
                      </a:endParaRPr>
                    </a:p>
                  </a:txBody>
                  <a:tcPr marL="72000" marR="72000" marT="0" marB="0" anchor="ctr">
                    <a:lnT w="6349">
                      <a:solidFill>
                        <a:srgbClr val="DCDDDE"/>
                      </a:solidFill>
                      <a:prstDash val="solid"/>
                    </a:lnT>
                    <a:lnB w="6349">
                      <a:solidFill>
                        <a:srgbClr val="DCD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r">
                        <a:lnSpc>
                          <a:spcPct val="100000"/>
                        </a:lnSpc>
                      </a:pPr>
                      <a:r>
                        <a:rPr lang="pl-PL" sz="1100" b="1" dirty="0" smtClean="0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124 190 </a:t>
                      </a:r>
                      <a:r>
                        <a:rPr lang="pl-PL" sz="1100" b="1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Arial Narrow"/>
                        </a:rPr>
                        <a:t>zł</a:t>
                      </a:r>
                      <a:endParaRPr lang="pl-PL" sz="1100" b="1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Arial Narrow"/>
                      </a:endParaRPr>
                    </a:p>
                  </a:txBody>
                  <a:tcPr marL="72000" marR="72000" marT="0" marB="0" anchor="ctr">
                    <a:lnT w="6349">
                      <a:solidFill>
                        <a:srgbClr val="DCDDDE"/>
                      </a:solidFill>
                      <a:prstDash val="solid"/>
                    </a:lnT>
                    <a:lnB w="6349">
                      <a:solidFill>
                        <a:srgbClr val="DCDDDE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42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b="1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1/4 st</a:t>
                      </a:r>
                      <a:r>
                        <a:rPr sz="1100" b="1" spc="-10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r</a:t>
                      </a:r>
                      <a:r>
                        <a:rPr sz="1100" b="1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o</a:t>
                      </a:r>
                      <a:r>
                        <a:rPr sz="1100" b="1" spc="-20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n</a:t>
                      </a:r>
                      <a:r>
                        <a:rPr sz="1100" b="1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y p</a:t>
                      </a:r>
                      <a:r>
                        <a:rPr sz="1100" b="1" spc="-10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r</a:t>
                      </a:r>
                      <a:r>
                        <a:rPr sz="1100" b="1" spc="-15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aw</a:t>
                      </a:r>
                      <a:r>
                        <a:rPr sz="1100" b="1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ej</a:t>
                      </a:r>
                      <a:endParaRPr sz="1100">
                        <a:solidFill>
                          <a:srgbClr val="FFFFFF"/>
                        </a:solidFill>
                        <a:latin typeface="+mj-lt"/>
                        <a:cs typeface="Calibri"/>
                      </a:endParaRPr>
                    </a:p>
                  </a:txBody>
                  <a:tcPr marL="72000" marR="72000" marT="0" marB="0" anchor="ctr">
                    <a:lnT w="6349">
                      <a:solidFill>
                        <a:srgbClr val="DCDDDE"/>
                      </a:solidFill>
                      <a:prstDash val="solid"/>
                    </a:lnT>
                    <a:lnB w="6349">
                      <a:solidFill>
                        <a:srgbClr val="DCD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r">
                        <a:lnSpc>
                          <a:spcPct val="100000"/>
                        </a:lnSpc>
                      </a:pPr>
                      <a:r>
                        <a:rPr lang="pl-PL" sz="1100" b="1" dirty="0" smtClean="0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112 090 </a:t>
                      </a:r>
                      <a:r>
                        <a:rPr lang="pl-PL" sz="1100" b="1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Arial Narrow"/>
                        </a:rPr>
                        <a:t>zł</a:t>
                      </a:r>
                      <a:endParaRPr lang="pl-PL" sz="1100" b="1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Arial Narrow"/>
                      </a:endParaRPr>
                    </a:p>
                  </a:txBody>
                  <a:tcPr marL="72000" marR="72000" marT="0" marB="0" anchor="ctr">
                    <a:lnT w="6349">
                      <a:solidFill>
                        <a:srgbClr val="DCDDDE"/>
                      </a:solidFill>
                      <a:prstDash val="solid"/>
                    </a:lnT>
                    <a:lnB w="6349">
                      <a:solidFill>
                        <a:srgbClr val="DCDDDE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42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b="1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1/4 st</a:t>
                      </a:r>
                      <a:r>
                        <a:rPr sz="1100" b="1" spc="-10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r</a:t>
                      </a:r>
                      <a:r>
                        <a:rPr sz="1100" b="1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o</a:t>
                      </a:r>
                      <a:r>
                        <a:rPr sz="1100" b="1" spc="-20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n</a:t>
                      </a:r>
                      <a:r>
                        <a:rPr sz="1100" b="1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y l</a:t>
                      </a:r>
                      <a:r>
                        <a:rPr sz="1100" b="1" spc="-5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e</a:t>
                      </a:r>
                      <a:r>
                        <a:rPr sz="1100" b="1" spc="-15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w</a:t>
                      </a:r>
                      <a:r>
                        <a:rPr sz="1100" b="1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ej</a:t>
                      </a:r>
                      <a:endParaRPr sz="1100">
                        <a:solidFill>
                          <a:srgbClr val="FFFFFF"/>
                        </a:solidFill>
                        <a:latin typeface="+mj-lt"/>
                        <a:cs typeface="Calibri"/>
                      </a:endParaRPr>
                    </a:p>
                  </a:txBody>
                  <a:tcPr marL="72000" marR="72000" marT="0" marB="0" anchor="ctr">
                    <a:lnT w="6349">
                      <a:solidFill>
                        <a:srgbClr val="DCDDDE"/>
                      </a:solidFill>
                      <a:prstDash val="solid"/>
                    </a:lnT>
                    <a:lnB w="6349">
                      <a:solidFill>
                        <a:srgbClr val="DCD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r">
                        <a:lnSpc>
                          <a:spcPct val="100000"/>
                        </a:lnSpc>
                      </a:pPr>
                      <a:r>
                        <a:rPr lang="pl-PL" sz="1100" b="1" dirty="0" smtClean="0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87 890 </a:t>
                      </a:r>
                      <a:r>
                        <a:rPr lang="pl-PL" sz="1100" b="1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Arial Narrow"/>
                        </a:rPr>
                        <a:t>zł</a:t>
                      </a:r>
                      <a:endParaRPr lang="pl-PL" sz="1100" b="1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Arial Narrow"/>
                      </a:endParaRPr>
                    </a:p>
                  </a:txBody>
                  <a:tcPr marL="72000" marR="72000" marT="0" marB="0" anchor="ctr">
                    <a:lnT w="6349">
                      <a:solidFill>
                        <a:srgbClr val="DCDDDE"/>
                      </a:solidFill>
                      <a:prstDash val="solid"/>
                    </a:lnT>
                    <a:lnB w="6349">
                      <a:solidFill>
                        <a:srgbClr val="DCDDDE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42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b="1" spc="15" dirty="0" err="1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w</a:t>
                      </a:r>
                      <a:r>
                        <a:rPr sz="1100" b="1" spc="-15" dirty="0" err="1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y</a:t>
                      </a:r>
                      <a:r>
                        <a:rPr sz="1100" b="1" dirty="0" err="1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spa</a:t>
                      </a:r>
                      <a:endParaRPr sz="1100" dirty="0">
                        <a:solidFill>
                          <a:srgbClr val="FFFFFF"/>
                        </a:solidFill>
                        <a:latin typeface="+mj-lt"/>
                        <a:cs typeface="Calibri"/>
                      </a:endParaRPr>
                    </a:p>
                  </a:txBody>
                  <a:tcPr marL="72000" marR="72000" marT="0" marB="0" anchor="ctr">
                    <a:lnT w="6349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>
                        <a:lnSpc>
                          <a:spcPct val="100000"/>
                        </a:lnSpc>
                      </a:pPr>
                      <a:r>
                        <a:rPr lang="pl-PL" sz="1100" b="1" dirty="0" smtClean="0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134 090 </a:t>
                      </a:r>
                      <a:r>
                        <a:rPr lang="pl-PL" sz="1100" b="1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Arial Narrow"/>
                        </a:rPr>
                        <a:t>zł</a:t>
                      </a:r>
                      <a:endParaRPr lang="pl-PL" sz="1100" b="1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Arial Narrow"/>
                      </a:endParaRPr>
                    </a:p>
                  </a:txBody>
                  <a:tcPr marL="72000" marR="72000" marT="0" marB="0" anchor="ctr">
                    <a:lnT w="6349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942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1/4 strony kwadrat</a:t>
                      </a:r>
                      <a:endParaRPr sz="1100" b="1" dirty="0">
                        <a:solidFill>
                          <a:srgbClr val="FFFFFF"/>
                        </a:solidFill>
                        <a:latin typeface="+mj-lt"/>
                        <a:cs typeface="Calibri"/>
                      </a:endParaRPr>
                    </a:p>
                  </a:txBody>
                  <a:tcPr marL="72000" marR="72000" marT="0" marB="0" anchor="ctr">
                    <a:lnT w="6349">
                      <a:solidFill>
                        <a:srgbClr val="DCDDDE"/>
                      </a:solidFill>
                      <a:prstDash val="solid"/>
                    </a:lnT>
                    <a:lnB w="6349">
                      <a:solidFill>
                        <a:srgbClr val="DCD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r">
                        <a:lnSpc>
                          <a:spcPct val="100000"/>
                        </a:lnSpc>
                      </a:pPr>
                      <a:r>
                        <a:rPr lang="pl-PL" sz="1100" b="1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Arial Narrow"/>
                        </a:rPr>
                        <a:t>112 090 zł</a:t>
                      </a:r>
                      <a:endParaRPr lang="pl-PL" sz="1100" b="1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Arial Narrow"/>
                      </a:endParaRPr>
                    </a:p>
                  </a:txBody>
                  <a:tcPr marL="72000" marR="72000" marT="0" marB="0" anchor="ctr">
                    <a:lnT w="6349">
                      <a:solidFill>
                        <a:srgbClr val="DCDDDE"/>
                      </a:solidFill>
                      <a:prstDash val="solid"/>
                    </a:lnT>
                    <a:lnB w="6349">
                      <a:solidFill>
                        <a:srgbClr val="DCDDDE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944072"/>
                  </a:ext>
                </a:extLst>
              </a:tr>
            </a:tbl>
          </a:graphicData>
        </a:graphic>
      </p:graphicFrame>
      <p:graphicFrame>
        <p:nvGraphicFramePr>
          <p:cNvPr id="125" name="Tabela 1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447503"/>
              </p:ext>
            </p:extLst>
          </p:nvPr>
        </p:nvGraphicFramePr>
        <p:xfrm>
          <a:off x="3814146" y="4872941"/>
          <a:ext cx="2565898" cy="1863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0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433">
                <a:tc gridSpan="2">
                  <a:txBody>
                    <a:bodyPr/>
                    <a:lstStyle/>
                    <a:p>
                      <a:r>
                        <a:rPr lang="pl-PL" sz="1100" b="1" dirty="0">
                          <a:solidFill>
                            <a:srgbClr val="00D5E9"/>
                          </a:solidFill>
                        </a:rPr>
                        <a:t>DOPŁATY</a:t>
                      </a:r>
                    </a:p>
                  </a:txBody>
                  <a:tcPr marL="72000" marR="72000" marT="0" marB="0" anchor="ctr"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639">
                <a:tc>
                  <a:txBody>
                    <a:bodyPr/>
                    <a:lstStyle/>
                    <a:p>
                      <a:r>
                        <a:rPr lang="pl-PL" sz="1100"/>
                        <a:t>Reklam</a:t>
                      </a:r>
                      <a:r>
                        <a:rPr lang="pl-PL" sz="1100" baseline="0"/>
                        <a:t>a w pierwszej 1/2 pisma</a:t>
                      </a:r>
                      <a:endParaRPr lang="pl-PL" sz="1100"/>
                    </a:p>
                  </a:txBody>
                  <a:tcPr marL="72000" marR="72000" marT="0" marB="0" anchor="ctr"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/>
                        <a:t>15%</a:t>
                      </a:r>
                    </a:p>
                  </a:txBody>
                  <a:tcPr marL="72000" marR="72000" marT="0" marB="0" anchor="ctr"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639">
                <a:tc>
                  <a:txBody>
                    <a:bodyPr/>
                    <a:lstStyle/>
                    <a:p>
                      <a:r>
                        <a:rPr lang="pl-PL" sz="1100" dirty="0"/>
                        <a:t>Reklama w pierwszej</a:t>
                      </a:r>
                      <a:r>
                        <a:rPr lang="pl-PL" sz="1100" baseline="0" dirty="0"/>
                        <a:t> 1/3 pisma</a:t>
                      </a:r>
                      <a:endParaRPr lang="pl-PL" sz="1100" dirty="0"/>
                    </a:p>
                  </a:txBody>
                  <a:tcPr marL="72000" marR="72000" marT="0" marB="0" anchor="ctr"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/>
                        <a:t>30%</a:t>
                      </a:r>
                    </a:p>
                  </a:txBody>
                  <a:tcPr marL="72000" marR="72000" marT="0" marB="0" anchor="ctr"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639">
                <a:tc>
                  <a:txBody>
                    <a:bodyPr/>
                    <a:lstStyle/>
                    <a:p>
                      <a:r>
                        <a:rPr lang="pl-PL" sz="1100"/>
                        <a:t>Reklama przy wybranym materiale</a:t>
                      </a:r>
                    </a:p>
                  </a:txBody>
                  <a:tcPr marL="72000" marR="72000" marT="0" marB="0" anchor="ctr"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/>
                        <a:t>15%</a:t>
                      </a:r>
                    </a:p>
                  </a:txBody>
                  <a:tcPr marL="72000" marR="72000" marT="0" marB="0" anchor="ctr"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9639">
                <a:tc>
                  <a:txBody>
                    <a:bodyPr/>
                    <a:lstStyle/>
                    <a:p>
                      <a:r>
                        <a:rPr lang="pl-PL" sz="1100"/>
                        <a:t>Drugi reklamodawca</a:t>
                      </a:r>
                    </a:p>
                  </a:txBody>
                  <a:tcPr marL="72000" marR="72000" marT="0" marB="0" anchor="ctr"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/>
                        <a:t>10%</a:t>
                      </a:r>
                    </a:p>
                  </a:txBody>
                  <a:tcPr marL="72000" marR="72000" marT="0" marB="0" anchor="ctr"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531">
                <a:tc gridSpan="2">
                  <a:txBody>
                    <a:bodyPr/>
                    <a:lstStyle/>
                    <a:p>
                      <a:endParaRPr lang="pl-PL" sz="800" dirty="0"/>
                    </a:p>
                  </a:txBody>
                  <a:tcPr marL="72000" marR="72000" marT="0" marB="0"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Obraz 4">
            <a:extLst>
              <a:ext uri="{FF2B5EF4-FFF2-40B4-BE49-F238E27FC236}">
                <a16:creationId xmlns:a16="http://schemas.microsoft.com/office/drawing/2014/main" id="{915C7722-CC20-6DBE-5B71-9DCC462E58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971" y="6905399"/>
            <a:ext cx="1109035" cy="30003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C580C7A5-EE01-A036-6BD0-D4CCDA7C28D6}"/>
              </a:ext>
            </a:extLst>
          </p:cNvPr>
          <p:cNvSpPr txBox="1"/>
          <p:nvPr/>
        </p:nvSpPr>
        <p:spPr>
          <a:xfrm>
            <a:off x="319794" y="6705344"/>
            <a:ext cx="31935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/>
              <a:t>Inne</a:t>
            </a:r>
            <a:r>
              <a:rPr lang="pl-PL" sz="1000" baseline="0"/>
              <a:t> niestandardowe reklamy na podstawie odrębnych kalkulacji.</a:t>
            </a:r>
          </a:p>
          <a:p>
            <a:r>
              <a:rPr lang="pl-PL" sz="1000" baseline="0"/>
              <a:t>Do cen należy dodać podatek VAT w obowiązującej stawce.</a:t>
            </a:r>
            <a:endParaRPr lang="pl-PL" sz="100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7EF48BA-7BB0-2DE7-E47E-801ABB64A7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575" y="424152"/>
            <a:ext cx="2808911" cy="877392"/>
          </a:xfrm>
          <a:prstGeom prst="rect">
            <a:avLst/>
          </a:prstGeom>
        </p:spPr>
      </p:pic>
      <p:sp>
        <p:nvSpPr>
          <p:cNvPr id="8" name="object 5">
            <a:extLst>
              <a:ext uri="{FF2B5EF4-FFF2-40B4-BE49-F238E27FC236}">
                <a16:creationId xmlns:a16="http://schemas.microsoft.com/office/drawing/2014/main" id="{FA0248CD-DBA4-1FEB-1733-425E38A4221D}"/>
              </a:ext>
            </a:extLst>
          </p:cNvPr>
          <p:cNvSpPr txBox="1">
            <a:spLocks/>
          </p:cNvSpPr>
          <p:nvPr/>
        </p:nvSpPr>
        <p:spPr>
          <a:xfrm>
            <a:off x="3811808" y="647404"/>
            <a:ext cx="67665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200" b="0" i="0">
                <a:solidFill>
                  <a:srgbClr val="231F20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pl-PL" sz="2800" kern="0">
                <a:solidFill>
                  <a:srgbClr val="00D5E9"/>
                </a:solidFill>
                <a:latin typeface="Arial Black"/>
                <a:cs typeface="Arial Black"/>
              </a:rPr>
              <a:t>Cennik </a:t>
            </a:r>
            <a:r>
              <a:rPr lang="pl-PL" sz="2800" kern="0">
                <a:solidFill>
                  <a:schemeClr val="tx1"/>
                </a:solidFill>
                <a:latin typeface="Arial Black"/>
                <a:cs typeface="Arial Black"/>
              </a:rPr>
              <a:t>- prasa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iestandardowy 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429b06e-6ad8-4b00-ba0a-9398e1f37d2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CBC8B9ED56274D9CC5069FD4725492" ma:contentTypeVersion="15" ma:contentTypeDescription="Create a new document." ma:contentTypeScope="" ma:versionID="f81949c1d63769a3fec99c102ee74078">
  <xsd:schema xmlns:xsd="http://www.w3.org/2001/XMLSchema" xmlns:xs="http://www.w3.org/2001/XMLSchema" xmlns:p="http://schemas.microsoft.com/office/2006/metadata/properties" xmlns:ns3="0429b06e-6ad8-4b00-ba0a-9398e1f37d23" xmlns:ns4="24dda101-ea56-4475-9f31-fcd882033050" targetNamespace="http://schemas.microsoft.com/office/2006/metadata/properties" ma:root="true" ma:fieldsID="2cbbb5c20f355495f8838b72b9c75ae7" ns3:_="" ns4:_="">
    <xsd:import namespace="0429b06e-6ad8-4b00-ba0a-9398e1f37d23"/>
    <xsd:import namespace="24dda101-ea56-4475-9f31-fcd88203305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LengthInSeconds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29b06e-6ad8-4b00-ba0a-9398e1f37d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dda101-ea56-4475-9f31-fcd882033050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BAF227F-693D-4EF7-BA40-6260E62EEB9D}">
  <ds:schemaRefs>
    <ds:schemaRef ds:uri="http://schemas.openxmlformats.org/package/2006/metadata/core-properties"/>
    <ds:schemaRef ds:uri="0429b06e-6ad8-4b00-ba0a-9398e1f37d23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24dda101-ea56-4475-9f31-fcd882033050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841B6A2-AFC7-4AE3-8235-F18D9CE273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29b06e-6ad8-4b00-ba0a-9398e1f37d23"/>
    <ds:schemaRef ds:uri="24dda101-ea56-4475-9f31-fcd8820330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E16EE6A-28D1-46BC-A216-3D8527B6D9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15960</TotalTime>
  <Words>1154</Words>
  <Application>Microsoft Office PowerPoint</Application>
  <PresentationFormat>Niestandardowy</PresentationFormat>
  <Paragraphs>224</Paragraphs>
  <Slides>11</Slides>
  <Notes>7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Arial Narrow</vt:lpstr>
      <vt:lpstr>Calibri</vt:lpstr>
      <vt:lpstr>Trebuchet MS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Małgorzata Gołębiewska</cp:lastModifiedBy>
  <cp:revision>105</cp:revision>
  <dcterms:created xsi:type="dcterms:W3CDTF">2019-03-14T15:57:19Z</dcterms:created>
  <dcterms:modified xsi:type="dcterms:W3CDTF">2025-11-21T09:02:40Z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2019-03-14T00:00:00Z</vt:filetime>
  </property>
  <property fmtid="{D5CDD505-2E9C-101B-9397-08002B2CF9AE}" pid="3" name="LastSaved">
    <vt:filetime>2019-03-14T00:00:00Z</vt:filetime>
  </property>
  <property fmtid="{D5CDD505-2E9C-101B-9397-08002B2CF9AE}" pid="4" name="ContentTypeId">
    <vt:lpwstr>0x010100F2CBC8B9ED56274D9CC5069FD4725492</vt:lpwstr>
  </property>
</Properties>
</file>