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78" r:id="rId5"/>
    <p:sldId id="286" r:id="rId6"/>
    <p:sldId id="287" r:id="rId7"/>
    <p:sldId id="288" r:id="rId8"/>
    <p:sldId id="289" r:id="rId9"/>
    <p:sldId id="290" r:id="rId10"/>
    <p:sldId id="291" r:id="rId11"/>
    <p:sldId id="268" r:id="rId12"/>
    <p:sldId id="265" r:id="rId13"/>
  </p:sldIdLst>
  <p:sldSz cx="10693400" cy="7562850"/>
  <p:notesSz cx="10693400" cy="75628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58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łgorzata Gołębiewska" initials="MG" lastIdx="5" clrIdx="0"/>
  <p:cmAuthor id="2" name="Sylwia Gosiewska" initials="SG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5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A523F0-F686-408B-B07D-953A5A4B1038}" v="319" dt="2022-12-07T13:49:56.757"/>
    <p1510:client id="{2414C2D6-BBF4-4A22-A8B5-FAAB22BBE9D8}" v="18" dt="2022-12-07T13:28:38.777"/>
    <p1510:client id="{285861E4-8407-4EC3-8264-4A9BCC17BA43}" v="3" dt="2022-12-06T15:20:05.772"/>
    <p1510:client id="{487E73E6-D03D-43FB-8D09-2C01B6AC0FAF}" v="197" dt="2022-12-06T15:47:20.505"/>
    <p1510:client id="{559F240D-9A4E-4820-B7E6-4F9AF58B53BA}" v="78" dt="2022-12-06T15:51:38.984"/>
    <p1510:client id="{8D745EF0-E779-4E7F-9BB1-148E277D6669}" v="10" dt="2022-11-28T15:12:11.382"/>
    <p1510:client id="{BD1C9AEE-54C5-4741-976A-62D152860D24}" v="10" dt="2022-11-28T14:33:33.092"/>
    <p1510:client id="{C54F5D27-DE45-B1FE-6FEF-DF1FAF6CE564}" v="6" dt="2022-11-28T14:34:38.249"/>
    <p1510:client id="{DE14474B-11EF-4A83-A5B6-C5106F46746F}" v="12" dt="2022-12-07T13:33:47.519"/>
    <p1510:client id="{E212CA7E-ABA4-4E7E-95D9-FCCEA931ABEF}" v="1063" dt="2022-12-06T14:31:06.730"/>
    <p1510:client id="{EAFBAA4F-E1CE-45C6-ACAC-323AC4BAF7F5}" v="15" dt="2022-12-15T12:05:08.373"/>
    <p1510:client id="{FE359A20-4145-42A0-A5FF-DA0191298900}" v="1" dt="2022-12-02T14:07:56.08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99" d="100"/>
          <a:sy n="99" d="100"/>
        </p:scale>
        <p:origin x="1464" y="84"/>
      </p:cViewPr>
      <p:guideLst>
        <p:guide orient="horz" pos="2858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7" d="100"/>
          <a:sy n="117" d="100"/>
        </p:scale>
        <p:origin x="24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lwia Gosiewska" userId="S::sylwia.gosiewska@burdamedia.pl::95aad853-0652-41d2-84bb-ce4ae47e0494" providerId="AD" clId="Web-{EAFBAA4F-E1CE-45C6-ACAC-323AC4BAF7F5}"/>
    <pc:docChg chg="modSld">
      <pc:chgData name="Sylwia Gosiewska" userId="S::sylwia.gosiewska@burdamedia.pl::95aad853-0652-41d2-84bb-ce4ae47e0494" providerId="AD" clId="Web-{EAFBAA4F-E1CE-45C6-ACAC-323AC4BAF7F5}" dt="2022-12-15T12:05:08.373" v="8" actId="20577"/>
      <pc:docMkLst>
        <pc:docMk/>
      </pc:docMkLst>
      <pc:sldChg chg="modSp">
        <pc:chgData name="Sylwia Gosiewska" userId="S::sylwia.gosiewska@burdamedia.pl::95aad853-0652-41d2-84bb-ce4ae47e0494" providerId="AD" clId="Web-{EAFBAA4F-E1CE-45C6-ACAC-323AC4BAF7F5}" dt="2022-12-15T12:05:08.373" v="8" actId="20577"/>
        <pc:sldMkLst>
          <pc:docMk/>
          <pc:sldMk cId="0" sldId="265"/>
        </pc:sldMkLst>
        <pc:spChg chg="mod">
          <ac:chgData name="Sylwia Gosiewska" userId="S::sylwia.gosiewska@burdamedia.pl::95aad853-0652-41d2-84bb-ce4ae47e0494" providerId="AD" clId="Web-{EAFBAA4F-E1CE-45C6-ACAC-323AC4BAF7F5}" dt="2022-12-15T12:05:08.373" v="8" actId="20577"/>
          <ac:spMkLst>
            <pc:docMk/>
            <pc:sldMk cId="0" sldId="265"/>
            <ac:spMk id="7" creationId="{00000000-0000-0000-0000-000000000000}"/>
          </ac:spMkLst>
        </pc:spChg>
        <pc:spChg chg="mod">
          <ac:chgData name="Sylwia Gosiewska" userId="S::sylwia.gosiewska@burdamedia.pl::95aad853-0652-41d2-84bb-ce4ae47e0494" providerId="AD" clId="Web-{EAFBAA4F-E1CE-45C6-ACAC-323AC4BAF7F5}" dt="2022-12-15T12:04:40.028" v="3" actId="14100"/>
          <ac:spMkLst>
            <pc:docMk/>
            <pc:sldMk cId="0" sldId="265"/>
            <ac:spMk id="19" creationId="{6ABF208F-DF48-8746-9C02-E5FE18064E4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71B3F003-FF02-2F70-976F-00C668EC99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96118B7-6113-1416-DB6E-67983308E3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45DA3-6C40-C047-96A1-6E804B0A28F7}" type="datetimeFigureOut">
              <a:rPr lang="pl-PL" smtClean="0"/>
              <a:t>12.11.2025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8DBDA94-27FD-33E6-4E32-465D3FA17F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AF99727-EB51-3D9C-8350-B1D93E94130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A90E3-99CF-FE4A-B9FA-64E8F90A2E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5725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3992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1069975" y="3592513"/>
            <a:ext cx="8553450" cy="34036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1799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1069975" y="3592513"/>
            <a:ext cx="8553450" cy="34036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7495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8460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2172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3978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2917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1252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971" y="6905399"/>
            <a:ext cx="1109035" cy="300030"/>
          </a:xfrm>
          <a:prstGeom prst="rect">
            <a:avLst/>
          </a:prstGeom>
        </p:spPr>
      </p:pic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B80A4FAD-ABAE-1833-E040-4FA41A1B7B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26" y="266246"/>
            <a:ext cx="2804886" cy="140244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0" y="0"/>
            <a:ext cx="10693400" cy="756285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bk object 24"/>
          <p:cNvSpPr/>
          <p:nvPr/>
        </p:nvSpPr>
        <p:spPr>
          <a:xfrm>
            <a:off x="827995" y="1443238"/>
            <a:ext cx="8973185" cy="0"/>
          </a:xfrm>
          <a:custGeom>
            <a:avLst/>
            <a:gdLst/>
            <a:ahLst/>
            <a:cxnLst/>
            <a:rect l="l" t="t" r="r" b="b"/>
            <a:pathLst>
              <a:path w="8973185">
                <a:moveTo>
                  <a:pt x="0" y="0"/>
                </a:moveTo>
                <a:lnTo>
                  <a:pt x="8973000" y="0"/>
                </a:lnTo>
              </a:path>
            </a:pathLst>
          </a:custGeom>
          <a:ln w="6349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827995" y="7203239"/>
            <a:ext cx="8973185" cy="0"/>
          </a:xfrm>
          <a:custGeom>
            <a:avLst/>
            <a:gdLst/>
            <a:ahLst/>
            <a:cxnLst/>
            <a:rect l="l" t="t" r="r" b="b"/>
            <a:pathLst>
              <a:path w="8973185">
                <a:moveTo>
                  <a:pt x="0" y="0"/>
                </a:moveTo>
                <a:lnTo>
                  <a:pt x="8973000" y="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53845" y="1674044"/>
            <a:ext cx="5785709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rgbClr val="231F20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23619" y="3278292"/>
            <a:ext cx="6846160" cy="32213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>
        <a:defRPr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jpe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emf"/><Relationship Id="rId11" Type="http://schemas.openxmlformats.org/officeDocument/2006/relationships/image" Target="../media/image5.png"/><Relationship Id="rId5" Type="http://schemas.openxmlformats.org/officeDocument/2006/relationships/image" Target="../media/image15.emf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724704" y="4966447"/>
            <a:ext cx="5685061" cy="2063084"/>
            <a:chOff x="551532" y="442610"/>
            <a:chExt cx="9354566" cy="3300328"/>
          </a:xfrm>
        </p:grpSpPr>
        <p:pic>
          <p:nvPicPr>
            <p:cNvPr id="4" name="Obraz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9663" y="442610"/>
              <a:ext cx="6366435" cy="1722328"/>
            </a:xfrm>
            <a:prstGeom prst="rect">
              <a:avLst/>
            </a:prstGeom>
          </p:spPr>
        </p:pic>
        <p:pic>
          <p:nvPicPr>
            <p:cNvPr id="7" name="Obraz 6" descr="BURDA MEDIA PL-logo (v4)-neon (SQ)-S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532" y="442610"/>
              <a:ext cx="2777951" cy="33003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3863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42557" y="756137"/>
            <a:ext cx="3761922" cy="16404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350"/>
              </a:lnSpc>
            </a:pPr>
            <a:r>
              <a:rPr lang="pl-PL" sz="5750" spc="-265" dirty="0" err="1">
                <a:latin typeface="Arial Black" panose="020B0A04020102020204" pitchFamily="34" charset="0"/>
                <a:cs typeface="Trebuchet MS"/>
              </a:rPr>
              <a:t>Mediakit</a:t>
            </a:r>
            <a:endParaRPr lang="pl-PL" sz="5750" spc="-265" dirty="0">
              <a:latin typeface="Arial Black" panose="020B0A04020102020204" pitchFamily="34" charset="0"/>
              <a:cs typeface="Trebuchet MS"/>
            </a:endParaRPr>
          </a:p>
          <a:p>
            <a:pPr>
              <a:lnSpc>
                <a:spcPts val="6350"/>
              </a:lnSpc>
            </a:pPr>
            <a:r>
              <a:rPr lang="pl-PL" sz="5750" spc="-265" dirty="0" smtClean="0">
                <a:solidFill>
                  <a:srgbClr val="00D5E9"/>
                </a:solidFill>
                <a:latin typeface="Arial Black" panose="020B0A04020102020204" pitchFamily="34" charset="0"/>
                <a:cs typeface="Trebuchet MS"/>
              </a:rPr>
              <a:t>2026</a:t>
            </a:r>
            <a:endParaRPr sz="5750" dirty="0">
              <a:solidFill>
                <a:srgbClr val="00D5E9"/>
              </a:solidFill>
              <a:latin typeface="Arial Black" panose="020B0A04020102020204" pitchFamily="34" charset="0"/>
              <a:cs typeface="Trebuchet MS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F1882A5-2C91-EFF9-BE6C-ACDA92BD30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545" y="2922433"/>
            <a:ext cx="2197100" cy="42672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5" b="1740"/>
          <a:stretch/>
        </p:blipFill>
        <p:spPr>
          <a:xfrm>
            <a:off x="5936343" y="3418359"/>
            <a:ext cx="1930400" cy="3345298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91" y="317634"/>
            <a:ext cx="5345152" cy="7006753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516" y="3578017"/>
            <a:ext cx="1824186" cy="239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671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 txBox="1">
            <a:spLocks/>
          </p:cNvSpPr>
          <p:nvPr/>
        </p:nvSpPr>
        <p:spPr>
          <a:xfrm>
            <a:off x="431998" y="1723421"/>
            <a:ext cx="11031689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200" b="0" i="0">
                <a:solidFill>
                  <a:srgbClr val="231F20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pl-PL" sz="2200" kern="0" spc="-10" dirty="0" smtClean="0">
                <a:solidFill>
                  <a:schemeClr val="tx1"/>
                </a:solidFill>
                <a:latin typeface="Arial Black" panose="020B0A04020102020204" pitchFamily="34" charset="0"/>
                <a:cs typeface="Calibri Light" panose="020F0302020204030204" pitchFamily="34" charset="0"/>
              </a:rPr>
              <a:t>Najdłużej istniejący w Polsce </a:t>
            </a:r>
            <a:r>
              <a:rPr lang="pl-PL" sz="2200" kern="0" spc="-1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międzynarodowy </a:t>
            </a:r>
            <a:r>
              <a:rPr lang="pl-PL" sz="2200" kern="0" spc="-10" dirty="0">
                <a:solidFill>
                  <a:schemeClr val="tx1"/>
                </a:solidFill>
                <a:latin typeface="Arial Black" panose="020B0A04020102020204" pitchFamily="34" charset="0"/>
              </a:rPr>
              <a:t>magazyn </a:t>
            </a:r>
            <a:endParaRPr lang="pl-PL" sz="2200" kern="0" spc="-1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pl-PL" sz="2200" kern="0" spc="-1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o </a:t>
            </a:r>
            <a:r>
              <a:rPr lang="pl-PL" sz="2200" kern="0" spc="-10" dirty="0">
                <a:solidFill>
                  <a:schemeClr val="tx1"/>
                </a:solidFill>
                <a:latin typeface="Arial Black" panose="020B0A04020102020204" pitchFamily="34" charset="0"/>
              </a:rPr>
              <a:t>designie, pięknych wnętrzach i </a:t>
            </a:r>
            <a:r>
              <a:rPr lang="pl-PL" sz="2200" kern="0" spc="-1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miejscach. </a:t>
            </a:r>
          </a:p>
          <a:p>
            <a:r>
              <a:rPr lang="pl-PL" sz="2200" kern="0" dirty="0" smtClean="0">
                <a:solidFill>
                  <a:srgbClr val="00D5E9"/>
                </a:solidFill>
                <a:latin typeface="Arial Black"/>
                <a:cs typeface="Arial Black"/>
              </a:rPr>
              <a:t>W 2025 </a:t>
            </a:r>
            <a:r>
              <a:rPr lang="pl-PL" sz="2200" kern="0" dirty="0">
                <a:solidFill>
                  <a:srgbClr val="00D5E9"/>
                </a:solidFill>
                <a:latin typeface="Arial Black"/>
                <a:cs typeface="Arial Black"/>
              </a:rPr>
              <a:t>polska </a:t>
            </a:r>
            <a:r>
              <a:rPr lang="pl-PL" sz="2200" kern="0" dirty="0" smtClean="0">
                <a:solidFill>
                  <a:srgbClr val="00D5E9"/>
                </a:solidFill>
                <a:latin typeface="Arial Black"/>
                <a:cs typeface="Arial Black"/>
              </a:rPr>
              <a:t>edycja ELLE </a:t>
            </a:r>
            <a:r>
              <a:rPr lang="pl-PL" sz="2200" kern="0" dirty="0" smtClean="0">
                <a:solidFill>
                  <a:srgbClr val="00D5E9"/>
                </a:solidFill>
                <a:latin typeface="Arial Black"/>
                <a:cs typeface="Arial Black"/>
              </a:rPr>
              <a:t>DECORATION obchodziła </a:t>
            </a:r>
            <a:endParaRPr lang="pl-PL" sz="2200" kern="0" dirty="0" smtClean="0">
              <a:solidFill>
                <a:srgbClr val="00D5E9"/>
              </a:solidFill>
              <a:latin typeface="Arial Black"/>
              <a:cs typeface="Arial Black"/>
            </a:endParaRPr>
          </a:p>
          <a:p>
            <a:r>
              <a:rPr lang="pl-PL" sz="2200" kern="0" dirty="0" smtClean="0">
                <a:solidFill>
                  <a:srgbClr val="00D5E9"/>
                </a:solidFill>
                <a:latin typeface="Arial Black"/>
                <a:cs typeface="Arial Black"/>
              </a:rPr>
              <a:t>swój 25. </a:t>
            </a:r>
            <a:r>
              <a:rPr lang="pl-PL" sz="2200" kern="0" dirty="0">
                <a:solidFill>
                  <a:srgbClr val="00D5E9"/>
                </a:solidFill>
                <a:latin typeface="Arial Black"/>
                <a:cs typeface="Arial Black"/>
              </a:rPr>
              <a:t>jubileusz!</a:t>
            </a:r>
            <a:endParaRPr lang="pl-PL" sz="22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9A69EE2-D9EC-DBBE-A4DD-8F5AD41BC9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971" y="6905399"/>
            <a:ext cx="1109035" cy="300030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321295" y="6701472"/>
            <a:ext cx="8850676" cy="70998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pl-PL" sz="2000" dirty="0" smtClean="0">
                <a:solidFill>
                  <a:srgbClr val="00D5E9"/>
                </a:solidFill>
                <a:latin typeface="Arial Black"/>
                <a:cs typeface="Arial Black"/>
              </a:rPr>
              <a:t>ELLE DECORATION </a:t>
            </a:r>
            <a:r>
              <a:rPr lang="pl-PL" sz="2000" dirty="0">
                <a:latin typeface="Arial Black"/>
                <a:cs typeface="Arial Black"/>
              </a:rPr>
              <a:t>to </a:t>
            </a:r>
            <a:r>
              <a:rPr lang="pl-PL" sz="2000" dirty="0" smtClean="0">
                <a:latin typeface="Arial Black"/>
                <a:cs typeface="Arial Black"/>
              </a:rPr>
              <a:t>39</a:t>
            </a:r>
            <a:r>
              <a:rPr lang="pl-PL" sz="2000" dirty="0" smtClean="0">
                <a:latin typeface="Arial Black"/>
                <a:cs typeface="Arial Black"/>
              </a:rPr>
              <a:t> </a:t>
            </a:r>
            <a:r>
              <a:rPr lang="pl-PL" sz="2000" dirty="0">
                <a:latin typeface="Arial Black"/>
                <a:cs typeface="Arial Black"/>
              </a:rPr>
              <a:t>lat historii, </a:t>
            </a:r>
            <a:r>
              <a:rPr lang="pl-PL" sz="2000" dirty="0" smtClean="0">
                <a:latin typeface="Arial Black"/>
                <a:cs typeface="Arial Black"/>
              </a:rPr>
              <a:t>25 </a:t>
            </a:r>
            <a:r>
              <a:rPr lang="pl-PL" sz="2000" dirty="0" smtClean="0">
                <a:latin typeface="Arial Black"/>
                <a:cs typeface="Arial Black"/>
              </a:rPr>
              <a:t>lat obecności w Polsce i 25 międzynarodowych edycji</a:t>
            </a:r>
            <a:r>
              <a:rPr lang="pl-PL" sz="2000" dirty="0" smtClean="0">
                <a:solidFill>
                  <a:srgbClr val="00D5E9"/>
                </a:solidFill>
                <a:latin typeface="Arial Black"/>
                <a:cs typeface="Arial Black"/>
              </a:rPr>
              <a:t>.</a:t>
            </a:r>
            <a:endParaRPr lang="pl-PL" sz="2000" dirty="0">
              <a:solidFill>
                <a:srgbClr val="00D5E9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10" y="3247531"/>
            <a:ext cx="2431703" cy="324627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930" y="3247530"/>
            <a:ext cx="2474684" cy="3246273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831" y="3256244"/>
            <a:ext cx="2449127" cy="3237559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661" y="3247529"/>
            <a:ext cx="2463277" cy="324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777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 txBox="1">
            <a:spLocks/>
          </p:cNvSpPr>
          <p:nvPr/>
        </p:nvSpPr>
        <p:spPr>
          <a:xfrm>
            <a:off x="431998" y="1915921"/>
            <a:ext cx="11031689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200" b="0" i="0">
                <a:solidFill>
                  <a:srgbClr val="231F20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lvl="0">
              <a:defRPr/>
            </a:pPr>
            <a:r>
              <a:rPr lang="pl-PL" sz="2400" b="1" kern="0" dirty="0">
                <a:solidFill>
                  <a:srgbClr val="00D5E9"/>
                </a:solidFill>
                <a:latin typeface="Arial Black" panose="020B0A04020102020204" pitchFamily="34" charset="0"/>
                <a:cs typeface="Calibri Light" panose="020F0302020204030204" pitchFamily="34" charset="0"/>
              </a:rPr>
              <a:t>Od </a:t>
            </a:r>
            <a:r>
              <a:rPr lang="pl-PL" sz="2400" b="1" kern="0" dirty="0" smtClean="0">
                <a:solidFill>
                  <a:srgbClr val="00D5E9"/>
                </a:solidFill>
                <a:latin typeface="Arial Black" panose="020B0A04020102020204" pitchFamily="34" charset="0"/>
                <a:cs typeface="Calibri Light" panose="020F0302020204030204" pitchFamily="34" charset="0"/>
              </a:rPr>
              <a:t>25 </a:t>
            </a:r>
            <a:r>
              <a:rPr lang="pl-PL" sz="2400" b="1" kern="0" dirty="0">
                <a:solidFill>
                  <a:srgbClr val="00D5E9"/>
                </a:solidFill>
                <a:latin typeface="Arial Black" panose="020B0A04020102020204" pitchFamily="34" charset="0"/>
                <a:cs typeface="Calibri Light" panose="020F0302020204030204" pitchFamily="34" charset="0"/>
              </a:rPr>
              <a:t>lat inspirujemy kolejne pokolenia czytelników. </a:t>
            </a:r>
            <a:endParaRPr lang="pl-PL" sz="2400" b="1" kern="0" dirty="0" smtClean="0">
              <a:solidFill>
                <a:srgbClr val="00D5E9"/>
              </a:solidFill>
              <a:latin typeface="Arial Black" panose="020B0A04020102020204" pitchFamily="34" charset="0"/>
              <a:cs typeface="Calibri Light" panose="020F0302020204030204" pitchFamily="34" charset="0"/>
            </a:endParaRPr>
          </a:p>
          <a:p>
            <a:pPr lvl="0">
              <a:defRPr/>
            </a:pPr>
            <a:r>
              <a:rPr lang="pl-PL" sz="2400" b="1" kern="0" dirty="0" smtClean="0">
                <a:solidFill>
                  <a:schemeClr val="tx1"/>
                </a:solidFill>
                <a:latin typeface="Arial Black" panose="020B0A04020102020204" pitchFamily="34" charset="0"/>
                <a:cs typeface="Calibri Light" panose="020F0302020204030204" pitchFamily="34" charset="0"/>
              </a:rPr>
              <a:t>Śledzimy </a:t>
            </a:r>
            <a:r>
              <a:rPr lang="pl-PL" sz="2400" b="1" kern="0" dirty="0">
                <a:solidFill>
                  <a:schemeClr val="tx1"/>
                </a:solidFill>
                <a:latin typeface="Arial Black" panose="020B0A04020102020204" pitchFamily="34" charset="0"/>
                <a:cs typeface="Calibri Light" panose="020F0302020204030204" pitchFamily="34" charset="0"/>
              </a:rPr>
              <a:t>najważniejsze trendy we wzornictwie i</a:t>
            </a:r>
            <a:r>
              <a:rPr lang="pl-PL" sz="2400" kern="0" dirty="0">
                <a:solidFill>
                  <a:schemeClr val="tx1"/>
                </a:solidFill>
                <a:latin typeface="Arial Black" panose="020B0A04020102020204" pitchFamily="34" charset="0"/>
                <a:cs typeface="Calibri Light" panose="020F0302020204030204" pitchFamily="34" charset="0"/>
              </a:rPr>
              <a:t> </a:t>
            </a:r>
            <a:r>
              <a:rPr lang="pl-PL" sz="2400" b="1" kern="0" dirty="0">
                <a:solidFill>
                  <a:schemeClr val="tx1"/>
                </a:solidFill>
                <a:latin typeface="Arial Black" panose="020B0A04020102020204" pitchFamily="34" charset="0"/>
                <a:cs typeface="Calibri Light" panose="020F0302020204030204" pitchFamily="34" charset="0"/>
              </a:rPr>
              <a:t>urządzaniu wnętrz. Podpowiadamy jak wybrać te najlepsze</a:t>
            </a:r>
            <a:r>
              <a:rPr lang="pl-PL" sz="2400" kern="0" dirty="0">
                <a:solidFill>
                  <a:srgbClr val="00D5E9"/>
                </a:solidFill>
                <a:latin typeface="Arial Black" panose="020B0A04020102020204" pitchFamily="34" charset="0"/>
                <a:cs typeface="Calibri Light" panose="020F0302020204030204" pitchFamily="34" charset="0"/>
              </a:rPr>
              <a:t>.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3550203" y="3209197"/>
            <a:ext cx="6854705" cy="3952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lvl="0">
              <a:lnSpc>
                <a:spcPts val="1260"/>
              </a:lnSpc>
              <a:spcBef>
                <a:spcPts val="865"/>
              </a:spcBef>
              <a:defRPr/>
            </a:pPr>
            <a:r>
              <a:rPr lang="pl-PL" sz="1200" b="1" kern="0" dirty="0" smtClean="0">
                <a:solidFill>
                  <a:srgbClr val="00D5E9"/>
                </a:solidFill>
                <a:cs typeface="Calibri Light" panose="020F0302020204030204" pitchFamily="34" charset="0"/>
              </a:rPr>
              <a:t>ELLE </a:t>
            </a:r>
            <a:r>
              <a:rPr lang="pl-PL" sz="1200" b="1" kern="0" dirty="0" err="1">
                <a:solidFill>
                  <a:srgbClr val="00D5E9"/>
                </a:solidFill>
                <a:cs typeface="Calibri Light" panose="020F0302020204030204" pitchFamily="34" charset="0"/>
              </a:rPr>
              <a:t>Decoration</a:t>
            </a:r>
            <a:r>
              <a:rPr lang="pl-PL" sz="1200" b="1" kern="0" dirty="0">
                <a:solidFill>
                  <a:srgbClr val="00D5E9"/>
                </a:solidFill>
                <a:cs typeface="Calibri Light" panose="020F0302020204030204" pitchFamily="34" charset="0"/>
              </a:rPr>
              <a:t> jest tym dla świata wnętrz, czym ELLE dla świata mody </a:t>
            </a:r>
            <a:r>
              <a:rPr lang="pl-PL" sz="1200" kern="0" dirty="0">
                <a:solidFill>
                  <a:srgbClr val="00D5E9"/>
                </a:solidFill>
                <a:cs typeface="Calibri Light" panose="020F0302020204030204" pitchFamily="34" charset="0"/>
              </a:rPr>
              <a:t>– </a:t>
            </a:r>
            <a:r>
              <a:rPr lang="pl-PL" sz="1200" b="1" kern="0" dirty="0">
                <a:solidFill>
                  <a:srgbClr val="00D5E9"/>
                </a:solidFill>
                <a:cs typeface="Calibri Light" panose="020F0302020204030204" pitchFamily="34" charset="0"/>
              </a:rPr>
              <a:t>inspiracją i autorytetem.</a:t>
            </a:r>
            <a:r>
              <a:rPr lang="pl-PL" sz="1200" kern="0" dirty="0">
                <a:solidFill>
                  <a:srgbClr val="00D5E9"/>
                </a:solidFill>
                <a:cs typeface="Calibri Light" panose="020F0302020204030204" pitchFamily="34" charset="0"/>
              </a:rPr>
              <a:t> </a:t>
            </a:r>
            <a:r>
              <a:rPr lang="pl-PL" sz="1200" kern="0" dirty="0">
                <a:cs typeface="Calibri Light" panose="020F0302020204030204" pitchFamily="34" charset="0"/>
              </a:rPr>
              <a:t>Przynależność do tej globalnej marki nadaje magazynowi prestiż i uznanie na całym świecie. Magazyn ma unikalną zdolność do łączenia międzynarodowych trendów z lokalnymi, co czyni go wyjątkowym źródłem inspiracji zarówno dla profesjonalistów, jak i amatorów</a:t>
            </a:r>
            <a:r>
              <a:rPr lang="pl-PL" sz="1200" kern="0" dirty="0" smtClean="0">
                <a:cs typeface="Calibri Light" panose="020F0302020204030204" pitchFamily="34" charset="0"/>
              </a:rPr>
              <a:t>.</a:t>
            </a:r>
            <a:endParaRPr lang="pl-PL" sz="1200" kern="0" dirty="0">
              <a:cs typeface="Calibri Light" panose="020F0302020204030204" pitchFamily="34" charset="0"/>
            </a:endParaRPr>
          </a:p>
          <a:p>
            <a:pPr marL="12700" lvl="0">
              <a:lnSpc>
                <a:spcPts val="1260"/>
              </a:lnSpc>
              <a:spcBef>
                <a:spcPts val="865"/>
              </a:spcBef>
              <a:defRPr/>
            </a:pPr>
            <a:r>
              <a:rPr lang="pl-PL" sz="1200" kern="0" dirty="0">
                <a:cs typeface="Calibri Light" panose="020F0302020204030204" pitchFamily="34" charset="0"/>
              </a:rPr>
              <a:t>Choć wnętrza są głównym tematem magazynu, </a:t>
            </a:r>
            <a:r>
              <a:rPr lang="pl-PL" sz="1200" b="1" kern="0" dirty="0">
                <a:cs typeface="Calibri Light" panose="020F0302020204030204" pitchFamily="34" charset="0"/>
              </a:rPr>
              <a:t>ELLE </a:t>
            </a:r>
            <a:r>
              <a:rPr lang="pl-PL" sz="1200" b="1" kern="0" dirty="0" err="1">
                <a:cs typeface="Calibri Light" panose="020F0302020204030204" pitchFamily="34" charset="0"/>
              </a:rPr>
              <a:t>Decoration</a:t>
            </a:r>
            <a:r>
              <a:rPr lang="pl-PL" sz="1200" b="1" kern="0" dirty="0">
                <a:cs typeface="Calibri Light" panose="020F0302020204030204" pitchFamily="34" charset="0"/>
              </a:rPr>
              <a:t> </a:t>
            </a:r>
            <a:r>
              <a:rPr lang="pl-PL" sz="1200" kern="0" dirty="0">
                <a:cs typeface="Calibri Light" panose="020F0302020204030204" pitchFamily="34" charset="0"/>
              </a:rPr>
              <a:t>skupia się również na szerszym stylu życia, w tym modzie, sztuce, podróżach i kulturze. To sprawia, że magazyn ma wszechstronny charakter i trafia do osób, które poszukują inspiracji nie tylko w kontekście wnętrz, ale także w innych aspektach życia.</a:t>
            </a:r>
          </a:p>
          <a:p>
            <a:pPr marL="12700" lvl="0">
              <a:lnSpc>
                <a:spcPts val="1260"/>
              </a:lnSpc>
              <a:spcBef>
                <a:spcPts val="865"/>
              </a:spcBef>
              <a:defRPr/>
            </a:pPr>
            <a:r>
              <a:rPr lang="pl-PL" sz="1200" kern="0" dirty="0">
                <a:cs typeface="Calibri Light" panose="020F0302020204030204" pitchFamily="34" charset="0"/>
              </a:rPr>
              <a:t>Magazyn łączy światy architektury, projektowania wnętrz i sztuki, oferując kompleksowy obraz najnowszych tendencji w tych dziedzinach. Prezentowane są wnętrza zaprojektowane przez czołowych architektów  i projektantów, ale także mniej znane, alternatywne przestrzenie o dużym potencjale artystycznym.</a:t>
            </a:r>
          </a:p>
          <a:p>
            <a:pPr marL="12700" lvl="0">
              <a:lnSpc>
                <a:spcPts val="1260"/>
              </a:lnSpc>
              <a:spcBef>
                <a:spcPts val="865"/>
              </a:spcBef>
              <a:defRPr/>
            </a:pPr>
            <a:r>
              <a:rPr lang="pl-PL" sz="1200" kern="0" dirty="0">
                <a:cs typeface="Calibri Light" panose="020F0302020204030204" pitchFamily="34" charset="0"/>
              </a:rPr>
              <a:t>Regularnie publikujemy wywiady z najlepszymi projektantami, architektami i artystami z całego świata, co daje czytelnikom wgląd w kreatywne procesy i filozofie twórców.</a:t>
            </a:r>
          </a:p>
          <a:p>
            <a:pPr marL="12700" lvl="0">
              <a:lnSpc>
                <a:spcPts val="1260"/>
              </a:lnSpc>
              <a:spcBef>
                <a:spcPts val="865"/>
              </a:spcBef>
              <a:defRPr/>
            </a:pPr>
            <a:r>
              <a:rPr lang="pl-PL" sz="1200" kern="0" dirty="0">
                <a:cs typeface="Calibri Light" panose="020F0302020204030204" pitchFamily="34" charset="0"/>
              </a:rPr>
              <a:t>Oprócz tego </a:t>
            </a:r>
            <a:r>
              <a:rPr lang="pl-PL" sz="1200" b="1" kern="0" dirty="0">
                <a:cs typeface="Calibri Light" panose="020F0302020204030204" pitchFamily="34" charset="0"/>
              </a:rPr>
              <a:t>ELLE </a:t>
            </a:r>
            <a:r>
              <a:rPr lang="pl-PL" sz="1200" b="1" kern="0" dirty="0" err="1">
                <a:cs typeface="Calibri Light" panose="020F0302020204030204" pitchFamily="34" charset="0"/>
              </a:rPr>
              <a:t>Decoration</a:t>
            </a:r>
            <a:r>
              <a:rPr lang="pl-PL" sz="1200" b="1" kern="0" dirty="0">
                <a:cs typeface="Calibri Light" panose="020F0302020204030204" pitchFamily="34" charset="0"/>
              </a:rPr>
              <a:t> </a:t>
            </a:r>
            <a:r>
              <a:rPr lang="pl-PL" sz="1200" kern="0" dirty="0">
                <a:cs typeface="Calibri Light" panose="020F0302020204030204" pitchFamily="34" charset="0"/>
              </a:rPr>
              <a:t>dostarcza praktycznych porad dotyczących urządzania wnętrz, wyboru materiałów  czy dekoracji, łącząc estetykę z funkcjonalnością.</a:t>
            </a:r>
          </a:p>
          <a:p>
            <a:pPr marL="12700" lvl="0">
              <a:lnSpc>
                <a:spcPts val="1260"/>
              </a:lnSpc>
              <a:spcBef>
                <a:spcPts val="865"/>
              </a:spcBef>
              <a:defRPr/>
            </a:pPr>
            <a:r>
              <a:rPr lang="pl-PL" sz="1200" kern="0" dirty="0">
                <a:cs typeface="Calibri Light" panose="020F0302020204030204" pitchFamily="34" charset="0"/>
              </a:rPr>
              <a:t>Nie zapominamy o kwestiach zrównoważonego rozwoju, poruszając tematy związane z etycznym designem i </a:t>
            </a:r>
            <a:r>
              <a:rPr lang="pl-PL" sz="1200" kern="0" dirty="0" err="1">
                <a:cs typeface="Calibri Light" panose="020F0302020204030204" pitchFamily="34" charset="0"/>
              </a:rPr>
              <a:t>eko</a:t>
            </a:r>
            <a:r>
              <a:rPr lang="pl-PL" sz="1200" kern="0" dirty="0">
                <a:cs typeface="Calibri Light" panose="020F0302020204030204" pitchFamily="34" charset="0"/>
              </a:rPr>
              <a:t>- trendami. Promujemy ekologiczne rozwiązania, innowacyjne materiały oraz projekty, które mają na celu zmniejszenie wpływu na środowisko. Tak aby nasz magazyn był nie tylko nowoczesnym, ale i odpowiedzialnym źródłem informacji</a:t>
            </a:r>
            <a:r>
              <a:rPr lang="pl-PL" sz="1200" kern="0" dirty="0" smtClean="0">
                <a:cs typeface="Calibri Light" panose="020F0302020204030204" pitchFamily="34" charset="0"/>
              </a:rPr>
              <a:t>.</a:t>
            </a:r>
          </a:p>
          <a:p>
            <a:pPr marL="12700" lvl="0">
              <a:lnSpc>
                <a:spcPts val="1260"/>
              </a:lnSpc>
              <a:spcBef>
                <a:spcPts val="865"/>
              </a:spcBef>
              <a:defRPr/>
            </a:pPr>
            <a:r>
              <a:rPr lang="pl-PL" sz="1200" dirty="0" smtClean="0">
                <a:cs typeface="Arial"/>
              </a:rPr>
              <a:t>Anna Chwalińska</a:t>
            </a:r>
            <a:r>
              <a:rPr lang="pl-PL" sz="1200" dirty="0">
                <a:cs typeface="Arial"/>
              </a:rPr>
              <a:t/>
            </a:r>
            <a:br>
              <a:rPr lang="pl-PL" sz="1200" dirty="0">
                <a:cs typeface="Arial"/>
              </a:rPr>
            </a:br>
            <a:r>
              <a:rPr lang="pl-PL" sz="1200" dirty="0">
                <a:cs typeface="Arial"/>
              </a:rPr>
              <a:t>R</a:t>
            </a:r>
            <a:r>
              <a:rPr lang="pl-PL" altLang="zh-CN" sz="1200" dirty="0" smtClean="0">
                <a:cs typeface="Arial"/>
              </a:rPr>
              <a:t>edaktorka </a:t>
            </a:r>
            <a:r>
              <a:rPr lang="pl-PL" altLang="zh-CN" sz="1200" dirty="0">
                <a:cs typeface="Arial"/>
              </a:rPr>
              <a:t>N</a:t>
            </a:r>
            <a:r>
              <a:rPr lang="pl-PL" altLang="zh-CN" sz="1200" dirty="0" smtClean="0">
                <a:cs typeface="Arial"/>
              </a:rPr>
              <a:t>aczelna </a:t>
            </a:r>
            <a:r>
              <a:rPr lang="pl-PL" altLang="zh-CN" sz="1200" dirty="0">
                <a:cs typeface="Arial"/>
              </a:rPr>
              <a:t>ELLE </a:t>
            </a:r>
            <a:r>
              <a:rPr lang="pl-PL" altLang="zh-CN" sz="1200" dirty="0" err="1">
                <a:cs typeface="Arial"/>
              </a:rPr>
              <a:t>Decoration</a:t>
            </a:r>
            <a:endParaRPr lang="pl-PL" altLang="zh-CN" sz="1200" dirty="0">
              <a:cs typeface="Arial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9A69EE2-D9EC-DBBE-A4DD-8F5AD41BC9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971" y="6905399"/>
            <a:ext cx="1109035" cy="30003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60" y="3209197"/>
            <a:ext cx="3044441" cy="405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14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3">
            <a:extLst>
              <a:ext uri="{FF2B5EF4-FFF2-40B4-BE49-F238E27FC236}">
                <a16:creationId xmlns:a16="http://schemas.microsoft.com/office/drawing/2014/main" id="{6743CB94-E207-F545-B71B-F1C0CD86719C}"/>
              </a:ext>
            </a:extLst>
          </p:cNvPr>
          <p:cNvSpPr txBox="1"/>
          <p:nvPr/>
        </p:nvSpPr>
        <p:spPr>
          <a:xfrm>
            <a:off x="432000" y="4654986"/>
            <a:ext cx="9151389" cy="21544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endParaRPr lang="pl-PL" sz="1400">
              <a:solidFill>
                <a:srgbClr val="FFFFFF"/>
              </a:solidFill>
              <a:latin typeface="Arial Black" panose="020B0604020202020204" pitchFamily="34" charset="0"/>
              <a:cs typeface="Arial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89EC7CC-BACA-3362-D7FA-11542607AC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971" y="6905399"/>
            <a:ext cx="1109035" cy="300030"/>
          </a:xfrm>
          <a:prstGeom prst="rect">
            <a:avLst/>
          </a:prstGeom>
        </p:spPr>
      </p:pic>
      <p:sp>
        <p:nvSpPr>
          <p:cNvPr id="9" name="object 5"/>
          <p:cNvSpPr txBox="1">
            <a:spLocks/>
          </p:cNvSpPr>
          <p:nvPr/>
        </p:nvSpPr>
        <p:spPr>
          <a:xfrm>
            <a:off x="356133" y="3124670"/>
            <a:ext cx="5638268" cy="346248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 sz="4200" b="0" i="0">
                <a:solidFill>
                  <a:srgbClr val="231F20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marL="12700" lvl="0">
              <a:spcBef>
                <a:spcPts val="815"/>
              </a:spcBef>
              <a:defRPr/>
            </a:pPr>
            <a:r>
              <a:rPr lang="pl-PL" sz="1500" b="1" kern="0" dirty="0">
                <a:solidFill>
                  <a:srgbClr val="00D5E9"/>
                </a:solidFill>
                <a:latin typeface="+mj-lt"/>
                <a:cs typeface="Calibri Light" panose="020F0302020204030204" pitchFamily="34" charset="0"/>
              </a:rPr>
              <a:t>ELLE</a:t>
            </a:r>
            <a:r>
              <a:rPr lang="pl-PL" sz="1500" b="1" kern="0" spc="-20" dirty="0">
                <a:solidFill>
                  <a:srgbClr val="00D5E9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b="1" kern="0" spc="-10" dirty="0" smtClean="0">
                <a:solidFill>
                  <a:srgbClr val="00D5E9"/>
                </a:solidFill>
                <a:latin typeface="+mj-lt"/>
                <a:cs typeface="Calibri Light" panose="020F0302020204030204" pitchFamily="34" charset="0"/>
              </a:rPr>
              <a:t>DECORATION </a:t>
            </a:r>
            <a:r>
              <a:rPr lang="pl-PL" sz="1500" kern="0" dirty="0" smtClean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jest</a:t>
            </a:r>
            <a:r>
              <a:rPr lang="pl-PL" sz="1500" kern="0" spc="-5" dirty="0" smtClean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spc="-1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połączeniem</a:t>
            </a:r>
            <a:r>
              <a:rPr lang="pl-PL" sz="1500" kern="0" spc="1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świata</a:t>
            </a:r>
            <a:r>
              <a:rPr lang="pl-PL" sz="1500" kern="0" spc="-3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spc="-1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realnego</a:t>
            </a:r>
            <a:r>
              <a:rPr lang="pl-PL" sz="1500" kern="0" spc="-2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ze</a:t>
            </a:r>
            <a:r>
              <a:rPr lang="pl-PL" sz="1500" kern="0" spc="-25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światem</a:t>
            </a:r>
            <a:r>
              <a:rPr lang="pl-PL" sz="1500" kern="0" spc="-3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marzeń.</a:t>
            </a:r>
            <a:r>
              <a:rPr lang="pl-PL" sz="1500" kern="0" spc="-25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spc="-1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Pokazuje,</a:t>
            </a:r>
            <a:r>
              <a:rPr lang="pl-PL" sz="1500" kern="0" spc="-2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jak</a:t>
            </a:r>
            <a:r>
              <a:rPr lang="pl-PL" sz="1500" kern="0" spc="-25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spc="-1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łączyć</a:t>
            </a:r>
            <a:r>
              <a:rPr lang="pl-PL" sz="1500" kern="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spc="-1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klasykę</a:t>
            </a:r>
            <a:r>
              <a:rPr lang="pl-PL" sz="1500" kern="0" spc="-15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z</a:t>
            </a:r>
            <a:r>
              <a:rPr lang="pl-PL" sz="1500" kern="0" spc="1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spc="-1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nowoczesnością.</a:t>
            </a:r>
            <a:r>
              <a:rPr lang="pl-PL" sz="1500" kern="0" spc="15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Magazyn</a:t>
            </a:r>
            <a:r>
              <a:rPr lang="pl-PL" sz="1500" kern="0" spc="-7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wyróżnia</a:t>
            </a:r>
            <a:r>
              <a:rPr lang="pl-PL" sz="1500" kern="0" spc="3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jego</a:t>
            </a:r>
            <a:r>
              <a:rPr lang="pl-PL" sz="1500" kern="0" spc="-25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spc="-1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ekskluzywny</a:t>
            </a:r>
            <a:r>
              <a:rPr lang="pl-PL" sz="1500" kern="0" spc="-3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spc="-1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charakter</a:t>
            </a:r>
            <a:r>
              <a:rPr lang="pl-PL" sz="1500" kern="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i</a:t>
            </a:r>
            <a:r>
              <a:rPr lang="pl-PL" sz="1500" kern="0" spc="-25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spc="-1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aspekt</a:t>
            </a:r>
            <a:r>
              <a:rPr lang="pl-PL" sz="1500" kern="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spc="-1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międzynarodowy.</a:t>
            </a:r>
            <a:r>
              <a:rPr lang="pl-PL" sz="1500" kern="0" spc="-25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spc="-1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Redakcja wspiera</a:t>
            </a:r>
            <a:r>
              <a:rPr lang="pl-PL" sz="1500" kern="0" spc="-3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spc="-1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jednocześnie </a:t>
            </a:r>
            <a:r>
              <a:rPr lang="pl-PL" sz="1500" kern="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polskie</a:t>
            </a:r>
            <a:r>
              <a:rPr lang="pl-PL" sz="1500" kern="0" spc="15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spc="-1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wzornictwo</a:t>
            </a:r>
            <a:r>
              <a:rPr lang="pl-PL" sz="1500" kern="0" spc="-2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i</a:t>
            </a:r>
            <a:r>
              <a:rPr lang="pl-PL" sz="1500" kern="0" spc="-2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spc="-1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stara </a:t>
            </a:r>
            <a:r>
              <a:rPr lang="pl-PL" sz="1500" kern="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się</a:t>
            </a:r>
            <a:r>
              <a:rPr lang="pl-PL" sz="1500" kern="0" spc="-1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koncentrować</a:t>
            </a:r>
            <a:r>
              <a:rPr lang="pl-PL" sz="1500" kern="0" spc="1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spc="-25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na </a:t>
            </a:r>
            <a:r>
              <a:rPr lang="pl-PL" sz="1500" kern="0" spc="-1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wnętrzach</a:t>
            </a:r>
            <a:r>
              <a:rPr lang="pl-PL" sz="1500" kern="0" spc="-35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spc="-1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powstałych</a:t>
            </a:r>
            <a:r>
              <a:rPr lang="pl-PL" sz="1500" kern="0" spc="5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w</a:t>
            </a:r>
            <a:r>
              <a:rPr lang="pl-PL" sz="1500" kern="0" spc="-25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Polsce. Zachęca</a:t>
            </a:r>
            <a:r>
              <a:rPr lang="pl-PL" sz="1500" kern="0" spc="-15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do</a:t>
            </a:r>
            <a:r>
              <a:rPr lang="pl-PL" sz="1500" kern="0" spc="-15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spc="-1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poszukiwań</a:t>
            </a:r>
            <a:r>
              <a:rPr lang="pl-PL" sz="1500" kern="0" spc="-15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własnego</a:t>
            </a:r>
            <a:r>
              <a:rPr lang="pl-PL" sz="1500" kern="0" spc="-4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stylu,</a:t>
            </a:r>
            <a:r>
              <a:rPr lang="pl-PL" sz="1500" kern="0" spc="-2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podając</a:t>
            </a:r>
            <a:r>
              <a:rPr lang="pl-PL" sz="1500" kern="0" spc="-1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jednocześnie </a:t>
            </a:r>
            <a:r>
              <a:rPr lang="pl-PL" sz="1500" kern="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godne</a:t>
            </a:r>
            <a:r>
              <a:rPr lang="pl-PL" sz="1500" kern="0" spc="-45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do</a:t>
            </a:r>
            <a:r>
              <a:rPr lang="pl-PL" sz="1500" kern="0" spc="-3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spc="-1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naśladowania</a:t>
            </a:r>
            <a:r>
              <a:rPr lang="pl-PL" sz="1500" kern="0" spc="-5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spc="-1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wzorce</a:t>
            </a:r>
            <a:r>
              <a:rPr lang="pl-PL" sz="1500" kern="0" spc="-25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stylizacji</a:t>
            </a:r>
            <a:r>
              <a:rPr lang="pl-PL" sz="1500" kern="0" spc="-15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spc="-1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aranżacji</a:t>
            </a:r>
            <a:r>
              <a:rPr lang="pl-PL" sz="1500" kern="0" spc="-35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wnętrz.</a:t>
            </a:r>
            <a:r>
              <a:rPr lang="pl-PL" sz="1500" kern="0" spc="-6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br>
              <a:rPr lang="pl-PL" sz="1500" kern="0" spc="-6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</a:br>
            <a:r>
              <a:rPr lang="pl-PL" sz="1500" kern="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Krok po</a:t>
            </a:r>
            <a:r>
              <a:rPr lang="pl-PL" sz="1500" kern="0" spc="-35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kroku</a:t>
            </a:r>
            <a:r>
              <a:rPr lang="pl-PL" sz="1500" kern="0" spc="-3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spc="-1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wprowadza</a:t>
            </a:r>
            <a:r>
              <a:rPr lang="pl-PL" sz="1500" kern="0" spc="-5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spc="-1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czytelników </a:t>
            </a:r>
            <a:r>
              <a:rPr lang="pl-PL" sz="1500" kern="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w</a:t>
            </a:r>
            <a:r>
              <a:rPr lang="pl-PL" sz="1500" kern="0" spc="-45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świat</a:t>
            </a:r>
            <a:r>
              <a:rPr lang="pl-PL" sz="1500" kern="0" spc="-4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spc="-1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wymarzonych</a:t>
            </a:r>
            <a:r>
              <a:rPr lang="pl-PL" sz="1500" kern="0" spc="-3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wnętrz,</a:t>
            </a:r>
            <a:r>
              <a:rPr lang="pl-PL" sz="1500" kern="0" spc="-55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spc="-1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pokazując</a:t>
            </a:r>
            <a:r>
              <a:rPr lang="pl-PL" sz="1500" kern="0" spc="-3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mu</a:t>
            </a:r>
            <a:r>
              <a:rPr lang="pl-PL" sz="1500" kern="0" spc="-25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spc="-1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rozwiązania</a:t>
            </a:r>
            <a:r>
              <a:rPr lang="pl-PL" sz="1500" kern="0" spc="-5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dostępne w</a:t>
            </a:r>
            <a:r>
              <a:rPr lang="pl-PL" sz="1500" kern="0" spc="-4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Polsce.</a:t>
            </a:r>
            <a:r>
              <a:rPr lang="pl-PL" sz="1500" kern="0" spc="-15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Uwrażliwia</a:t>
            </a:r>
            <a:r>
              <a:rPr lang="pl-PL" sz="1500" kern="0" spc="-5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spc="-25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na</a:t>
            </a:r>
            <a:r>
              <a:rPr lang="pl-PL" sz="1500" kern="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piękno</a:t>
            </a:r>
            <a:r>
              <a:rPr lang="pl-PL" sz="1500" kern="0" spc="-2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spc="-20" dirty="0" smtClean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dirty="0" smtClean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i</a:t>
            </a:r>
            <a:r>
              <a:rPr lang="pl-PL" sz="1500" kern="0" spc="-25" dirty="0" smtClean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spc="-1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przekazuje</a:t>
            </a:r>
            <a:r>
              <a:rPr lang="pl-PL" sz="1500" kern="0" spc="-25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ideę, że</a:t>
            </a:r>
            <a:r>
              <a:rPr lang="pl-PL" sz="1500" kern="0" spc="-3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wnętrze</a:t>
            </a:r>
            <a:r>
              <a:rPr lang="pl-PL" sz="1500" kern="0" spc="-25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to</a:t>
            </a:r>
            <a:r>
              <a:rPr lang="pl-PL" sz="1500" kern="0" spc="-45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element</a:t>
            </a:r>
            <a:r>
              <a:rPr lang="pl-PL" sz="1500" kern="0" spc="-25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stylu</a:t>
            </a:r>
            <a:r>
              <a:rPr lang="pl-PL" sz="1500" kern="0" spc="-4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spc="-1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życia.</a:t>
            </a:r>
            <a:endParaRPr lang="pl-PL" sz="1500" kern="0" dirty="0">
              <a:solidFill>
                <a:schemeClr val="tx1"/>
              </a:solidFill>
              <a:latin typeface="+mj-lt"/>
              <a:cs typeface="Calibri Light" panose="020F0302020204030204" pitchFamily="34" charset="0"/>
            </a:endParaRPr>
          </a:p>
          <a:p>
            <a:pPr lvl="0">
              <a:spcBef>
                <a:spcPts val="25"/>
              </a:spcBef>
              <a:defRPr/>
            </a:pPr>
            <a:endParaRPr lang="pl-PL" sz="1500" kern="0" dirty="0">
              <a:solidFill>
                <a:schemeClr val="tx1"/>
              </a:solidFill>
              <a:latin typeface="+mj-lt"/>
              <a:cs typeface="Calibri Light" panose="020F0302020204030204" pitchFamily="34" charset="0"/>
            </a:endParaRPr>
          </a:p>
          <a:p>
            <a:pPr marL="12700" marR="342265" lvl="0">
              <a:defRPr/>
            </a:pPr>
            <a:r>
              <a:rPr lang="pl-PL" sz="1500" b="1" kern="0" dirty="0">
                <a:solidFill>
                  <a:srgbClr val="00D5E9"/>
                </a:solidFill>
                <a:latin typeface="+mj-lt"/>
                <a:cs typeface="Calibri Light" panose="020F0302020204030204" pitchFamily="34" charset="0"/>
              </a:rPr>
              <a:t>ELLE</a:t>
            </a:r>
            <a:r>
              <a:rPr lang="pl-PL" sz="1500" b="1" kern="0" spc="-10" dirty="0">
                <a:solidFill>
                  <a:srgbClr val="00D5E9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b="1" kern="0" spc="-10" dirty="0" smtClean="0">
                <a:solidFill>
                  <a:srgbClr val="00D5E9"/>
                </a:solidFill>
                <a:latin typeface="+mj-lt"/>
                <a:cs typeface="Calibri Light" panose="020F0302020204030204" pitchFamily="34" charset="0"/>
              </a:rPr>
              <a:t>DECORATION</a:t>
            </a:r>
            <a:r>
              <a:rPr lang="pl-PL" sz="1500" b="1" kern="0" dirty="0" smtClean="0">
                <a:solidFill>
                  <a:srgbClr val="00D5E9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to</a:t>
            </a:r>
            <a:r>
              <a:rPr lang="pl-PL" sz="1500" kern="0" spc="-3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tytuł</a:t>
            </a:r>
            <a:r>
              <a:rPr lang="pl-PL" sz="1500" kern="0" spc="-3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dla</a:t>
            </a:r>
            <a:r>
              <a:rPr lang="pl-PL" sz="1500" kern="0" spc="5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wybranej grupy</a:t>
            </a:r>
            <a:r>
              <a:rPr lang="pl-PL" sz="1500" kern="0" spc="-35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spc="-1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docelowej.</a:t>
            </a:r>
            <a:r>
              <a:rPr lang="pl-PL" sz="1500" kern="0" spc="1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spc="-5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To</a:t>
            </a:r>
            <a:r>
              <a:rPr lang="pl-PL" sz="1500" kern="0" spc="-5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spc="-1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kobiety</a:t>
            </a:r>
            <a:r>
              <a:rPr lang="pl-PL" sz="1500" kern="0" spc="5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spc="-1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wykształcone</a:t>
            </a:r>
            <a:r>
              <a:rPr lang="pl-PL" sz="1500" kern="0" spc="-4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i</a:t>
            </a:r>
            <a:r>
              <a:rPr lang="pl-PL" sz="1500" kern="0" spc="-1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zamożne, zamieszkałe</a:t>
            </a:r>
            <a:r>
              <a:rPr lang="pl-PL" sz="1500" kern="0" spc="1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w</a:t>
            </a:r>
            <a:r>
              <a:rPr lang="pl-PL" sz="1500" kern="0" spc="-5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spc="-1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największych</a:t>
            </a:r>
            <a:r>
              <a:rPr lang="pl-PL" sz="1500" kern="0" spc="-4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spc="-1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miastach.</a:t>
            </a:r>
            <a:r>
              <a:rPr lang="pl-PL" sz="1500" kern="0" spc="2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spc="-1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Indywidualistki</a:t>
            </a:r>
            <a:r>
              <a:rPr lang="pl-PL" sz="1500" kern="0" spc="25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spc="-1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wrażliwe</a:t>
            </a:r>
            <a:r>
              <a:rPr lang="pl-PL" sz="1500" kern="0" spc="-5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na</a:t>
            </a:r>
            <a:r>
              <a:rPr lang="pl-PL" sz="1500" kern="0" spc="1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piękno,</a:t>
            </a:r>
            <a:r>
              <a:rPr lang="pl-PL" sz="1500" kern="0" spc="25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spc="-1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wyrażające</a:t>
            </a:r>
            <a:r>
              <a:rPr lang="pl-PL" sz="1500" kern="0" spc="-5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spc="-25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się</a:t>
            </a:r>
            <a:r>
              <a:rPr lang="pl-PL" sz="1500" kern="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spc="-1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poprzez</a:t>
            </a:r>
            <a:r>
              <a:rPr lang="pl-PL" sz="1500" kern="0" spc="-3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spc="-1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kreowanie</a:t>
            </a:r>
            <a:r>
              <a:rPr lang="pl-PL" sz="1500" kern="0" spc="15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spc="-1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najbliższego</a:t>
            </a:r>
            <a:r>
              <a:rPr lang="pl-PL" sz="1500" kern="0" spc="-15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spc="-1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otoczenia </a:t>
            </a:r>
            <a:r>
              <a:rPr lang="pl-PL" sz="1500" kern="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i</a:t>
            </a:r>
            <a:r>
              <a:rPr lang="pl-PL" sz="1500" kern="0" spc="-2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spc="-1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poszukujące </a:t>
            </a:r>
            <a:r>
              <a:rPr lang="pl-PL" sz="1500" kern="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w</a:t>
            </a:r>
            <a:r>
              <a:rPr lang="pl-PL" sz="1500" kern="0" spc="-25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nim</a:t>
            </a:r>
            <a:r>
              <a:rPr lang="pl-PL" sz="1500" kern="0" spc="-5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harmonii.</a:t>
            </a:r>
            <a:r>
              <a:rPr lang="pl-PL" sz="1500" kern="0" spc="2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Przy</a:t>
            </a:r>
            <a:r>
              <a:rPr lang="pl-PL" sz="1500" kern="0" spc="-45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wyborze</a:t>
            </a:r>
            <a:r>
              <a:rPr lang="pl-PL" sz="1500" kern="0" spc="-1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danego</a:t>
            </a:r>
            <a:r>
              <a:rPr lang="pl-PL" sz="1500" kern="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produktu</a:t>
            </a:r>
            <a:r>
              <a:rPr lang="pl-PL" sz="1500" kern="0" spc="-4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kierują</a:t>
            </a:r>
            <a:r>
              <a:rPr lang="pl-PL" sz="1500" kern="0" spc="-2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się</a:t>
            </a:r>
            <a:r>
              <a:rPr lang="pl-PL" sz="1500" kern="0" spc="-2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bardziej</a:t>
            </a:r>
            <a:r>
              <a:rPr lang="pl-PL" sz="1500" kern="0" spc="-25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jego</a:t>
            </a:r>
            <a:r>
              <a:rPr lang="pl-PL" sz="1500" kern="0" spc="-5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spc="-1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estetyką</a:t>
            </a:r>
            <a:r>
              <a:rPr lang="pl-PL" sz="1500" kern="0" spc="-6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sz="1500" kern="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aniżeli</a:t>
            </a:r>
            <a:r>
              <a:rPr lang="pl-PL" sz="1500" kern="0" spc="-1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ceną.</a:t>
            </a:r>
            <a:endParaRPr lang="pl-PL" sz="1500" kern="0" dirty="0">
              <a:solidFill>
                <a:schemeClr val="tx1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2" name="object 5"/>
          <p:cNvSpPr txBox="1">
            <a:spLocks/>
          </p:cNvSpPr>
          <p:nvPr/>
        </p:nvSpPr>
        <p:spPr>
          <a:xfrm>
            <a:off x="432000" y="1944953"/>
            <a:ext cx="6247934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200" b="0" i="0">
                <a:solidFill>
                  <a:srgbClr val="231F20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pl-PL" sz="2800" kern="0" dirty="0" smtClean="0">
                <a:solidFill>
                  <a:srgbClr val="00D5E9"/>
                </a:solidFill>
                <a:latin typeface="Arial Black"/>
                <a:cs typeface="Arial Black"/>
              </a:rPr>
              <a:t>Świat designu</a:t>
            </a:r>
          </a:p>
          <a:p>
            <a:r>
              <a:rPr lang="pl-PL" sz="2800" kern="0" dirty="0">
                <a:solidFill>
                  <a:schemeClr val="tx1"/>
                </a:solidFill>
                <a:latin typeface="Arial Black"/>
                <a:cs typeface="Arial Black"/>
              </a:rPr>
              <a:t>n</a:t>
            </a:r>
            <a:r>
              <a:rPr lang="pl-PL" sz="2800" kern="0" dirty="0" smtClean="0">
                <a:solidFill>
                  <a:schemeClr val="tx1"/>
                </a:solidFill>
                <a:latin typeface="Arial Black"/>
                <a:cs typeface="Arial Black"/>
              </a:rPr>
              <a:t>a wyciągnięcie ręki</a:t>
            </a:r>
            <a:endParaRPr lang="pl-PL" sz="2800" kern="0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0" r="9988"/>
          <a:stretch/>
        </p:blipFill>
        <p:spPr>
          <a:xfrm>
            <a:off x="6139873" y="0"/>
            <a:ext cx="4553527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526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-22419" y="7329847"/>
            <a:ext cx="5736186" cy="24622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12700" lvl="0">
              <a:spcBef>
                <a:spcPts val="90"/>
              </a:spcBef>
              <a:defRPr/>
            </a:pPr>
            <a:r>
              <a:rPr lang="pl-PL" sz="1000" dirty="0"/>
              <a:t>Źródło: </a:t>
            </a:r>
            <a:r>
              <a:rPr lang="pl-PL" sz="1000" dirty="0" err="1" smtClean="0"/>
              <a:t>Mediapanel</a:t>
            </a:r>
            <a:r>
              <a:rPr lang="pl-PL" sz="1000" dirty="0" smtClean="0"/>
              <a:t>, </a:t>
            </a:r>
            <a:r>
              <a:rPr lang="pl-PL" sz="1000" dirty="0" err="1" smtClean="0"/>
              <a:t>Gemius</a:t>
            </a:r>
            <a:r>
              <a:rPr lang="pl-PL" sz="1000" dirty="0" smtClean="0"/>
              <a:t> S.A., Real </a:t>
            </a:r>
            <a:r>
              <a:rPr lang="pl-PL" sz="1000" dirty="0" err="1" smtClean="0"/>
              <a:t>users</a:t>
            </a:r>
            <a:r>
              <a:rPr lang="pl-PL" sz="1000" dirty="0" smtClean="0"/>
              <a:t>, 7.2025; </a:t>
            </a:r>
            <a:r>
              <a:rPr lang="pl-PL" sz="1000" kern="0" spc="-10" dirty="0" err="1" smtClean="0">
                <a:latin typeface="Calibri"/>
                <a:cs typeface="Calibri"/>
              </a:rPr>
              <a:t>Sotrender</a:t>
            </a:r>
            <a:r>
              <a:rPr lang="pl-PL" sz="1000" kern="0" spc="-10" dirty="0">
                <a:latin typeface="Calibri"/>
                <a:cs typeface="Calibri"/>
              </a:rPr>
              <a:t>,</a:t>
            </a:r>
            <a:r>
              <a:rPr lang="pl-PL" sz="1000" kern="0" spc="40" dirty="0">
                <a:latin typeface="Calibri"/>
                <a:cs typeface="Calibri"/>
              </a:rPr>
              <a:t> </a:t>
            </a:r>
            <a:r>
              <a:rPr lang="pl-PL" sz="1000" kern="0" spc="-10" dirty="0" smtClean="0">
                <a:latin typeface="Calibri"/>
                <a:cs typeface="Calibri"/>
              </a:rPr>
              <a:t>październik </a:t>
            </a:r>
            <a:r>
              <a:rPr lang="pl-PL" sz="1000" kern="0" spc="-5" dirty="0" smtClean="0">
                <a:latin typeface="Calibri"/>
                <a:cs typeface="Calibri"/>
              </a:rPr>
              <a:t> </a:t>
            </a:r>
            <a:r>
              <a:rPr lang="pl-PL" sz="1000" kern="0" dirty="0" smtClean="0">
                <a:latin typeface="Calibri"/>
                <a:cs typeface="Calibri"/>
              </a:rPr>
              <a:t>2025, Instagram 15.10-13.11.2025</a:t>
            </a:r>
            <a:endParaRPr lang="pl-PL" sz="100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47E45CF-B13D-CF0F-A9E8-E19BC85487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971" y="6905399"/>
            <a:ext cx="1109035" cy="300030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423704" y="1900062"/>
            <a:ext cx="709067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500" dirty="0">
                <a:solidFill>
                  <a:srgbClr val="00D5E9"/>
                </a:solidFill>
                <a:latin typeface="Arial Black"/>
                <a:cs typeface="Arial Black"/>
              </a:rPr>
              <a:t>Komunikacja 360</a:t>
            </a:r>
            <a:r>
              <a:rPr lang="pl-PL" sz="3500" baseline="30000" dirty="0">
                <a:solidFill>
                  <a:srgbClr val="00D5E9"/>
                </a:solidFill>
                <a:latin typeface="Arial Black"/>
                <a:cs typeface="Arial Black"/>
              </a:rPr>
              <a:t>o</a:t>
            </a:r>
            <a:endParaRPr lang="pl-PL" sz="2800" baseline="30000" dirty="0">
              <a:solidFill>
                <a:srgbClr val="00D5E9"/>
              </a:solidFill>
            </a:endParaRPr>
          </a:p>
        </p:txBody>
      </p:sp>
      <p:sp>
        <p:nvSpPr>
          <p:cNvPr id="3" name="strona dane">
            <a:extLst>
              <a:ext uri="{FF2B5EF4-FFF2-40B4-BE49-F238E27FC236}">
                <a16:creationId xmlns:a16="http://schemas.microsoft.com/office/drawing/2014/main" id="{2BC3FF2A-6B7C-B346-6900-05E26507A334}"/>
              </a:ext>
            </a:extLst>
          </p:cNvPr>
          <p:cNvSpPr txBox="1"/>
          <p:nvPr/>
        </p:nvSpPr>
        <p:spPr>
          <a:xfrm>
            <a:off x="161270" y="3294293"/>
            <a:ext cx="2818914" cy="55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ct val="107000"/>
              </a:lnSpc>
            </a:pPr>
            <a:r>
              <a:rPr lang="pl-PL" sz="1700" b="1" dirty="0" smtClean="0">
                <a:latin typeface="Arial Black" panose="020B0604020202020204" pitchFamily="34" charset="0"/>
                <a:ea typeface="Calibri" panose="020F0502020204030204" pitchFamily="34" charset="0"/>
                <a:cs typeface="Arial Black" panose="020B0604020202020204" pitchFamily="34" charset="0"/>
              </a:rPr>
              <a:t>www.decoration.elle.pl</a:t>
            </a:r>
            <a:r>
              <a:rPr lang="pl-PL" sz="1700" b="1" dirty="0">
                <a:latin typeface="Arial Black" panose="020B0604020202020204" pitchFamily="34" charset="0"/>
                <a:ea typeface="Calibri" panose="020F0502020204030204" pitchFamily="34" charset="0"/>
                <a:cs typeface="Arial Black" panose="020B0604020202020204" pitchFamily="34" charset="0"/>
              </a:rPr>
              <a:t/>
            </a:r>
            <a:br>
              <a:rPr lang="pl-PL" sz="1700" b="1" dirty="0">
                <a:latin typeface="Arial Black" panose="020B0604020202020204" pitchFamily="34" charset="0"/>
                <a:ea typeface="Calibri" panose="020F0502020204030204" pitchFamily="34" charset="0"/>
                <a:cs typeface="Arial Black" panose="020B0604020202020204" pitchFamily="34" charset="0"/>
              </a:rPr>
            </a:br>
            <a:r>
              <a:rPr lang="pl-PL" sz="1700" dirty="0" smtClean="0">
                <a:solidFill>
                  <a:srgbClr val="00D5E9"/>
                </a:solidFill>
                <a:latin typeface="Arial Black" panose="020B0A04020102020204" pitchFamily="34" charset="0"/>
                <a:cs typeface="Trebuchet MS"/>
              </a:rPr>
              <a:t>179</a:t>
            </a:r>
            <a:r>
              <a:rPr lang="pl-PL" sz="1700" dirty="0">
                <a:solidFill>
                  <a:srgbClr val="00D5E9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lang="pl-PL" sz="1700" dirty="0" err="1" smtClean="0">
                <a:solidFill>
                  <a:srgbClr val="00D5E9"/>
                </a:solidFill>
                <a:latin typeface="Arial Black" panose="020B0A04020102020204" pitchFamily="34" charset="0"/>
                <a:cs typeface="Trebuchet MS"/>
              </a:rPr>
              <a:t>tys</a:t>
            </a:r>
            <a:r>
              <a:rPr lang="pl-PL" sz="1700" dirty="0" smtClean="0">
                <a:solidFill>
                  <a:srgbClr val="00D5E9"/>
                </a:solidFill>
                <a:latin typeface="Arial Black" panose="020B0A04020102020204" pitchFamily="34" charset="0"/>
                <a:cs typeface="Trebuchet MS"/>
              </a:rPr>
              <a:t> UU</a:t>
            </a:r>
            <a:endParaRPr sz="1700" dirty="0">
              <a:latin typeface="+mj-lt"/>
              <a:cs typeface="Arial Narrow"/>
            </a:endParaRPr>
          </a:p>
        </p:txBody>
      </p:sp>
      <p:sp>
        <p:nvSpPr>
          <p:cNvPr id="4" name="facebook dane">
            <a:extLst>
              <a:ext uri="{FF2B5EF4-FFF2-40B4-BE49-F238E27FC236}">
                <a16:creationId xmlns:a16="http://schemas.microsoft.com/office/drawing/2014/main" id="{9E22AEB8-6865-F734-8347-34DC04D0808B}"/>
              </a:ext>
            </a:extLst>
          </p:cNvPr>
          <p:cNvSpPr txBox="1"/>
          <p:nvPr/>
        </p:nvSpPr>
        <p:spPr>
          <a:xfrm>
            <a:off x="1826162" y="5528517"/>
            <a:ext cx="2501757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ts val="10"/>
              </a:spcBef>
            </a:pPr>
            <a:r>
              <a:rPr lang="pl-PL" sz="1700" spc="-50" dirty="0" smtClean="0">
                <a:solidFill>
                  <a:srgbClr val="00D5E9"/>
                </a:solidFill>
                <a:latin typeface="Arial Black" panose="020B0A04020102020204" pitchFamily="34" charset="0"/>
                <a:cs typeface="Trebuchet MS"/>
              </a:rPr>
              <a:t>64 </a:t>
            </a:r>
            <a:r>
              <a:rPr lang="pl-PL" sz="1700" spc="-50" dirty="0" err="1" smtClean="0">
                <a:solidFill>
                  <a:srgbClr val="00D5E9"/>
                </a:solidFill>
                <a:latin typeface="Arial Black" panose="020B0A04020102020204" pitchFamily="34" charset="0"/>
                <a:cs typeface="Trebuchet MS"/>
              </a:rPr>
              <a:t>tys</a:t>
            </a:r>
            <a:r>
              <a:rPr lang="pl-PL" sz="1700" spc="-50" dirty="0" smtClean="0">
                <a:solidFill>
                  <a:srgbClr val="00D5E9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lang="pl-PL" sz="1700" spc="30" dirty="0" smtClean="0">
                <a:cs typeface="Trebuchet MS"/>
              </a:rPr>
              <a:t>obserwujących</a:t>
            </a:r>
          </a:p>
          <a:p>
            <a:pPr algn="r">
              <a:lnSpc>
                <a:spcPct val="100000"/>
              </a:lnSpc>
              <a:spcBef>
                <a:spcPts val="10"/>
              </a:spcBef>
            </a:pPr>
            <a:r>
              <a:rPr lang="pl-PL" sz="1700" spc="30" dirty="0" smtClean="0">
                <a:solidFill>
                  <a:srgbClr val="00D5E9"/>
                </a:solidFill>
                <a:latin typeface="Arial Black" panose="020B0A04020102020204" pitchFamily="34" charset="0"/>
                <a:cs typeface="Arial Narrow"/>
              </a:rPr>
              <a:t>676 </a:t>
            </a:r>
            <a:r>
              <a:rPr lang="pl-PL" sz="1700" spc="30" dirty="0" err="1" smtClean="0">
                <a:solidFill>
                  <a:srgbClr val="00D5E9"/>
                </a:solidFill>
                <a:latin typeface="Arial Black" panose="020B0A04020102020204" pitchFamily="34" charset="0"/>
                <a:cs typeface="Arial Narrow"/>
              </a:rPr>
              <a:t>tys</a:t>
            </a:r>
            <a:r>
              <a:rPr lang="pl-PL" sz="1700" spc="30" dirty="0" smtClean="0">
                <a:solidFill>
                  <a:srgbClr val="00D5E9"/>
                </a:solidFill>
                <a:latin typeface="Arial Black" panose="020B0A04020102020204" pitchFamily="34" charset="0"/>
                <a:cs typeface="Arial Narrow"/>
              </a:rPr>
              <a:t> </a:t>
            </a:r>
            <a:r>
              <a:rPr lang="pl-PL" sz="1700" spc="30" dirty="0" smtClean="0">
                <a:cs typeface="Arial Narrow"/>
              </a:rPr>
              <a:t>zasięg całkowity</a:t>
            </a:r>
            <a:endParaRPr lang="pl-PL" sz="1700" dirty="0">
              <a:cs typeface="Arial Narrow"/>
            </a:endParaRPr>
          </a:p>
        </p:txBody>
      </p:sp>
      <p:pic>
        <p:nvPicPr>
          <p:cNvPr id="25" name="Obraz 24" descr="Obraz zawierający kwadrat&#10;&#10;Opis wygenerowany automatycznie">
            <a:extLst>
              <a:ext uri="{FF2B5EF4-FFF2-40B4-BE49-F238E27FC236}">
                <a16:creationId xmlns:a16="http://schemas.microsoft.com/office/drawing/2014/main" id="{9169852C-9FD2-B80A-CE6B-53B8273BF3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4804" y="1978019"/>
            <a:ext cx="2509168" cy="3615137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F54F206-3DE2-D745-666A-1A18F2B4A0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1940" y="5546927"/>
            <a:ext cx="484082" cy="484082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C8D24E18-0D15-4FEA-FC8C-8DA1AC203B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1939" y="6376401"/>
            <a:ext cx="486573" cy="486573"/>
          </a:xfrm>
          <a:prstGeom prst="rect">
            <a:avLst/>
          </a:prstGeom>
        </p:spPr>
      </p:pic>
      <p:sp>
        <p:nvSpPr>
          <p:cNvPr id="34" name="facebook dane">
            <a:extLst>
              <a:ext uri="{FF2B5EF4-FFF2-40B4-BE49-F238E27FC236}">
                <a16:creationId xmlns:a16="http://schemas.microsoft.com/office/drawing/2014/main" id="{E42EAEF9-3AB4-7E46-7331-D3181FD749AB}"/>
              </a:ext>
            </a:extLst>
          </p:cNvPr>
          <p:cNvSpPr txBox="1"/>
          <p:nvPr/>
        </p:nvSpPr>
        <p:spPr>
          <a:xfrm>
            <a:off x="1745276" y="6326429"/>
            <a:ext cx="2519129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ts val="10"/>
              </a:spcBef>
            </a:pPr>
            <a:r>
              <a:rPr lang="pl-PL" sz="1700" spc="-50" dirty="0" smtClean="0">
                <a:solidFill>
                  <a:srgbClr val="00D5E9"/>
                </a:solidFill>
                <a:latin typeface="Arial Black" panose="020B0A04020102020204" pitchFamily="34" charset="0"/>
                <a:cs typeface="Trebuchet MS"/>
              </a:rPr>
              <a:t>54</a:t>
            </a:r>
            <a:r>
              <a:rPr lang="pl-PL" sz="1700" spc="-50" dirty="0" smtClean="0">
                <a:solidFill>
                  <a:srgbClr val="00D5E9"/>
                </a:solidFill>
                <a:latin typeface="Arial Black" panose="020B0A04020102020204" pitchFamily="34" charset="0"/>
                <a:cs typeface="Trebuchet MS"/>
              </a:rPr>
              <a:t>,2 </a:t>
            </a:r>
            <a:r>
              <a:rPr lang="pl-PL" sz="1700" spc="-50" dirty="0" err="1" smtClean="0">
                <a:solidFill>
                  <a:srgbClr val="00D5E9"/>
                </a:solidFill>
                <a:latin typeface="Arial Black" panose="020B0A04020102020204" pitchFamily="34" charset="0"/>
                <a:cs typeface="Trebuchet MS"/>
              </a:rPr>
              <a:t>tys</a:t>
            </a:r>
            <a:r>
              <a:rPr lang="pl-PL" sz="1700" spc="-50" dirty="0" smtClean="0">
                <a:solidFill>
                  <a:srgbClr val="00D5E9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lang="pl-PL" sz="1700" spc="-50" dirty="0" smtClean="0">
                <a:latin typeface="+mj-lt"/>
                <a:cs typeface="Trebuchet MS"/>
              </a:rPr>
              <a:t>obserwujących</a:t>
            </a:r>
          </a:p>
          <a:p>
            <a:pPr algn="r">
              <a:lnSpc>
                <a:spcPct val="100000"/>
              </a:lnSpc>
              <a:spcBef>
                <a:spcPts val="10"/>
              </a:spcBef>
            </a:pPr>
            <a:r>
              <a:rPr lang="pl-PL" sz="1700" spc="-50" dirty="0" smtClean="0">
                <a:solidFill>
                  <a:srgbClr val="00D5E9"/>
                </a:solidFill>
                <a:latin typeface="Arial Black" panose="020B0A04020102020204" pitchFamily="34" charset="0"/>
                <a:cs typeface="Arial Narrow"/>
              </a:rPr>
              <a:t>2,2 mln </a:t>
            </a:r>
            <a:r>
              <a:rPr lang="pl-PL" sz="1700" spc="-50" dirty="0" smtClean="0">
                <a:latin typeface="+mj-lt"/>
                <a:cs typeface="Arial Narrow"/>
              </a:rPr>
              <a:t>wyświetleń</a:t>
            </a:r>
            <a:endParaRPr lang="pl-PL" sz="1700" dirty="0">
              <a:latin typeface="+mj-lt"/>
              <a:cs typeface="Arial Narrow"/>
            </a:endParaRPr>
          </a:p>
        </p:txBody>
      </p:sp>
      <p:pic>
        <p:nvPicPr>
          <p:cNvPr id="18" name="Picture 2" descr="477237a8-005c-468f-8926-51cfdd9c1809@eurprd0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2" b="60867"/>
          <a:stretch/>
        </p:blipFill>
        <p:spPr bwMode="auto">
          <a:xfrm>
            <a:off x="3488841" y="2735221"/>
            <a:ext cx="3036919" cy="2062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Symbol zastępczy obrazu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5" t="19885" r="33697" b="45158"/>
          <a:stretch/>
        </p:blipFill>
        <p:spPr>
          <a:xfrm>
            <a:off x="3675602" y="3411532"/>
            <a:ext cx="3349624" cy="134136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9"/>
          <a:srcRect r="44573" b="48823"/>
          <a:stretch/>
        </p:blipFill>
        <p:spPr>
          <a:xfrm>
            <a:off x="3453380" y="3194722"/>
            <a:ext cx="2905970" cy="164456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585" y="404344"/>
            <a:ext cx="3913572" cy="5133798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8F1882A5-2C91-EFF9-BE6C-ACDA92BD30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862" y="3896383"/>
            <a:ext cx="1804889" cy="3505450"/>
          </a:xfrm>
          <a:prstGeom prst="rect">
            <a:avLst/>
          </a:prstGeom>
        </p:spPr>
      </p:pic>
      <p:pic>
        <p:nvPicPr>
          <p:cNvPr id="23" name="Obraz 2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1" b="9875"/>
          <a:stretch/>
        </p:blipFill>
        <p:spPr>
          <a:xfrm>
            <a:off x="5229317" y="4310898"/>
            <a:ext cx="1554704" cy="2696295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735" y="4745942"/>
            <a:ext cx="1421830" cy="186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373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" name="object 110"/>
          <p:cNvGraphicFramePr>
            <a:graphicFrameLocks noGrp="1"/>
          </p:cNvGraphicFramePr>
          <p:nvPr>
            <p:extLst/>
          </p:nvPr>
        </p:nvGraphicFramePr>
        <p:xfrm>
          <a:off x="432000" y="1750552"/>
          <a:ext cx="2565898" cy="47546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5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0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71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rozkładówka otwierająca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B w="6349">
                      <a:solidFill>
                        <a:srgbClr val="DCD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167</a:t>
                      </a:r>
                      <a:r>
                        <a:rPr lang="pl-PL" sz="1100" b="1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090</a:t>
                      </a:r>
                      <a:r>
                        <a:rPr lang="pl-PL" sz="11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zł</a:t>
                      </a:r>
                      <a:endParaRPr lang="pl-PL" sz="11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B w="6349">
                      <a:solidFill>
                        <a:srgbClr val="DCDDDE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rozkładówka</a:t>
                      </a:r>
                      <a:endParaRPr lang="pl-PL" sz="11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T w="6349">
                      <a:solidFill>
                        <a:srgbClr val="DCDDDE"/>
                      </a:solidFill>
                      <a:prstDash val="solid"/>
                    </a:lnT>
                    <a:lnB w="6349">
                      <a:solidFill>
                        <a:srgbClr val="DCD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135</a:t>
                      </a:r>
                      <a:r>
                        <a:rPr lang="pl-PL" sz="1100" b="1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190 </a:t>
                      </a:r>
                      <a:r>
                        <a:rPr lang="pl-PL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zł</a:t>
                      </a:r>
                      <a:endParaRPr lang="pl-PL" sz="11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T w="6349">
                      <a:solidFill>
                        <a:srgbClr val="DCDDDE"/>
                      </a:solidFill>
                      <a:prstDash val="solid"/>
                    </a:lnT>
                    <a:lnB w="6349">
                      <a:solidFill>
                        <a:srgbClr val="DCDDDE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1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Okładka II</a:t>
                      </a:r>
                      <a:endParaRPr lang="pl-PL" sz="11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T w="6349">
                      <a:solidFill>
                        <a:srgbClr val="DCDDDE"/>
                      </a:solidFill>
                      <a:prstDash val="solid"/>
                    </a:lnT>
                    <a:lnB w="6349">
                      <a:solidFill>
                        <a:srgbClr val="DCD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95 590 </a:t>
                      </a:r>
                      <a:r>
                        <a:rPr lang="pl-PL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zł</a:t>
                      </a:r>
                      <a:endParaRPr lang="pl-PL" sz="11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T w="6349">
                      <a:solidFill>
                        <a:srgbClr val="DCDDDE"/>
                      </a:solidFill>
                      <a:prstDash val="solid"/>
                    </a:lnT>
                    <a:lnB w="6349">
                      <a:solidFill>
                        <a:srgbClr val="DCDDDE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1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Okładka III</a:t>
                      </a:r>
                      <a:endParaRPr lang="pl-PL" sz="11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T w="6349">
                      <a:solidFill>
                        <a:srgbClr val="DCDDDE"/>
                      </a:solidFill>
                      <a:prstDash val="solid"/>
                    </a:lnT>
                    <a:lnB w="6349">
                      <a:solidFill>
                        <a:srgbClr val="DCD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82 390 </a:t>
                      </a:r>
                      <a:r>
                        <a:rPr lang="pl-PL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zł</a:t>
                      </a:r>
                      <a:endParaRPr lang="pl-PL" sz="11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T w="6349">
                      <a:solidFill>
                        <a:srgbClr val="DCDDDE"/>
                      </a:solidFill>
                      <a:prstDash val="solid"/>
                    </a:lnT>
                    <a:lnB w="6349">
                      <a:solidFill>
                        <a:srgbClr val="DCDDDE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1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Okładka IV</a:t>
                      </a:r>
                      <a:endParaRPr lang="pl-PL" sz="11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T w="6349">
                      <a:solidFill>
                        <a:srgbClr val="DCDDDE"/>
                      </a:solidFill>
                      <a:prstDash val="solid"/>
                    </a:lnT>
                    <a:lnB w="6349">
                      <a:solidFill>
                        <a:srgbClr val="DCD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124 190 </a:t>
                      </a:r>
                      <a:r>
                        <a:rPr lang="pl-PL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zł</a:t>
                      </a:r>
                      <a:endParaRPr lang="pl-PL" sz="11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T w="6349">
                      <a:solidFill>
                        <a:srgbClr val="DCDDDE"/>
                      </a:solidFill>
                      <a:prstDash val="solid"/>
                    </a:lnT>
                    <a:lnB w="6349">
                      <a:solidFill>
                        <a:srgbClr val="DCDDDE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1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I, II, III strona</a:t>
                      </a:r>
                      <a:endParaRPr lang="pl-PL" sz="11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T w="6349">
                      <a:solidFill>
                        <a:srgbClr val="DCDDDE"/>
                      </a:solidFill>
                      <a:prstDash val="solid"/>
                    </a:lnT>
                    <a:lnB w="6349">
                      <a:solidFill>
                        <a:srgbClr val="DCD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88 990 </a:t>
                      </a:r>
                      <a:r>
                        <a:rPr lang="pl-PL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zł</a:t>
                      </a:r>
                      <a:endParaRPr lang="pl-PL" sz="11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T w="6349">
                      <a:solidFill>
                        <a:srgbClr val="DCDDDE"/>
                      </a:solidFill>
                      <a:prstDash val="solid"/>
                    </a:lnT>
                    <a:lnB w="6349">
                      <a:solidFill>
                        <a:srgbClr val="DCDDDE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1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1/1 strona prawa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T w="6349">
                      <a:solidFill>
                        <a:srgbClr val="DCDDDE"/>
                      </a:solidFill>
                      <a:prstDash val="solid"/>
                    </a:lnT>
                    <a:lnB w="6349">
                      <a:solidFill>
                        <a:srgbClr val="DCD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82 390 </a:t>
                      </a:r>
                      <a:r>
                        <a:rPr lang="pl-PL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zł</a:t>
                      </a:r>
                      <a:endParaRPr lang="pl-PL" sz="11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T w="6349">
                      <a:solidFill>
                        <a:srgbClr val="DCDDDE"/>
                      </a:solidFill>
                      <a:prstDash val="solid"/>
                    </a:lnT>
                    <a:lnB w="6349">
                      <a:solidFill>
                        <a:srgbClr val="DCDDDE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1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1/1 strona lewa</a:t>
                      </a:r>
                      <a:endParaRPr lang="pl-PL" sz="11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T w="6349">
                      <a:solidFill>
                        <a:srgbClr val="DCDDDE"/>
                      </a:solidFill>
                      <a:prstDash val="solid"/>
                    </a:lnT>
                    <a:lnB w="6349">
                      <a:solidFill>
                        <a:srgbClr val="DCD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82 390</a:t>
                      </a:r>
                      <a:r>
                        <a:rPr lang="pl-PL" sz="1100" b="1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zł</a:t>
                      </a:r>
                      <a:endParaRPr lang="pl-PL" sz="11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T w="6349">
                      <a:solidFill>
                        <a:srgbClr val="DCDDDE"/>
                      </a:solidFill>
                      <a:prstDash val="solid"/>
                    </a:lnT>
                    <a:lnB w="6349">
                      <a:solidFill>
                        <a:srgbClr val="DCDDDE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1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1/2 strony poziom prawa</a:t>
                      </a:r>
                      <a:endParaRPr lang="pl-PL" sz="11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T w="6349">
                      <a:solidFill>
                        <a:srgbClr val="DCDDDE"/>
                      </a:solidFill>
                      <a:prstDash val="solid"/>
                    </a:lnT>
                    <a:lnB w="6349">
                      <a:solidFill>
                        <a:srgbClr val="DCD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54 890 zł</a:t>
                      </a:r>
                      <a:endParaRPr lang="pl-PL" sz="11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T w="6349">
                      <a:solidFill>
                        <a:srgbClr val="DCDDDE"/>
                      </a:solidFill>
                      <a:prstDash val="solid"/>
                    </a:lnT>
                    <a:lnB w="6349">
                      <a:solidFill>
                        <a:srgbClr val="DCDDDE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71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1/2 strony pion prawa</a:t>
                      </a:r>
                      <a:endParaRPr lang="pl-PL" sz="11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T w="6349">
                      <a:solidFill>
                        <a:srgbClr val="DCDDDE"/>
                      </a:solidFill>
                      <a:prstDash val="solid"/>
                    </a:lnT>
                    <a:lnB w="6349">
                      <a:solidFill>
                        <a:srgbClr val="DCD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54 890 zł</a:t>
                      </a:r>
                      <a:endParaRPr lang="pl-PL" sz="11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T w="6349">
                      <a:solidFill>
                        <a:srgbClr val="DCDDDE"/>
                      </a:solidFill>
                      <a:prstDash val="solid"/>
                    </a:lnT>
                    <a:lnB w="6349">
                      <a:solidFill>
                        <a:srgbClr val="DCDDDE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71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1/2 strony poziom lewa</a:t>
                      </a:r>
                      <a:endParaRPr lang="pl-PL" sz="11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T w="6349">
                      <a:solidFill>
                        <a:srgbClr val="DCDDDE"/>
                      </a:solidFill>
                      <a:prstDash val="solid"/>
                    </a:lnT>
                    <a:lnB w="6349">
                      <a:solidFill>
                        <a:srgbClr val="DCD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54 890 zł</a:t>
                      </a:r>
                      <a:endParaRPr lang="pl-PL" sz="11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T w="6349">
                      <a:solidFill>
                        <a:srgbClr val="DCDDDE"/>
                      </a:solidFill>
                      <a:prstDash val="solid"/>
                    </a:lnT>
                    <a:lnB w="6349">
                      <a:solidFill>
                        <a:srgbClr val="DCDDDE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71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1/2 strony pion lewa</a:t>
                      </a:r>
                      <a:endParaRPr lang="pl-PL" sz="11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T w="6349">
                      <a:solidFill>
                        <a:srgbClr val="DCDDDE"/>
                      </a:solidFill>
                      <a:prstDash val="solid"/>
                    </a:lnT>
                    <a:lnB w="6349">
                      <a:solidFill>
                        <a:srgbClr val="DCD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54 890 zł</a:t>
                      </a:r>
                      <a:endParaRPr lang="pl-PL" sz="11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T w="6349">
                      <a:solidFill>
                        <a:srgbClr val="DCDDDE"/>
                      </a:solidFill>
                      <a:prstDash val="solid"/>
                    </a:lnT>
                    <a:lnB w="6349">
                      <a:solidFill>
                        <a:srgbClr val="DCDDDE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71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1/3 strony poziom prawa</a:t>
                      </a:r>
                      <a:endParaRPr lang="pl-PL" sz="11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T w="6349">
                      <a:solidFill>
                        <a:srgbClr val="DCDDDE"/>
                      </a:solidFill>
                      <a:prstDash val="solid"/>
                    </a:lnT>
                    <a:lnB w="6349">
                      <a:solidFill>
                        <a:srgbClr val="DCD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41 690 </a:t>
                      </a:r>
                      <a:r>
                        <a:rPr lang="pl-PL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zł</a:t>
                      </a:r>
                      <a:endParaRPr lang="pl-PL" sz="11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T w="6349">
                      <a:solidFill>
                        <a:srgbClr val="DCDDDE"/>
                      </a:solidFill>
                      <a:prstDash val="solid"/>
                    </a:lnT>
                    <a:lnB w="6349">
                      <a:solidFill>
                        <a:srgbClr val="DCDDDE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71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1/3 strony pion prawa</a:t>
                      </a:r>
                      <a:endParaRPr lang="pl-PL" sz="11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T w="6349">
                      <a:solidFill>
                        <a:srgbClr val="DCDDDE"/>
                      </a:solidFill>
                      <a:prstDash val="solid"/>
                    </a:lnT>
                    <a:lnB w="6349">
                      <a:solidFill>
                        <a:srgbClr val="DCD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41 690 zł</a:t>
                      </a:r>
                      <a:endParaRPr lang="pl-PL" sz="11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T w="6349">
                      <a:solidFill>
                        <a:srgbClr val="DCDDDE"/>
                      </a:solidFill>
                      <a:prstDash val="solid"/>
                    </a:lnT>
                    <a:lnB w="6349">
                      <a:solidFill>
                        <a:srgbClr val="DCDDDE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71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1/3 strony poziom lewa</a:t>
                      </a:r>
                      <a:endParaRPr lang="pl-PL" sz="11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T w="6349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>
                      <a:solidFill>
                        <a:srgbClr val="DCD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41 690 zł</a:t>
                      </a:r>
                      <a:endParaRPr lang="pl-PL" sz="11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T w="6349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>
                      <a:solidFill>
                        <a:srgbClr val="DCDDDE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71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1/3 strony pion lewa</a:t>
                      </a:r>
                      <a:endParaRPr lang="pl-PL" sz="11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T w="6349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>
                      <a:solidFill>
                        <a:srgbClr val="DCD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41 690 zł</a:t>
                      </a:r>
                      <a:endParaRPr lang="pl-PL" sz="11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T w="6349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>
                      <a:solidFill>
                        <a:srgbClr val="DCDDDE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125" name="Tabela 124"/>
          <p:cNvGraphicFramePr>
            <a:graphicFrameLocks noGrp="1"/>
          </p:cNvGraphicFramePr>
          <p:nvPr>
            <p:extLst/>
          </p:nvPr>
        </p:nvGraphicFramePr>
        <p:xfrm>
          <a:off x="3776736" y="4965541"/>
          <a:ext cx="2565898" cy="19365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0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6368">
                <a:tc gridSpan="2">
                  <a:txBody>
                    <a:bodyPr/>
                    <a:lstStyle/>
                    <a:p>
                      <a:r>
                        <a:rPr lang="pl-PL" sz="1100" b="1" dirty="0">
                          <a:solidFill>
                            <a:srgbClr val="00D5E9"/>
                          </a:solidFill>
                        </a:rPr>
                        <a:t>DOPŁATY</a:t>
                      </a:r>
                    </a:p>
                  </a:txBody>
                  <a:tcPr marL="72000" marR="72000" marT="0" marB="0" anchor="ctr"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385">
                <a:tc>
                  <a:txBody>
                    <a:bodyPr/>
                    <a:lstStyle/>
                    <a:p>
                      <a:r>
                        <a:rPr lang="pl-PL" sz="1100"/>
                        <a:t>Reklam</a:t>
                      </a:r>
                      <a:r>
                        <a:rPr lang="pl-PL" sz="1100" baseline="0"/>
                        <a:t>a w pierwszej 1/2 pisma</a:t>
                      </a:r>
                      <a:endParaRPr lang="pl-PL" sz="1100"/>
                    </a:p>
                  </a:txBody>
                  <a:tcPr marL="72000" marR="72000" marT="0" marB="0"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15%</a:t>
                      </a:r>
                    </a:p>
                  </a:txBody>
                  <a:tcPr marL="72000" marR="72000" marT="0" marB="0"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385">
                <a:tc>
                  <a:txBody>
                    <a:bodyPr/>
                    <a:lstStyle/>
                    <a:p>
                      <a:r>
                        <a:rPr lang="pl-PL" sz="1100"/>
                        <a:t>Reklama w pierwszej</a:t>
                      </a:r>
                      <a:r>
                        <a:rPr lang="pl-PL" sz="1100" baseline="0"/>
                        <a:t> 1/3 pisma</a:t>
                      </a:r>
                      <a:endParaRPr lang="pl-PL" sz="1100"/>
                    </a:p>
                  </a:txBody>
                  <a:tcPr marL="72000" marR="72000" marT="0" marB="0"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30%</a:t>
                      </a:r>
                    </a:p>
                  </a:txBody>
                  <a:tcPr marL="72000" marR="72000" marT="0" marB="0"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385">
                <a:tc>
                  <a:txBody>
                    <a:bodyPr/>
                    <a:lstStyle/>
                    <a:p>
                      <a:r>
                        <a:rPr lang="pl-PL" sz="1100" dirty="0"/>
                        <a:t>Reklama przy wybranym materiale</a:t>
                      </a:r>
                    </a:p>
                  </a:txBody>
                  <a:tcPr marL="72000" marR="72000" marT="0" marB="0"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/>
                        <a:t>15%</a:t>
                      </a:r>
                    </a:p>
                  </a:txBody>
                  <a:tcPr marL="72000" marR="72000" marT="0" marB="0"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385">
                <a:tc>
                  <a:txBody>
                    <a:bodyPr/>
                    <a:lstStyle/>
                    <a:p>
                      <a:r>
                        <a:rPr lang="pl-PL" sz="1100"/>
                        <a:t>Drugi reklamodawca</a:t>
                      </a:r>
                    </a:p>
                  </a:txBody>
                  <a:tcPr marL="72000" marR="72000" marT="0" marB="0"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10%</a:t>
                      </a:r>
                    </a:p>
                  </a:txBody>
                  <a:tcPr marL="72000" marR="72000" marT="0" marB="0"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664">
                <a:tc gridSpan="2">
                  <a:txBody>
                    <a:bodyPr/>
                    <a:lstStyle/>
                    <a:p>
                      <a:endParaRPr lang="pl-PL" sz="800" dirty="0"/>
                    </a:p>
                  </a:txBody>
                  <a:tcPr marL="72000" marR="72000" marT="0" marB="0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Obraz 4">
            <a:extLst>
              <a:ext uri="{FF2B5EF4-FFF2-40B4-BE49-F238E27FC236}">
                <a16:creationId xmlns:a16="http://schemas.microsoft.com/office/drawing/2014/main" id="{915C7722-CC20-6DBE-5B71-9DCC462E58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971" y="6905399"/>
            <a:ext cx="1109035" cy="30003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C580C7A5-EE01-A036-6BD0-D4CCDA7C28D6}"/>
              </a:ext>
            </a:extLst>
          </p:cNvPr>
          <p:cNvSpPr txBox="1"/>
          <p:nvPr/>
        </p:nvSpPr>
        <p:spPr>
          <a:xfrm>
            <a:off x="319794" y="6774794"/>
            <a:ext cx="31935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Inne</a:t>
            </a:r>
            <a:r>
              <a:rPr lang="pl-PL" sz="1000" baseline="0" dirty="0"/>
              <a:t> niestandardowe reklamy na podstawie odrębnych kalkulacji.</a:t>
            </a:r>
          </a:p>
          <a:p>
            <a:r>
              <a:rPr lang="pl-PL" sz="1000" baseline="0" dirty="0"/>
              <a:t>Do cen należy dodać podatek VAT w obowiązującej stawce.</a:t>
            </a:r>
            <a:endParaRPr lang="pl-PL" sz="1000" dirty="0"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FA0248CD-DBA4-1FEB-1733-425E38A4221D}"/>
              </a:ext>
            </a:extLst>
          </p:cNvPr>
          <p:cNvSpPr txBox="1">
            <a:spLocks/>
          </p:cNvSpPr>
          <p:nvPr/>
        </p:nvSpPr>
        <p:spPr>
          <a:xfrm>
            <a:off x="3672908" y="624254"/>
            <a:ext cx="67665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200" b="0" i="0">
                <a:solidFill>
                  <a:srgbClr val="231F20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pl-PL" sz="2800" kern="0" dirty="0" smtClean="0">
                <a:solidFill>
                  <a:srgbClr val="00D5E9"/>
                </a:solidFill>
                <a:latin typeface="Arial Black"/>
                <a:cs typeface="Arial Black"/>
              </a:rPr>
              <a:t>Cennik </a:t>
            </a:r>
            <a:r>
              <a:rPr lang="pl-PL" sz="2800" kern="0" dirty="0">
                <a:solidFill>
                  <a:schemeClr val="tx1"/>
                </a:solidFill>
                <a:latin typeface="Arial Black"/>
                <a:cs typeface="Arial Black"/>
              </a:rPr>
              <a:t>- prasa</a:t>
            </a: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5D1E2EBE-CAC2-9A57-F589-EF28127D81DF}"/>
              </a:ext>
            </a:extLst>
          </p:cNvPr>
          <p:cNvGrpSpPr/>
          <p:nvPr/>
        </p:nvGrpSpPr>
        <p:grpSpPr>
          <a:xfrm>
            <a:off x="4681840" y="1437985"/>
            <a:ext cx="3651495" cy="1552197"/>
            <a:chOff x="1138418" y="2881719"/>
            <a:chExt cx="2556616" cy="1086780"/>
          </a:xfrm>
        </p:grpSpPr>
        <p:grpSp>
          <p:nvGrpSpPr>
            <p:cNvPr id="7" name="Grupa 6">
              <a:extLst>
                <a:ext uri="{FF2B5EF4-FFF2-40B4-BE49-F238E27FC236}">
                  <a16:creationId xmlns:a16="http://schemas.microsoft.com/office/drawing/2014/main" id="{4389BCC6-6957-C171-6C16-B7B38FB39737}"/>
                </a:ext>
              </a:extLst>
            </p:cNvPr>
            <p:cNvGrpSpPr/>
            <p:nvPr/>
          </p:nvGrpSpPr>
          <p:grpSpPr>
            <a:xfrm>
              <a:off x="1138418" y="2881719"/>
              <a:ext cx="1609074" cy="1086780"/>
              <a:chOff x="913375" y="1635721"/>
              <a:chExt cx="1609074" cy="1086780"/>
            </a:xfrm>
          </p:grpSpPr>
          <p:sp>
            <p:nvSpPr>
              <p:cNvPr id="13" name="Prostokąt 12">
                <a:extLst>
                  <a:ext uri="{FF2B5EF4-FFF2-40B4-BE49-F238E27FC236}">
                    <a16:creationId xmlns:a16="http://schemas.microsoft.com/office/drawing/2014/main" id="{6CECB940-2B5B-66BE-FB11-4E81CEA4D9A9}"/>
                  </a:ext>
                </a:extLst>
              </p:cNvPr>
              <p:cNvSpPr/>
              <p:nvPr/>
            </p:nvSpPr>
            <p:spPr>
              <a:xfrm>
                <a:off x="913375" y="1635721"/>
                <a:ext cx="1609074" cy="108678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4" name="Prostokąt 13">
                <a:extLst>
                  <a:ext uri="{FF2B5EF4-FFF2-40B4-BE49-F238E27FC236}">
                    <a16:creationId xmlns:a16="http://schemas.microsoft.com/office/drawing/2014/main" id="{8427B1D4-F560-5649-F360-494FA1A91F08}"/>
                  </a:ext>
                </a:extLst>
              </p:cNvPr>
              <p:cNvSpPr/>
              <p:nvPr/>
            </p:nvSpPr>
            <p:spPr>
              <a:xfrm>
                <a:off x="945752" y="1665323"/>
                <a:ext cx="1544320" cy="1027577"/>
              </a:xfrm>
              <a:prstGeom prst="rect">
                <a:avLst/>
              </a:prstGeom>
              <a:solidFill>
                <a:srgbClr val="00D5E9">
                  <a:alpha val="20000"/>
                </a:srgb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5" name="pole tekstowe 14">
                <a:extLst>
                  <a:ext uri="{FF2B5EF4-FFF2-40B4-BE49-F238E27FC236}">
                    <a16:creationId xmlns:a16="http://schemas.microsoft.com/office/drawing/2014/main" id="{3A0827CD-5DE1-8107-839F-2D5DE21ACECF}"/>
                  </a:ext>
                </a:extLst>
              </p:cNvPr>
              <p:cNvSpPr txBox="1"/>
              <p:nvPr/>
            </p:nvSpPr>
            <p:spPr>
              <a:xfrm>
                <a:off x="1301425" y="1938562"/>
                <a:ext cx="864339" cy="6124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l-PL" sz="800" b="1" dirty="0"/>
                  <a:t>ROZKŁADÓWKA</a:t>
                </a:r>
              </a:p>
              <a:p>
                <a:pPr algn="ctr">
                  <a:spcBef>
                    <a:spcPts val="600"/>
                  </a:spcBef>
                </a:pPr>
                <a:r>
                  <a:rPr lang="pl-PL" sz="800" b="1" dirty="0">
                    <a:solidFill>
                      <a:srgbClr val="00D5E9"/>
                    </a:solidFill>
                  </a:rPr>
                  <a:t>2x (5+210+5)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pl-PL" sz="800" b="1" dirty="0">
                    <a:solidFill>
                      <a:srgbClr val="00D5E9"/>
                    </a:solidFill>
                  </a:rPr>
                  <a:t>x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pl-PL" sz="800" b="1" dirty="0">
                    <a:solidFill>
                      <a:srgbClr val="00D5E9"/>
                    </a:solidFill>
                  </a:rPr>
                  <a:t>(5+275+5) mm</a:t>
                </a:r>
              </a:p>
            </p:txBody>
          </p:sp>
        </p:grpSp>
        <p:grpSp>
          <p:nvGrpSpPr>
            <p:cNvPr id="9" name="Grupa 8">
              <a:extLst>
                <a:ext uri="{FF2B5EF4-FFF2-40B4-BE49-F238E27FC236}">
                  <a16:creationId xmlns:a16="http://schemas.microsoft.com/office/drawing/2014/main" id="{F7B072E0-CB0C-30D5-FCA4-128B0674E991}"/>
                </a:ext>
              </a:extLst>
            </p:cNvPr>
            <p:cNvGrpSpPr/>
            <p:nvPr/>
          </p:nvGrpSpPr>
          <p:grpSpPr>
            <a:xfrm>
              <a:off x="2859004" y="2881719"/>
              <a:ext cx="836030" cy="1086780"/>
              <a:chOff x="1912144" y="1449496"/>
              <a:chExt cx="836030" cy="1086780"/>
            </a:xfrm>
          </p:grpSpPr>
          <p:sp>
            <p:nvSpPr>
              <p:cNvPr id="10" name="Prostokąt 9">
                <a:extLst>
                  <a:ext uri="{FF2B5EF4-FFF2-40B4-BE49-F238E27FC236}">
                    <a16:creationId xmlns:a16="http://schemas.microsoft.com/office/drawing/2014/main" id="{BAF6418A-D04E-F507-C3E4-FDB343C91389}"/>
                  </a:ext>
                </a:extLst>
              </p:cNvPr>
              <p:cNvSpPr/>
              <p:nvPr/>
            </p:nvSpPr>
            <p:spPr>
              <a:xfrm>
                <a:off x="1912144" y="1449496"/>
                <a:ext cx="836030" cy="108678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1" name="Prostokąt 10">
                <a:extLst>
                  <a:ext uri="{FF2B5EF4-FFF2-40B4-BE49-F238E27FC236}">
                    <a16:creationId xmlns:a16="http://schemas.microsoft.com/office/drawing/2014/main" id="{57974B32-EC69-CCA6-431A-52EE5474DF81}"/>
                  </a:ext>
                </a:extLst>
              </p:cNvPr>
              <p:cNvSpPr/>
              <p:nvPr/>
            </p:nvSpPr>
            <p:spPr>
              <a:xfrm>
                <a:off x="1948319" y="1479098"/>
                <a:ext cx="763681" cy="1027577"/>
              </a:xfrm>
              <a:prstGeom prst="rect">
                <a:avLst/>
              </a:prstGeom>
              <a:solidFill>
                <a:srgbClr val="00D5E9">
                  <a:alpha val="20000"/>
                </a:srgb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2" name="pole tekstowe 11">
                <a:extLst>
                  <a:ext uri="{FF2B5EF4-FFF2-40B4-BE49-F238E27FC236}">
                    <a16:creationId xmlns:a16="http://schemas.microsoft.com/office/drawing/2014/main" id="{8DA56EF3-ED33-9225-44E5-943B133036AF}"/>
                  </a:ext>
                </a:extLst>
              </p:cNvPr>
              <p:cNvSpPr txBox="1"/>
              <p:nvPr/>
            </p:nvSpPr>
            <p:spPr>
              <a:xfrm>
                <a:off x="1948669" y="1690780"/>
                <a:ext cx="745717" cy="735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l-PL" sz="800" b="1" dirty="0"/>
                  <a:t>CAŁA </a:t>
                </a:r>
                <a:br>
                  <a:rPr lang="pl-PL" sz="800" b="1" dirty="0"/>
                </a:br>
                <a:r>
                  <a:rPr lang="pl-PL" sz="800" b="1" dirty="0"/>
                  <a:t>STRONA</a:t>
                </a:r>
              </a:p>
              <a:p>
                <a:pPr algn="ctr">
                  <a:spcBef>
                    <a:spcPts val="600"/>
                  </a:spcBef>
                </a:pPr>
                <a:r>
                  <a:rPr lang="pl-PL" sz="800" b="1" dirty="0">
                    <a:solidFill>
                      <a:srgbClr val="00D5E9"/>
                    </a:solidFill>
                  </a:rPr>
                  <a:t>(5+210+5)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pl-PL" sz="800" b="1" dirty="0">
                    <a:solidFill>
                      <a:srgbClr val="00D5E9"/>
                    </a:solidFill>
                  </a:rPr>
                  <a:t>x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pl-PL" sz="800" b="1" dirty="0">
                    <a:solidFill>
                      <a:srgbClr val="00D5E9"/>
                    </a:solidFill>
                  </a:rPr>
                  <a:t>(5+275+5) mm</a:t>
                </a:r>
              </a:p>
            </p:txBody>
          </p:sp>
        </p:grpSp>
      </p:grpSp>
      <p:grpSp>
        <p:nvGrpSpPr>
          <p:cNvPr id="16" name="Grupa 15">
            <a:extLst>
              <a:ext uri="{FF2B5EF4-FFF2-40B4-BE49-F238E27FC236}">
                <a16:creationId xmlns:a16="http://schemas.microsoft.com/office/drawing/2014/main" id="{C98ACA60-18B9-048A-97AC-FA9D69D25C1C}"/>
              </a:ext>
            </a:extLst>
          </p:cNvPr>
          <p:cNvGrpSpPr/>
          <p:nvPr/>
        </p:nvGrpSpPr>
        <p:grpSpPr>
          <a:xfrm>
            <a:off x="3817626" y="3136332"/>
            <a:ext cx="5263731" cy="1554184"/>
            <a:chOff x="738573" y="4101767"/>
            <a:chExt cx="3685432" cy="1088171"/>
          </a:xfrm>
        </p:grpSpPr>
        <p:grpSp>
          <p:nvGrpSpPr>
            <p:cNvPr id="17" name="Grupa 16">
              <a:extLst>
                <a:ext uri="{FF2B5EF4-FFF2-40B4-BE49-F238E27FC236}">
                  <a16:creationId xmlns:a16="http://schemas.microsoft.com/office/drawing/2014/main" id="{6C1B60CE-B984-9847-BD08-6622404E76EE}"/>
                </a:ext>
              </a:extLst>
            </p:cNvPr>
            <p:cNvGrpSpPr/>
            <p:nvPr/>
          </p:nvGrpSpPr>
          <p:grpSpPr>
            <a:xfrm>
              <a:off x="738573" y="4101767"/>
              <a:ext cx="836030" cy="1088171"/>
              <a:chOff x="5182306" y="2918883"/>
              <a:chExt cx="836030" cy="1088171"/>
            </a:xfrm>
          </p:grpSpPr>
          <p:sp>
            <p:nvSpPr>
              <p:cNvPr id="36" name="Prostokąt 35">
                <a:extLst>
                  <a:ext uri="{FF2B5EF4-FFF2-40B4-BE49-F238E27FC236}">
                    <a16:creationId xmlns:a16="http://schemas.microsoft.com/office/drawing/2014/main" id="{AE549CFE-B196-4B28-0DA9-BFC3169D7D2D}"/>
                  </a:ext>
                </a:extLst>
              </p:cNvPr>
              <p:cNvSpPr/>
              <p:nvPr/>
            </p:nvSpPr>
            <p:spPr>
              <a:xfrm>
                <a:off x="5610101" y="2918883"/>
                <a:ext cx="408235" cy="1088171"/>
              </a:xfrm>
              <a:prstGeom prst="rect">
                <a:avLst/>
              </a:prstGeom>
              <a:solidFill>
                <a:srgbClr val="00D5E9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/>
              </a:p>
            </p:txBody>
          </p:sp>
          <p:grpSp>
            <p:nvGrpSpPr>
              <p:cNvPr id="37" name="Grupa 36">
                <a:extLst>
                  <a:ext uri="{FF2B5EF4-FFF2-40B4-BE49-F238E27FC236}">
                    <a16:creationId xmlns:a16="http://schemas.microsoft.com/office/drawing/2014/main" id="{3DFB6F0F-ADA1-812F-ADF6-72645DF8D197}"/>
                  </a:ext>
                </a:extLst>
              </p:cNvPr>
              <p:cNvGrpSpPr/>
              <p:nvPr/>
            </p:nvGrpSpPr>
            <p:grpSpPr>
              <a:xfrm>
                <a:off x="5182306" y="2918883"/>
                <a:ext cx="836030" cy="1086780"/>
                <a:chOff x="1912144" y="1449496"/>
                <a:chExt cx="836030" cy="1086780"/>
              </a:xfrm>
            </p:grpSpPr>
            <p:sp>
              <p:nvSpPr>
                <p:cNvPr id="38" name="Prostokąt 37">
                  <a:extLst>
                    <a:ext uri="{FF2B5EF4-FFF2-40B4-BE49-F238E27FC236}">
                      <a16:creationId xmlns:a16="http://schemas.microsoft.com/office/drawing/2014/main" id="{527BD1AC-FA03-D582-8592-3B3D2E9DCBC0}"/>
                    </a:ext>
                  </a:extLst>
                </p:cNvPr>
                <p:cNvSpPr/>
                <p:nvPr/>
              </p:nvSpPr>
              <p:spPr>
                <a:xfrm>
                  <a:off x="1912144" y="1449496"/>
                  <a:ext cx="836030" cy="1086780"/>
                </a:xfrm>
                <a:prstGeom prst="rect">
                  <a:avLst/>
                </a:prstGeom>
                <a:no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39" name="Prostokąt 38">
                  <a:extLst>
                    <a:ext uri="{FF2B5EF4-FFF2-40B4-BE49-F238E27FC236}">
                      <a16:creationId xmlns:a16="http://schemas.microsoft.com/office/drawing/2014/main" id="{ECCD930F-E3A1-1A78-2D6D-0F22B993BB78}"/>
                    </a:ext>
                  </a:extLst>
                </p:cNvPr>
                <p:cNvSpPr/>
                <p:nvPr/>
              </p:nvSpPr>
              <p:spPr>
                <a:xfrm>
                  <a:off x="1948319" y="1479098"/>
                  <a:ext cx="763681" cy="1027577"/>
                </a:xfrm>
                <a:prstGeom prst="rect">
                  <a:avLst/>
                </a:prstGeom>
                <a:no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40" name="pole tekstowe 39">
                  <a:extLst>
                    <a:ext uri="{FF2B5EF4-FFF2-40B4-BE49-F238E27FC236}">
                      <a16:creationId xmlns:a16="http://schemas.microsoft.com/office/drawing/2014/main" id="{5B3FDDA9-777F-6C87-8A5A-8606BC55E4E4}"/>
                    </a:ext>
                  </a:extLst>
                </p:cNvPr>
                <p:cNvSpPr txBox="1"/>
                <p:nvPr/>
              </p:nvSpPr>
              <p:spPr>
                <a:xfrm>
                  <a:off x="1957303" y="1706140"/>
                  <a:ext cx="745717" cy="7355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pl-PL" sz="800" b="1" dirty="0"/>
                    <a:t>1/2 STRONY</a:t>
                  </a:r>
                  <a:br>
                    <a:rPr lang="pl-PL" sz="800" b="1" dirty="0"/>
                  </a:br>
                  <a:r>
                    <a:rPr lang="pl-PL" sz="800" b="1" dirty="0"/>
                    <a:t>PION</a:t>
                  </a:r>
                </a:p>
                <a:p>
                  <a:pPr algn="ctr">
                    <a:spcBef>
                      <a:spcPts val="600"/>
                    </a:spcBef>
                  </a:pPr>
                  <a:r>
                    <a:rPr lang="pl-PL" sz="800" b="1" dirty="0">
                      <a:solidFill>
                        <a:srgbClr val="00D5E9"/>
                      </a:solidFill>
                    </a:rPr>
                    <a:t>(5+99+5)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pl-PL" sz="800" b="1" dirty="0">
                      <a:solidFill>
                        <a:srgbClr val="00D5E9"/>
                      </a:solidFill>
                    </a:rPr>
                    <a:t>x 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pl-PL" sz="800" b="1" dirty="0">
                      <a:solidFill>
                        <a:srgbClr val="00D5E9"/>
                      </a:solidFill>
                    </a:rPr>
                    <a:t>(5+275+5) mm</a:t>
                  </a:r>
                </a:p>
              </p:txBody>
            </p:sp>
          </p:grpSp>
        </p:grpSp>
        <p:grpSp>
          <p:nvGrpSpPr>
            <p:cNvPr id="18" name="Grupa 17">
              <a:extLst>
                <a:ext uri="{FF2B5EF4-FFF2-40B4-BE49-F238E27FC236}">
                  <a16:creationId xmlns:a16="http://schemas.microsoft.com/office/drawing/2014/main" id="{7B457715-1D24-AE33-E9D5-FC5E64E3ADAF}"/>
                </a:ext>
              </a:extLst>
            </p:cNvPr>
            <p:cNvGrpSpPr/>
            <p:nvPr/>
          </p:nvGrpSpPr>
          <p:grpSpPr>
            <a:xfrm>
              <a:off x="2638174" y="4101767"/>
              <a:ext cx="836030" cy="1088171"/>
              <a:chOff x="5182306" y="2918883"/>
              <a:chExt cx="836030" cy="1088171"/>
            </a:xfrm>
          </p:grpSpPr>
          <p:sp>
            <p:nvSpPr>
              <p:cNvPr id="31" name="Prostokąt 30">
                <a:extLst>
                  <a:ext uri="{FF2B5EF4-FFF2-40B4-BE49-F238E27FC236}">
                    <a16:creationId xmlns:a16="http://schemas.microsoft.com/office/drawing/2014/main" id="{2FB49DCA-014C-7BBF-5580-3B51CEE26FD7}"/>
                  </a:ext>
                </a:extLst>
              </p:cNvPr>
              <p:cNvSpPr/>
              <p:nvPr/>
            </p:nvSpPr>
            <p:spPr>
              <a:xfrm>
                <a:off x="5707297" y="2918883"/>
                <a:ext cx="311039" cy="1088171"/>
              </a:xfrm>
              <a:prstGeom prst="rect">
                <a:avLst/>
              </a:prstGeom>
              <a:solidFill>
                <a:srgbClr val="00D5E9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grpSp>
            <p:nvGrpSpPr>
              <p:cNvPr id="32" name="Grupa 31">
                <a:extLst>
                  <a:ext uri="{FF2B5EF4-FFF2-40B4-BE49-F238E27FC236}">
                    <a16:creationId xmlns:a16="http://schemas.microsoft.com/office/drawing/2014/main" id="{982DD953-48A5-4E7E-774A-CBFC8B7D0387}"/>
                  </a:ext>
                </a:extLst>
              </p:cNvPr>
              <p:cNvGrpSpPr/>
              <p:nvPr/>
            </p:nvGrpSpPr>
            <p:grpSpPr>
              <a:xfrm>
                <a:off x="5182306" y="2918883"/>
                <a:ext cx="836030" cy="1086780"/>
                <a:chOff x="1912144" y="1449496"/>
                <a:chExt cx="836030" cy="1086780"/>
              </a:xfrm>
            </p:grpSpPr>
            <p:sp>
              <p:nvSpPr>
                <p:cNvPr id="33" name="Prostokąt 32">
                  <a:extLst>
                    <a:ext uri="{FF2B5EF4-FFF2-40B4-BE49-F238E27FC236}">
                      <a16:creationId xmlns:a16="http://schemas.microsoft.com/office/drawing/2014/main" id="{EDF89EBE-FD9E-AD98-73B1-496B71ED73B3}"/>
                    </a:ext>
                  </a:extLst>
                </p:cNvPr>
                <p:cNvSpPr/>
                <p:nvPr/>
              </p:nvSpPr>
              <p:spPr>
                <a:xfrm>
                  <a:off x="1912144" y="1449496"/>
                  <a:ext cx="836030" cy="1086780"/>
                </a:xfrm>
                <a:prstGeom prst="rect">
                  <a:avLst/>
                </a:prstGeom>
                <a:no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34" name="Prostokąt 33">
                  <a:extLst>
                    <a:ext uri="{FF2B5EF4-FFF2-40B4-BE49-F238E27FC236}">
                      <a16:creationId xmlns:a16="http://schemas.microsoft.com/office/drawing/2014/main" id="{28886E13-75B4-268A-AE79-AF619C0AFAAF}"/>
                    </a:ext>
                  </a:extLst>
                </p:cNvPr>
                <p:cNvSpPr/>
                <p:nvPr/>
              </p:nvSpPr>
              <p:spPr>
                <a:xfrm>
                  <a:off x="1948319" y="1479098"/>
                  <a:ext cx="763681" cy="1027577"/>
                </a:xfrm>
                <a:prstGeom prst="rect">
                  <a:avLst/>
                </a:prstGeom>
                <a:no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35" name="pole tekstowe 34">
                  <a:extLst>
                    <a:ext uri="{FF2B5EF4-FFF2-40B4-BE49-F238E27FC236}">
                      <a16:creationId xmlns:a16="http://schemas.microsoft.com/office/drawing/2014/main" id="{1BC7B03A-FE61-7AFF-7ED6-1A85C74413E2}"/>
                    </a:ext>
                  </a:extLst>
                </p:cNvPr>
                <p:cNvSpPr txBox="1"/>
                <p:nvPr/>
              </p:nvSpPr>
              <p:spPr>
                <a:xfrm>
                  <a:off x="1947372" y="1692055"/>
                  <a:ext cx="745717" cy="7355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pl-PL" sz="800" b="1" dirty="0"/>
                    <a:t>1/3 STRONY</a:t>
                  </a:r>
                  <a:br>
                    <a:rPr lang="pl-PL" sz="800" b="1" dirty="0"/>
                  </a:br>
                  <a:r>
                    <a:rPr lang="pl-PL" sz="800" b="1" dirty="0"/>
                    <a:t>PION</a:t>
                  </a:r>
                </a:p>
                <a:p>
                  <a:pPr algn="ctr">
                    <a:spcBef>
                      <a:spcPts val="600"/>
                    </a:spcBef>
                  </a:pPr>
                  <a:r>
                    <a:rPr lang="pl-PL" sz="800" b="1" dirty="0">
                      <a:solidFill>
                        <a:srgbClr val="00D5E9"/>
                      </a:solidFill>
                    </a:rPr>
                    <a:t>(5+70+5)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pl-PL" sz="800" b="1" dirty="0">
                      <a:solidFill>
                        <a:srgbClr val="00D5E9"/>
                      </a:solidFill>
                    </a:rPr>
                    <a:t>x 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pl-PL" sz="800" b="1" dirty="0">
                      <a:solidFill>
                        <a:srgbClr val="00D5E9"/>
                      </a:solidFill>
                    </a:rPr>
                    <a:t>(5+275+5) mm</a:t>
                  </a:r>
                </a:p>
              </p:txBody>
            </p:sp>
          </p:grpSp>
        </p:grpSp>
        <p:grpSp>
          <p:nvGrpSpPr>
            <p:cNvPr id="19" name="Grupa 18">
              <a:extLst>
                <a:ext uri="{FF2B5EF4-FFF2-40B4-BE49-F238E27FC236}">
                  <a16:creationId xmlns:a16="http://schemas.microsoft.com/office/drawing/2014/main" id="{3570BB0A-DEEA-74DD-48FD-BDF3D85B995D}"/>
                </a:ext>
              </a:extLst>
            </p:cNvPr>
            <p:cNvGrpSpPr/>
            <p:nvPr/>
          </p:nvGrpSpPr>
          <p:grpSpPr>
            <a:xfrm>
              <a:off x="1688373" y="4101767"/>
              <a:ext cx="836031" cy="1088171"/>
              <a:chOff x="5182306" y="2918883"/>
              <a:chExt cx="836031" cy="1088171"/>
            </a:xfrm>
          </p:grpSpPr>
          <p:sp>
            <p:nvSpPr>
              <p:cNvPr id="26" name="Prostokąt 25">
                <a:extLst>
                  <a:ext uri="{FF2B5EF4-FFF2-40B4-BE49-F238E27FC236}">
                    <a16:creationId xmlns:a16="http://schemas.microsoft.com/office/drawing/2014/main" id="{1D505372-93E4-C859-2515-61E721920F6F}"/>
                  </a:ext>
                </a:extLst>
              </p:cNvPr>
              <p:cNvSpPr/>
              <p:nvPr/>
            </p:nvSpPr>
            <p:spPr>
              <a:xfrm>
                <a:off x="5182307" y="3468969"/>
                <a:ext cx="836030" cy="538085"/>
              </a:xfrm>
              <a:prstGeom prst="rect">
                <a:avLst/>
              </a:prstGeom>
              <a:solidFill>
                <a:srgbClr val="00D5E9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/>
              </a:p>
            </p:txBody>
          </p:sp>
          <p:grpSp>
            <p:nvGrpSpPr>
              <p:cNvPr id="27" name="Grupa 26">
                <a:extLst>
                  <a:ext uri="{FF2B5EF4-FFF2-40B4-BE49-F238E27FC236}">
                    <a16:creationId xmlns:a16="http://schemas.microsoft.com/office/drawing/2014/main" id="{FA5D382A-9515-D30B-A570-6D476A53E75E}"/>
                  </a:ext>
                </a:extLst>
              </p:cNvPr>
              <p:cNvGrpSpPr/>
              <p:nvPr/>
            </p:nvGrpSpPr>
            <p:grpSpPr>
              <a:xfrm>
                <a:off x="5182306" y="2918883"/>
                <a:ext cx="836030" cy="1086780"/>
                <a:chOff x="1912144" y="1449496"/>
                <a:chExt cx="836030" cy="1086780"/>
              </a:xfrm>
            </p:grpSpPr>
            <p:sp>
              <p:nvSpPr>
                <p:cNvPr id="28" name="Prostokąt 27">
                  <a:extLst>
                    <a:ext uri="{FF2B5EF4-FFF2-40B4-BE49-F238E27FC236}">
                      <a16:creationId xmlns:a16="http://schemas.microsoft.com/office/drawing/2014/main" id="{C42D780C-FB65-3C04-1505-A125972DBF70}"/>
                    </a:ext>
                  </a:extLst>
                </p:cNvPr>
                <p:cNvSpPr/>
                <p:nvPr/>
              </p:nvSpPr>
              <p:spPr>
                <a:xfrm>
                  <a:off x="1912144" y="1449496"/>
                  <a:ext cx="836030" cy="1086780"/>
                </a:xfrm>
                <a:prstGeom prst="rect">
                  <a:avLst/>
                </a:prstGeom>
                <a:no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29" name="Prostokąt 28">
                  <a:extLst>
                    <a:ext uri="{FF2B5EF4-FFF2-40B4-BE49-F238E27FC236}">
                      <a16:creationId xmlns:a16="http://schemas.microsoft.com/office/drawing/2014/main" id="{5081D7AE-020B-92D8-CABA-3B4F340DBFAE}"/>
                    </a:ext>
                  </a:extLst>
                </p:cNvPr>
                <p:cNvSpPr/>
                <p:nvPr/>
              </p:nvSpPr>
              <p:spPr>
                <a:xfrm>
                  <a:off x="1948319" y="1479098"/>
                  <a:ext cx="763681" cy="1027577"/>
                </a:xfrm>
                <a:prstGeom prst="rect">
                  <a:avLst/>
                </a:prstGeom>
                <a:no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30" name="pole tekstowe 29">
                  <a:extLst>
                    <a:ext uri="{FF2B5EF4-FFF2-40B4-BE49-F238E27FC236}">
                      <a16:creationId xmlns:a16="http://schemas.microsoft.com/office/drawing/2014/main" id="{BD45F9D6-8C68-F7F4-61CB-3B36E76E786E}"/>
                    </a:ext>
                  </a:extLst>
                </p:cNvPr>
                <p:cNvSpPr txBox="1"/>
                <p:nvPr/>
              </p:nvSpPr>
              <p:spPr>
                <a:xfrm>
                  <a:off x="1947373" y="1692055"/>
                  <a:ext cx="745717" cy="7355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pl-PL" sz="800" b="1" dirty="0"/>
                    <a:t>1/2 STRONY</a:t>
                  </a:r>
                  <a:br>
                    <a:rPr lang="pl-PL" sz="800" b="1" dirty="0"/>
                  </a:br>
                  <a:r>
                    <a:rPr lang="pl-PL" sz="800" b="1" dirty="0"/>
                    <a:t>POZIOM</a:t>
                  </a:r>
                </a:p>
                <a:p>
                  <a:pPr algn="ctr">
                    <a:spcBef>
                      <a:spcPts val="600"/>
                    </a:spcBef>
                  </a:pPr>
                  <a:r>
                    <a:rPr lang="pl-PL" sz="800" b="1" dirty="0">
                      <a:solidFill>
                        <a:srgbClr val="00D5E9"/>
                      </a:solidFill>
                    </a:rPr>
                    <a:t>(5+210+5)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pl-PL" sz="800" b="1" dirty="0">
                      <a:solidFill>
                        <a:srgbClr val="00D5E9"/>
                      </a:solidFill>
                    </a:rPr>
                    <a:t>x 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pl-PL" sz="800" b="1" dirty="0">
                      <a:solidFill>
                        <a:srgbClr val="00D5E9"/>
                      </a:solidFill>
                    </a:rPr>
                    <a:t>(5+137+5) mm</a:t>
                  </a:r>
                </a:p>
              </p:txBody>
            </p:sp>
          </p:grpSp>
        </p:grpSp>
        <p:grpSp>
          <p:nvGrpSpPr>
            <p:cNvPr id="20" name="Grupa 19">
              <a:extLst>
                <a:ext uri="{FF2B5EF4-FFF2-40B4-BE49-F238E27FC236}">
                  <a16:creationId xmlns:a16="http://schemas.microsoft.com/office/drawing/2014/main" id="{5F928969-E71F-45CF-5AB9-F4AE84867DED}"/>
                </a:ext>
              </a:extLst>
            </p:cNvPr>
            <p:cNvGrpSpPr/>
            <p:nvPr/>
          </p:nvGrpSpPr>
          <p:grpSpPr>
            <a:xfrm>
              <a:off x="3587974" y="4101767"/>
              <a:ext cx="836031" cy="1088171"/>
              <a:chOff x="5182306" y="2918883"/>
              <a:chExt cx="836031" cy="1088171"/>
            </a:xfrm>
          </p:grpSpPr>
          <p:sp>
            <p:nvSpPr>
              <p:cNvPr id="21" name="Prostokąt 20">
                <a:extLst>
                  <a:ext uri="{FF2B5EF4-FFF2-40B4-BE49-F238E27FC236}">
                    <a16:creationId xmlns:a16="http://schemas.microsoft.com/office/drawing/2014/main" id="{374EF417-B78F-60A5-B366-DF60C2CA83F5}"/>
                  </a:ext>
                </a:extLst>
              </p:cNvPr>
              <p:cNvSpPr/>
              <p:nvPr/>
            </p:nvSpPr>
            <p:spPr>
              <a:xfrm>
                <a:off x="5182307" y="3636677"/>
                <a:ext cx="836030" cy="370377"/>
              </a:xfrm>
              <a:prstGeom prst="rect">
                <a:avLst/>
              </a:prstGeom>
              <a:solidFill>
                <a:srgbClr val="00D5E9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grpSp>
            <p:nvGrpSpPr>
              <p:cNvPr id="22" name="Grupa 21">
                <a:extLst>
                  <a:ext uri="{FF2B5EF4-FFF2-40B4-BE49-F238E27FC236}">
                    <a16:creationId xmlns:a16="http://schemas.microsoft.com/office/drawing/2014/main" id="{FC0771FC-1043-FAFC-F81E-A8ABB69F3FC2}"/>
                  </a:ext>
                </a:extLst>
              </p:cNvPr>
              <p:cNvGrpSpPr/>
              <p:nvPr/>
            </p:nvGrpSpPr>
            <p:grpSpPr>
              <a:xfrm>
                <a:off x="5182306" y="2918883"/>
                <a:ext cx="836030" cy="1086780"/>
                <a:chOff x="1912144" y="1449496"/>
                <a:chExt cx="836030" cy="1086780"/>
              </a:xfrm>
            </p:grpSpPr>
            <p:sp>
              <p:nvSpPr>
                <p:cNvPr id="23" name="Prostokąt 22">
                  <a:extLst>
                    <a:ext uri="{FF2B5EF4-FFF2-40B4-BE49-F238E27FC236}">
                      <a16:creationId xmlns:a16="http://schemas.microsoft.com/office/drawing/2014/main" id="{14A2CF57-C8C7-D54D-5A16-2F13339A96D5}"/>
                    </a:ext>
                  </a:extLst>
                </p:cNvPr>
                <p:cNvSpPr/>
                <p:nvPr/>
              </p:nvSpPr>
              <p:spPr>
                <a:xfrm>
                  <a:off x="1912144" y="1449496"/>
                  <a:ext cx="836030" cy="1086780"/>
                </a:xfrm>
                <a:prstGeom prst="rect">
                  <a:avLst/>
                </a:prstGeom>
                <a:no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24" name="Prostokąt 23">
                  <a:extLst>
                    <a:ext uri="{FF2B5EF4-FFF2-40B4-BE49-F238E27FC236}">
                      <a16:creationId xmlns:a16="http://schemas.microsoft.com/office/drawing/2014/main" id="{4B20A6F5-EE5B-63E6-C841-7C3AB9690481}"/>
                    </a:ext>
                  </a:extLst>
                </p:cNvPr>
                <p:cNvSpPr/>
                <p:nvPr/>
              </p:nvSpPr>
              <p:spPr>
                <a:xfrm>
                  <a:off x="1948319" y="1479098"/>
                  <a:ext cx="763681" cy="1027577"/>
                </a:xfrm>
                <a:prstGeom prst="rect">
                  <a:avLst/>
                </a:prstGeom>
                <a:no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25" name="pole tekstowe 24">
                  <a:extLst>
                    <a:ext uri="{FF2B5EF4-FFF2-40B4-BE49-F238E27FC236}">
                      <a16:creationId xmlns:a16="http://schemas.microsoft.com/office/drawing/2014/main" id="{FB3A8946-09FE-725F-152C-2BC7A9D52A09}"/>
                    </a:ext>
                  </a:extLst>
                </p:cNvPr>
                <p:cNvSpPr txBox="1"/>
                <p:nvPr/>
              </p:nvSpPr>
              <p:spPr>
                <a:xfrm>
                  <a:off x="1970617" y="1692055"/>
                  <a:ext cx="699230" cy="7355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pl-PL" sz="800" b="1" dirty="0"/>
                    <a:t>1/3 STRONY</a:t>
                  </a:r>
                  <a:br>
                    <a:rPr lang="pl-PL" sz="800" b="1" dirty="0"/>
                  </a:br>
                  <a:r>
                    <a:rPr lang="pl-PL" sz="800" b="1" dirty="0"/>
                    <a:t>POZIOM</a:t>
                  </a:r>
                </a:p>
                <a:p>
                  <a:pPr algn="ctr">
                    <a:spcBef>
                      <a:spcPts val="600"/>
                    </a:spcBef>
                  </a:pPr>
                  <a:r>
                    <a:rPr lang="pl-PL" sz="800" b="1" dirty="0">
                      <a:solidFill>
                        <a:srgbClr val="00D5E9"/>
                      </a:solidFill>
                    </a:rPr>
                    <a:t>(5+210+5)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pl-PL" sz="800" b="1" dirty="0">
                      <a:solidFill>
                        <a:srgbClr val="00D5E9"/>
                      </a:solidFill>
                    </a:rPr>
                    <a:t>x 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pl-PL" sz="800" b="1" dirty="0">
                      <a:solidFill>
                        <a:srgbClr val="00D5E9"/>
                      </a:solidFill>
                    </a:rPr>
                    <a:t>(5+91+5) mm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885957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Tabela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293435"/>
              </p:ext>
            </p:extLst>
          </p:nvPr>
        </p:nvGraphicFramePr>
        <p:xfrm>
          <a:off x="450668" y="2614099"/>
          <a:ext cx="5123849" cy="42912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6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3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3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3491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pl-PL" sz="1600" b="1" dirty="0"/>
                        <a:t>Numer </a:t>
                      </a:r>
                      <a:br>
                        <a:rPr lang="pl-PL" sz="1600" b="1" dirty="0"/>
                      </a:br>
                      <a:r>
                        <a:rPr lang="pl-PL" sz="1600" b="1" dirty="0"/>
                        <a:t>wydania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pl-PL" sz="1600" b="1" dirty="0">
                          <a:solidFill>
                            <a:srgbClr val="00D5E9"/>
                          </a:solidFill>
                        </a:rPr>
                        <a:t>Termin</a:t>
                      </a:r>
                      <a:r>
                        <a:rPr lang="pl-PL" sz="1600" b="1" baseline="0" dirty="0">
                          <a:solidFill>
                            <a:srgbClr val="00D5E9"/>
                          </a:solidFill>
                        </a:rPr>
                        <a:t> dostarczenia </a:t>
                      </a:r>
                      <a:br>
                        <a:rPr lang="pl-PL" sz="1600" b="1" baseline="0" dirty="0">
                          <a:solidFill>
                            <a:srgbClr val="00D5E9"/>
                          </a:solidFill>
                        </a:rPr>
                      </a:br>
                      <a:r>
                        <a:rPr lang="pl-PL" sz="1600" b="1" baseline="0" dirty="0">
                          <a:solidFill>
                            <a:srgbClr val="00D5E9"/>
                          </a:solidFill>
                        </a:rPr>
                        <a:t>materiałów</a:t>
                      </a:r>
                      <a:endParaRPr lang="pl-PL" sz="1600" b="1" dirty="0">
                        <a:solidFill>
                          <a:srgbClr val="00D5E9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pl-PL" sz="1600" b="1"/>
                        <a:t>Pierwszy dzień sprzedaży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301">
                <a:tc>
                  <a:txBody>
                    <a:bodyPr/>
                    <a:lstStyle/>
                    <a:p>
                      <a:pPr algn="ctr"/>
                      <a:r>
                        <a:rPr lang="pl-PL" sz="1400" b="0" i="0" dirty="0" smtClean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1/2026</a:t>
                      </a:r>
                      <a:endParaRPr lang="pl-PL" sz="14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i="0" dirty="0" smtClean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19.12.2025</a:t>
                      </a:r>
                      <a:endParaRPr lang="pl-PL" sz="14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dirty="0" smtClean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22.01.2026</a:t>
                      </a:r>
                      <a:endParaRPr lang="pl-PL" sz="14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301">
                <a:tc>
                  <a:txBody>
                    <a:bodyPr/>
                    <a:lstStyle/>
                    <a:p>
                      <a:pPr algn="ctr"/>
                      <a:r>
                        <a:rPr lang="pl-PL" sz="1400" b="0" i="0" dirty="0" smtClean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2/2026</a:t>
                      </a:r>
                      <a:endParaRPr lang="pl-PL" sz="14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i="0" dirty="0" smtClean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23.02.2026</a:t>
                      </a:r>
                      <a:endParaRPr lang="pl-PL" sz="14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dirty="0" smtClean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19.03.2026</a:t>
                      </a:r>
                      <a:endParaRPr lang="pl-PL" sz="14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6301">
                <a:tc>
                  <a:txBody>
                    <a:bodyPr/>
                    <a:lstStyle/>
                    <a:p>
                      <a:pPr algn="ctr"/>
                      <a:r>
                        <a:rPr lang="pl-PL" sz="1400" b="0" i="0" dirty="0" smtClean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3/2026</a:t>
                      </a:r>
                      <a:endParaRPr lang="pl-PL" sz="14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dirty="0" smtClean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27.04.2026</a:t>
                      </a:r>
                      <a:endParaRPr lang="pl-PL" sz="14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dirty="0" smtClean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21.05.2026</a:t>
                      </a:r>
                      <a:endParaRPr lang="pl-PL" sz="14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6301">
                <a:tc>
                  <a:txBody>
                    <a:bodyPr/>
                    <a:lstStyle/>
                    <a:p>
                      <a:pPr algn="ctr"/>
                      <a:r>
                        <a:rPr lang="pl-PL" sz="1400" b="0" i="0" dirty="0" smtClean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4/2026</a:t>
                      </a:r>
                      <a:endParaRPr lang="pl-PL" sz="14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dirty="0" smtClean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22.06.2026</a:t>
                      </a:r>
                      <a:endParaRPr lang="pl-PL" sz="14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dirty="0" smtClean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16.07.2026</a:t>
                      </a:r>
                      <a:endParaRPr lang="pl-PL" sz="14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6301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dirty="0" smtClean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5/2026</a:t>
                      </a:r>
                      <a:endParaRPr lang="pl-PL" sz="14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dirty="0" smtClean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24.08.2026</a:t>
                      </a:r>
                      <a:endParaRPr lang="pl-PL" sz="14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dirty="0" smtClean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17.09.2026</a:t>
                      </a:r>
                      <a:endParaRPr lang="pl-PL" sz="14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6301">
                <a:tc>
                  <a:txBody>
                    <a:bodyPr/>
                    <a:lstStyle/>
                    <a:p>
                      <a:pPr algn="ctr"/>
                      <a:r>
                        <a:rPr lang="pl-PL" sz="1400" b="0" i="0" dirty="0" smtClean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6/2026</a:t>
                      </a:r>
                      <a:endParaRPr lang="pl-PL" sz="14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dirty="0" smtClean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26.10.2026</a:t>
                      </a:r>
                      <a:endParaRPr lang="pl-PL" sz="14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dirty="0" smtClean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19.11.2026</a:t>
                      </a:r>
                      <a:endParaRPr lang="pl-PL" sz="14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object 5"/>
          <p:cNvSpPr txBox="1">
            <a:spLocks/>
          </p:cNvSpPr>
          <p:nvPr/>
        </p:nvSpPr>
        <p:spPr>
          <a:xfrm>
            <a:off x="432000" y="1856269"/>
            <a:ext cx="578485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200" b="0" i="0">
                <a:solidFill>
                  <a:srgbClr val="231F20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pl-PL" sz="2800">
                <a:solidFill>
                  <a:srgbClr val="FFFFFF"/>
                </a:solidFill>
                <a:latin typeface="Arial Black"/>
                <a:cs typeface="Arial Black"/>
              </a:rPr>
              <a:t>Harmonogram </a:t>
            </a:r>
            <a:r>
              <a:rPr lang="pl-PL" sz="2800">
                <a:solidFill>
                  <a:srgbClr val="00D5E9"/>
                </a:solidFill>
                <a:latin typeface="Arial Black"/>
                <a:cs typeface="Arial Black"/>
              </a:rPr>
              <a:t>wydawniczy</a:t>
            </a:r>
            <a:endParaRPr lang="pl-PL" sz="2800" kern="0">
              <a:solidFill>
                <a:srgbClr val="00D5E9"/>
              </a:solidFill>
              <a:latin typeface="Arial Black"/>
              <a:cs typeface="Arial Black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21CF919C-933D-08F4-BB40-EBF84E3414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971" y="6905399"/>
            <a:ext cx="1109035" cy="300030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"/>
          <a:stretch/>
        </p:blipFill>
        <p:spPr>
          <a:xfrm>
            <a:off x="5865091" y="0"/>
            <a:ext cx="4828309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28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32000" y="2849650"/>
            <a:ext cx="1998980" cy="11054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z="1950" b="1">
                <a:solidFill>
                  <a:srgbClr val="00D5E9"/>
                </a:solidFill>
                <a:latin typeface="+mj-lt"/>
                <a:cs typeface="Arial"/>
              </a:rPr>
              <a:t>www.burdamedia.pl</a:t>
            </a:r>
          </a:p>
          <a:p>
            <a:pPr marL="12700">
              <a:lnSpc>
                <a:spcPct val="100000"/>
              </a:lnSpc>
              <a:spcBef>
                <a:spcPts val="1590"/>
              </a:spcBef>
            </a:pPr>
            <a:r>
              <a:rPr sz="900" b="1">
                <a:solidFill>
                  <a:srgbClr val="FFFFFF"/>
                </a:solidFill>
                <a:latin typeface="+mj-lt"/>
                <a:cs typeface="Trebuchet MS"/>
              </a:rPr>
              <a:t>BURDA MEDIA POLSKA SP. Z O.O.</a:t>
            </a:r>
            <a:endParaRPr sz="900">
              <a:solidFill>
                <a:srgbClr val="FFFFFF"/>
              </a:solidFill>
              <a:latin typeface="+mj-lt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000">
                <a:solidFill>
                  <a:srgbClr val="FFFFFF"/>
                </a:solidFill>
                <a:latin typeface="+mj-lt"/>
                <a:cs typeface="Arial Narrow"/>
              </a:rPr>
              <a:t>ul. Marynarska 15</a:t>
            </a:r>
          </a:p>
          <a:p>
            <a:pPr marL="12700">
              <a:lnSpc>
                <a:spcPct val="100000"/>
              </a:lnSpc>
            </a:pPr>
            <a:r>
              <a:rPr sz="1000">
                <a:solidFill>
                  <a:srgbClr val="FFFFFF"/>
                </a:solidFill>
                <a:latin typeface="+mj-lt"/>
                <a:cs typeface="Arial Narrow"/>
              </a:rPr>
              <a:t>02-674 Warszawa</a:t>
            </a:r>
          </a:p>
          <a:p>
            <a:pPr marL="12700">
              <a:lnSpc>
                <a:spcPct val="100000"/>
              </a:lnSpc>
            </a:pPr>
            <a:r>
              <a:rPr sz="1000">
                <a:solidFill>
                  <a:srgbClr val="FFFFFF"/>
                </a:solidFill>
                <a:latin typeface="+mj-lt"/>
                <a:cs typeface="Arial Narrow"/>
              </a:rPr>
              <a:t>NIP: 897-14-11-483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32000" y="4252286"/>
            <a:ext cx="1920193" cy="223907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900" b="1" dirty="0">
                <a:solidFill>
                  <a:srgbClr val="FFFFFF"/>
                </a:solidFill>
                <a:latin typeface="Arial Narrow"/>
                <a:cs typeface="Arial Narrow"/>
              </a:rPr>
              <a:t>Konto bankowe:</a:t>
            </a:r>
          </a:p>
          <a:p>
            <a:endParaRPr lang="pl-PL" sz="900">
              <a:solidFill>
                <a:srgbClr val="FFFFFF"/>
              </a:solidFill>
            </a:endParaRPr>
          </a:p>
          <a:p>
            <a:r>
              <a:rPr lang="pl-PL" sz="900" dirty="0">
                <a:solidFill>
                  <a:srgbClr val="FFFFFF"/>
                </a:solidFill>
              </a:rPr>
              <a:t>PLN:  49 1050 0086 1000 0090 3172 2672</a:t>
            </a:r>
          </a:p>
          <a:p>
            <a:r>
              <a:rPr lang="pl-PL" sz="900" dirty="0">
                <a:solidFill>
                  <a:srgbClr val="FFFFFF"/>
                </a:solidFill>
              </a:rPr>
              <a:t>EUR: 27 1050 0086 1000 0090 3172 2680</a:t>
            </a:r>
          </a:p>
          <a:p>
            <a:r>
              <a:rPr lang="pl-PL" sz="900" dirty="0">
                <a:solidFill>
                  <a:srgbClr val="FFFFFF"/>
                </a:solidFill>
              </a:rPr>
              <a:t>USD: 26 1050 0086 1000 0090 3172 2698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endParaRPr lang="pl-PL" sz="900">
              <a:solidFill>
                <a:srgbClr val="FFFFFF"/>
              </a:solidFill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lang="pl-PL" sz="900" b="1" dirty="0">
                <a:solidFill>
                  <a:srgbClr val="FFFFFF"/>
                </a:solidFill>
                <a:latin typeface="Arial Narrow"/>
                <a:cs typeface="Arial Narrow"/>
              </a:rPr>
              <a:t>Termin płatności: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lang="pl-PL" sz="900" dirty="0">
                <a:solidFill>
                  <a:srgbClr val="FFFFFF"/>
                </a:solidFill>
                <a:latin typeface="Arial Narrow"/>
                <a:cs typeface="Arial Narrow"/>
              </a:rPr>
              <a:t>po publikacji reklamy, na podstawie wystawionej faktury VAT, w terminie wskazanym na fakturze lub zamówieniu.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endParaRPr lang="pl-PL" sz="900">
              <a:solidFill>
                <a:srgbClr val="FFFFFF"/>
              </a:solidFill>
              <a:latin typeface="Arial Narrow"/>
              <a:cs typeface="Arial Narrow"/>
            </a:endParaRPr>
          </a:p>
          <a:p>
            <a:pPr marL="12700">
              <a:spcBef>
                <a:spcPts val="20"/>
              </a:spcBef>
            </a:pPr>
            <a:r>
              <a:rPr lang="pl-PL" sz="900" b="1" dirty="0">
                <a:solidFill>
                  <a:srgbClr val="FFFFFF"/>
                </a:solidFill>
                <a:latin typeface="Arial Narrow"/>
                <a:cs typeface="Arial Narrow"/>
              </a:rPr>
              <a:t>Periodyczność: dwumiesięcznik </a:t>
            </a:r>
            <a:endParaRPr lang="pl-PL" sz="900" dirty="0">
              <a:solidFill>
                <a:srgbClr val="FFFFFF"/>
              </a:solidFill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endParaRPr lang="pl-PL" sz="900">
              <a:solidFill>
                <a:srgbClr val="FFFFFF"/>
              </a:solidFill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lang="pl-PL" sz="900" b="1" dirty="0">
                <a:solidFill>
                  <a:srgbClr val="FFFFFF"/>
                </a:solidFill>
                <a:latin typeface="Arial Narrow"/>
                <a:cs typeface="Arial Narrow"/>
              </a:rPr>
              <a:t>Zasięg:</a:t>
            </a:r>
            <a:r>
              <a:rPr lang="pl-PL" sz="900" dirty="0">
                <a:solidFill>
                  <a:srgbClr val="FFFFFF"/>
                </a:solidFill>
                <a:latin typeface="Arial Narrow"/>
                <a:cs typeface="Arial Narrow"/>
              </a:rPr>
              <a:t> ogólnopolski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endParaRPr lang="pl-PL" sz="900">
              <a:solidFill>
                <a:srgbClr val="FFFFFF"/>
              </a:solidFill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lang="pl-PL" sz="900" b="1" dirty="0">
                <a:solidFill>
                  <a:srgbClr val="FFFFFF"/>
                </a:solidFill>
                <a:latin typeface="Arial Narrow"/>
                <a:cs typeface="Arial Narrow"/>
              </a:rPr>
              <a:t>ISSN:</a:t>
            </a:r>
            <a:r>
              <a:rPr lang="pl-PL" sz="90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pl-PL" sz="900" dirty="0">
                <a:solidFill>
                  <a:srgbClr val="FFFFFF"/>
                </a:solidFill>
                <a:cs typeface="Arial Narrow"/>
              </a:rPr>
              <a:t>1232-8308</a:t>
            </a:r>
            <a:endParaRPr sz="900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11894" y="4103683"/>
            <a:ext cx="1980564" cy="0"/>
          </a:xfrm>
          <a:custGeom>
            <a:avLst/>
            <a:gdLst/>
            <a:ahLst/>
            <a:cxnLst/>
            <a:rect l="l" t="t" r="r" b="b"/>
            <a:pathLst>
              <a:path w="1980564">
                <a:moveTo>
                  <a:pt x="0" y="0"/>
                </a:moveTo>
                <a:lnTo>
                  <a:pt x="1980005" y="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 flipH="1">
            <a:off x="2651115" y="2857172"/>
            <a:ext cx="45719" cy="3472308"/>
          </a:xfrm>
          <a:custGeom>
            <a:avLst/>
            <a:gdLst/>
            <a:ahLst/>
            <a:cxnLst/>
            <a:rect l="l" t="t" r="r" b="b"/>
            <a:pathLst>
              <a:path h="4085590">
                <a:moveTo>
                  <a:pt x="0" y="4085404"/>
                </a:moveTo>
                <a:lnTo>
                  <a:pt x="0" y="0"/>
                </a:lnTo>
              </a:path>
            </a:pathLst>
          </a:custGeom>
          <a:ln w="6349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5"/>
          <p:cNvSpPr txBox="1">
            <a:spLocks/>
          </p:cNvSpPr>
          <p:nvPr/>
        </p:nvSpPr>
        <p:spPr>
          <a:xfrm>
            <a:off x="432000" y="1979377"/>
            <a:ext cx="578485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200" b="0" i="0">
                <a:solidFill>
                  <a:srgbClr val="231F20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pl-PL" sz="2800">
                <a:solidFill>
                  <a:srgbClr val="00D5E9"/>
                </a:solidFill>
                <a:latin typeface="Arial Black"/>
                <a:cs typeface="Arial Black"/>
              </a:rPr>
              <a:t>Kontakty</a:t>
            </a:r>
            <a:endParaRPr lang="pl-PL" sz="2800" kern="0">
              <a:solidFill>
                <a:srgbClr val="00D5E9"/>
              </a:solidFill>
              <a:latin typeface="Arial Black"/>
              <a:cs typeface="Arial Black"/>
            </a:endParaRPr>
          </a:p>
        </p:txBody>
      </p:sp>
      <p:sp>
        <p:nvSpPr>
          <p:cNvPr id="10" name="object 24">
            <a:extLst>
              <a:ext uri="{FF2B5EF4-FFF2-40B4-BE49-F238E27FC236}">
                <a16:creationId xmlns:a16="http://schemas.microsoft.com/office/drawing/2014/main" id="{DD42E5F2-D530-9F53-28B6-43445FF87345}"/>
              </a:ext>
            </a:extLst>
          </p:cNvPr>
          <p:cNvSpPr txBox="1"/>
          <p:nvPr/>
        </p:nvSpPr>
        <p:spPr>
          <a:xfrm>
            <a:off x="4042711" y="4103683"/>
            <a:ext cx="2244378" cy="69653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>
              <a:lnSpc>
                <a:spcPct val="110000"/>
              </a:lnSpc>
            </a:pPr>
            <a:r>
              <a:rPr sz="1050" b="1" dirty="0">
                <a:solidFill>
                  <a:srgbClr val="FFFFFF"/>
                </a:solidFill>
                <a:latin typeface="+mj-lt"/>
                <a:cs typeface="Trebuchet MS"/>
              </a:rPr>
              <a:t>Małgorzata </a:t>
            </a:r>
            <a:r>
              <a:rPr sz="1050" b="1" dirty="0" err="1">
                <a:solidFill>
                  <a:srgbClr val="FFFFFF"/>
                </a:solidFill>
                <a:latin typeface="+mj-lt"/>
                <a:cs typeface="Trebuchet MS"/>
              </a:rPr>
              <a:t>Gurbała</a:t>
            </a:r>
            <a:endParaRPr sz="1050" dirty="0" err="1">
              <a:solidFill>
                <a:srgbClr val="FFFFFF"/>
              </a:solidFill>
              <a:latin typeface="+mj-lt"/>
              <a:cs typeface="Trebuchet MS"/>
            </a:endParaRPr>
          </a:p>
          <a:p>
            <a:pPr marL="12700">
              <a:lnSpc>
                <a:spcPct val="110000"/>
              </a:lnSpc>
            </a:pPr>
            <a:r>
              <a:rPr lang="en-US" sz="1050" dirty="0">
                <a:solidFill>
                  <a:srgbClr val="FFFFFF"/>
                </a:solidFill>
                <a:latin typeface="+mj-lt"/>
                <a:cs typeface="Calibri"/>
              </a:rPr>
              <a:t>Sales Director Multimedia Luxury &amp; Lifestyle</a:t>
            </a:r>
            <a:endParaRPr dirty="0"/>
          </a:p>
          <a:p>
            <a:pPr marL="12700">
              <a:lnSpc>
                <a:spcPct val="110000"/>
              </a:lnSpc>
            </a:pPr>
            <a:r>
              <a:rPr sz="1050" dirty="0">
                <a:solidFill>
                  <a:srgbClr val="FFFFFF"/>
                </a:solidFill>
                <a:latin typeface="+mj-lt"/>
                <a:cs typeface="Arial Narrow"/>
              </a:rPr>
              <a:t>mob.: +48 600 207 181</a:t>
            </a:r>
          </a:p>
          <a:p>
            <a:pPr marL="12700">
              <a:lnSpc>
                <a:spcPct val="110000"/>
              </a:lnSpc>
            </a:pPr>
            <a:r>
              <a:rPr sz="1050" dirty="0">
                <a:solidFill>
                  <a:srgbClr val="FFFFFF"/>
                </a:solidFill>
                <a:latin typeface="+mj-lt"/>
                <a:cs typeface="Arial Narrow"/>
              </a:rPr>
              <a:t>malgorzata.gurbala@burdamedia.pl</a:t>
            </a:r>
          </a:p>
        </p:txBody>
      </p:sp>
      <p:sp>
        <p:nvSpPr>
          <p:cNvPr id="11" name="object 24">
            <a:extLst>
              <a:ext uri="{FF2B5EF4-FFF2-40B4-BE49-F238E27FC236}">
                <a16:creationId xmlns:a16="http://schemas.microsoft.com/office/drawing/2014/main" id="{CA38C29E-414A-1BFB-9C88-7B39E55E27B4}"/>
              </a:ext>
            </a:extLst>
          </p:cNvPr>
          <p:cNvSpPr txBox="1"/>
          <p:nvPr/>
        </p:nvSpPr>
        <p:spPr>
          <a:xfrm>
            <a:off x="7167876" y="4103683"/>
            <a:ext cx="2037142" cy="6705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hangingPunct="0">
              <a:lnSpc>
                <a:spcPct val="103333"/>
              </a:lnSpc>
            </a:pPr>
            <a:r>
              <a:rPr lang="en-US" altLang="zh-CN" sz="1050" b="1" dirty="0">
                <a:cs typeface="Calibri"/>
              </a:rPr>
              <a:t>Katarzyna </a:t>
            </a:r>
            <a:r>
              <a:rPr lang="en-US" altLang="zh-CN" sz="1050" b="1" dirty="0" err="1">
                <a:cs typeface="Calibri"/>
              </a:rPr>
              <a:t>Kołakowska-Frąckowiak</a:t>
            </a:r>
            <a:endParaRPr lang="pl-PL" altLang="zh-CN" sz="1050" b="1" dirty="0">
              <a:cs typeface="Calibri"/>
            </a:endParaRPr>
          </a:p>
          <a:p>
            <a:pPr marL="12700">
              <a:lnSpc>
                <a:spcPct val="110000"/>
              </a:lnSpc>
            </a:pPr>
            <a:r>
              <a:rPr lang="pl-PL" sz="1050" dirty="0" err="1">
                <a:solidFill>
                  <a:srgbClr val="FFFFFF"/>
                </a:solidFill>
                <a:latin typeface="+mj-lt"/>
                <a:cs typeface="Calibri"/>
              </a:rPr>
              <a:t>Head</a:t>
            </a:r>
            <a:r>
              <a:rPr lang="pl-PL" sz="1050" dirty="0">
                <a:solidFill>
                  <a:srgbClr val="FFFFFF"/>
                </a:solidFill>
                <a:latin typeface="+mj-lt"/>
                <a:cs typeface="Calibri"/>
              </a:rPr>
              <a:t> od Sales</a:t>
            </a:r>
            <a:endParaRPr sz="1050" dirty="0">
              <a:solidFill>
                <a:srgbClr val="FFFFFF"/>
              </a:solidFill>
              <a:latin typeface="+mj-lt"/>
              <a:cs typeface="Calibri"/>
            </a:endParaRPr>
          </a:p>
          <a:p>
            <a:pPr hangingPunct="0">
              <a:lnSpc>
                <a:spcPct val="101666"/>
              </a:lnSpc>
            </a:pPr>
            <a:r>
              <a:rPr lang="en-US" altLang="zh-CN" sz="1050" dirty="0" err="1">
                <a:cs typeface="Calibri"/>
              </a:rPr>
              <a:t>kom</a:t>
            </a:r>
            <a:r>
              <a:rPr lang="en-US" altLang="zh-CN" sz="1050" dirty="0">
                <a:cs typeface="Calibri"/>
              </a:rPr>
              <a:t>.: +48 694 455 351</a:t>
            </a:r>
          </a:p>
          <a:p>
            <a:r>
              <a:rPr lang="en-US" altLang="zh-CN" sz="1050" dirty="0" err="1">
                <a:cs typeface="Calibri"/>
              </a:rPr>
              <a:t>katarzyna.kolakowska@burdamedia.pl</a:t>
            </a:r>
            <a:endParaRPr lang="en-US" altLang="zh-CN" sz="1050" dirty="0">
              <a:cs typeface="Calibri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3255094E-2565-C10F-06ED-DB2EAA1FD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4169" y="4119538"/>
            <a:ext cx="708271" cy="708271"/>
          </a:xfrm>
          <a:prstGeom prst="rect">
            <a:avLst/>
          </a:prstGeom>
        </p:spPr>
      </p:pic>
      <p:pic>
        <p:nvPicPr>
          <p:cNvPr id="15" name="Obraz 14" descr="Obraz zawierający osoba, kobieta&#10;&#10;Opis wygenerowany automatycznie">
            <a:extLst>
              <a:ext uri="{FF2B5EF4-FFF2-40B4-BE49-F238E27FC236}">
                <a16:creationId xmlns:a16="http://schemas.microsoft.com/office/drawing/2014/main" id="{A1204727-7063-8F85-C0A4-0AEB14A9EE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109" y="4119537"/>
            <a:ext cx="708271" cy="708271"/>
          </a:xfrm>
          <a:prstGeom prst="rect">
            <a:avLst/>
          </a:prstGeom>
        </p:spPr>
      </p:pic>
      <p:sp>
        <p:nvSpPr>
          <p:cNvPr id="16" name="object 12">
            <a:extLst>
              <a:ext uri="{FF2B5EF4-FFF2-40B4-BE49-F238E27FC236}">
                <a16:creationId xmlns:a16="http://schemas.microsoft.com/office/drawing/2014/main" id="{5843EFDA-D2E9-3EC0-DA4C-EF7FBA9F609C}"/>
              </a:ext>
            </a:extLst>
          </p:cNvPr>
          <p:cNvSpPr/>
          <p:nvPr/>
        </p:nvSpPr>
        <p:spPr>
          <a:xfrm flipV="1">
            <a:off x="3153753" y="4951662"/>
            <a:ext cx="5909223" cy="78256"/>
          </a:xfrm>
          <a:custGeom>
            <a:avLst/>
            <a:gdLst/>
            <a:ahLst/>
            <a:cxnLst/>
            <a:rect l="l" t="t" r="r" b="b"/>
            <a:pathLst>
              <a:path w="5152390">
                <a:moveTo>
                  <a:pt x="0" y="0"/>
                </a:moveTo>
                <a:lnTo>
                  <a:pt x="5152125" y="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21">
            <a:extLst>
              <a:ext uri="{FF2B5EF4-FFF2-40B4-BE49-F238E27FC236}">
                <a16:creationId xmlns:a16="http://schemas.microsoft.com/office/drawing/2014/main" id="{64321BD2-1B62-FCD3-17F9-4E4B2A46825B}"/>
              </a:ext>
            </a:extLst>
          </p:cNvPr>
          <p:cNvSpPr txBox="1"/>
          <p:nvPr/>
        </p:nvSpPr>
        <p:spPr>
          <a:xfrm>
            <a:off x="4042711" y="5207329"/>
            <a:ext cx="2791226" cy="7616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29895">
              <a:lnSpc>
                <a:spcPct val="98200"/>
              </a:lnSpc>
            </a:pPr>
            <a:r>
              <a:rPr lang="pl-PL" sz="1050" b="1" dirty="0" smtClean="0">
                <a:solidFill>
                  <a:srgbClr val="FFFFFF"/>
                </a:solidFill>
                <a:cs typeface="Trebuchet MS"/>
              </a:rPr>
              <a:t>Edyta Brzezicka</a:t>
            </a:r>
            <a:r>
              <a:rPr lang="pl-PL" sz="1050" b="1" dirty="0">
                <a:solidFill>
                  <a:srgbClr val="FFFFFF"/>
                </a:solidFill>
                <a:cs typeface="Trebuchet MS"/>
              </a:rPr>
              <a:t/>
            </a:r>
            <a:br>
              <a:rPr lang="pl-PL" sz="1050" b="1" dirty="0">
                <a:solidFill>
                  <a:srgbClr val="FFFFFF"/>
                </a:solidFill>
                <a:cs typeface="Trebuchet MS"/>
              </a:rPr>
            </a:br>
            <a:r>
              <a:rPr lang="pl-PL" sz="1050" dirty="0" err="1">
                <a:solidFill>
                  <a:srgbClr val="FFFFFF"/>
                </a:solidFill>
                <a:cs typeface="Calibri"/>
              </a:rPr>
              <a:t>Traffic</a:t>
            </a:r>
            <a:r>
              <a:rPr lang="pl-PL" sz="1050" dirty="0">
                <a:solidFill>
                  <a:srgbClr val="FFFFFF"/>
                </a:solidFill>
                <a:cs typeface="Calibri"/>
              </a:rPr>
              <a:t> </a:t>
            </a:r>
            <a:r>
              <a:rPr lang="pl-PL" sz="1050" dirty="0" err="1">
                <a:solidFill>
                  <a:srgbClr val="FFFFFF"/>
                </a:solidFill>
                <a:cs typeface="Calibri"/>
              </a:rPr>
              <a:t>Expert</a:t>
            </a:r>
            <a:r>
              <a:rPr lang="pl-PL" sz="1050" dirty="0">
                <a:solidFill>
                  <a:srgbClr val="FFFFFF"/>
                </a:solidFill>
                <a:cs typeface="Calibri"/>
              </a:rPr>
              <a:t> </a:t>
            </a:r>
            <a:br>
              <a:rPr lang="pl-PL" sz="1050" dirty="0">
                <a:solidFill>
                  <a:srgbClr val="FFFFFF"/>
                </a:solidFill>
                <a:cs typeface="Calibri"/>
              </a:rPr>
            </a:br>
            <a:r>
              <a:rPr lang="pl-PL" sz="1050" dirty="0" err="1">
                <a:solidFill>
                  <a:srgbClr val="FFFFFF"/>
                </a:solidFill>
                <a:cs typeface="Arial Narrow"/>
              </a:rPr>
              <a:t>mob</a:t>
            </a:r>
            <a:r>
              <a:rPr lang="pl-PL" sz="1050" dirty="0">
                <a:solidFill>
                  <a:srgbClr val="FFFFFF"/>
                </a:solidFill>
                <a:cs typeface="Arial Narrow"/>
              </a:rPr>
              <a:t>.: +</a:t>
            </a:r>
            <a:r>
              <a:rPr lang="pl-PL" sz="1050" dirty="0" smtClean="0">
                <a:solidFill>
                  <a:srgbClr val="FFFFFF"/>
                </a:solidFill>
                <a:cs typeface="Arial Narrow"/>
              </a:rPr>
              <a:t>48 </a:t>
            </a:r>
            <a:r>
              <a:rPr lang="pl-PL" sz="1050" dirty="0" smtClean="0"/>
              <a:t>519</a:t>
            </a:r>
            <a:r>
              <a:rPr lang="pl-PL" sz="1050" dirty="0"/>
              <a:t> 538 </a:t>
            </a:r>
            <a:r>
              <a:rPr lang="pl-PL" sz="1050" dirty="0" smtClean="0"/>
              <a:t>022</a:t>
            </a:r>
          </a:p>
          <a:p>
            <a:pPr marL="12700" marR="429895">
              <a:lnSpc>
                <a:spcPct val="98200"/>
              </a:lnSpc>
            </a:pPr>
            <a:r>
              <a:rPr lang="pl-PL" sz="1050" dirty="0" smtClean="0"/>
              <a:t>edyta.brzezicka@burdamedia.pl</a:t>
            </a:r>
            <a:r>
              <a:rPr lang="pl-PL" sz="850" dirty="0" smtClean="0">
                <a:solidFill>
                  <a:srgbClr val="FFFFFF"/>
                </a:solidFill>
                <a:cs typeface="Arial Narrow"/>
              </a:rPr>
              <a:t/>
            </a:r>
            <a:br>
              <a:rPr lang="pl-PL" sz="850" dirty="0" smtClean="0">
                <a:solidFill>
                  <a:srgbClr val="FFFFFF"/>
                </a:solidFill>
                <a:cs typeface="Arial Narrow"/>
              </a:rPr>
            </a:br>
            <a:endParaRPr lang="pl-PL" sz="850" dirty="0">
              <a:solidFill>
                <a:srgbClr val="FFFFFF"/>
              </a:solidFill>
              <a:cs typeface="Arial Narrow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5" t="636" r="13002" b="51001"/>
          <a:stretch/>
        </p:blipFill>
        <p:spPr>
          <a:xfrm>
            <a:off x="3153753" y="5217880"/>
            <a:ext cx="718291" cy="71829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iestandardowy 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CBC8B9ED56274D9CC5069FD4725492" ma:contentTypeVersion="12" ma:contentTypeDescription="Create a new document." ma:contentTypeScope="" ma:versionID="2087ff53496d13965e7cabbb9d5175c0">
  <xsd:schema xmlns:xsd="http://www.w3.org/2001/XMLSchema" xmlns:xs="http://www.w3.org/2001/XMLSchema" xmlns:p="http://schemas.microsoft.com/office/2006/metadata/properties" xmlns:ns3="0429b06e-6ad8-4b00-ba0a-9398e1f37d23" xmlns:ns4="24dda101-ea56-4475-9f31-fcd882033050" targetNamespace="http://schemas.microsoft.com/office/2006/metadata/properties" ma:root="true" ma:fieldsID="d1139108f038613171125abf79bfe292" ns3:_="" ns4:_="">
    <xsd:import namespace="0429b06e-6ad8-4b00-ba0a-9398e1f37d23"/>
    <xsd:import namespace="24dda101-ea56-4475-9f31-fcd88203305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29b06e-6ad8-4b00-ba0a-9398e1f37d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dda101-ea56-4475-9f31-fcd88203305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33957B-8F9D-4C35-B823-C1295302208F}">
  <ds:schemaRefs>
    <ds:schemaRef ds:uri="0429b06e-6ad8-4b00-ba0a-9398e1f37d23"/>
    <ds:schemaRef ds:uri="24dda101-ea56-4475-9f31-fcd88203305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BAF227F-693D-4EF7-BA40-6260E62EEB9D}">
  <ds:schemaRefs>
    <ds:schemaRef ds:uri="http://purl.org/dc/terms/"/>
    <ds:schemaRef ds:uri="http://schemas.openxmlformats.org/package/2006/metadata/core-properties"/>
    <ds:schemaRef ds:uri="0429b06e-6ad8-4b00-ba0a-9398e1f37d23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4dda101-ea56-4475-9f31-fcd882033050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E16EE6A-28D1-46BC-A216-3D8527B6D9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3563</TotalTime>
  <Words>881</Words>
  <Application>Microsoft Office PowerPoint</Application>
  <PresentationFormat>Niestandardowy</PresentationFormat>
  <Paragraphs>148</Paragraphs>
  <Slides>9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7" baseType="lpstr">
      <vt:lpstr>Arial</vt:lpstr>
      <vt:lpstr>Arial Black</vt:lpstr>
      <vt:lpstr>Arial Narrow</vt:lpstr>
      <vt:lpstr>Calibri</vt:lpstr>
      <vt:lpstr>Calibri Light</vt:lpstr>
      <vt:lpstr>Times New Roman</vt:lpstr>
      <vt:lpstr>Trebuchet MS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Małgorzata Gołębiewska</cp:lastModifiedBy>
  <cp:revision>147</cp:revision>
  <dcterms:created xsi:type="dcterms:W3CDTF">2019-03-14T15:57:19Z</dcterms:created>
  <dcterms:modified xsi:type="dcterms:W3CDTF">2025-11-14T09:58:23Z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2019-03-14T00:00:00Z</vt:filetime>
  </property>
  <property fmtid="{D5CDD505-2E9C-101B-9397-08002B2CF9AE}" pid="3" name="LastSaved">
    <vt:filetime>2019-03-14T00:00:00Z</vt:filetime>
  </property>
  <property fmtid="{D5CDD505-2E9C-101B-9397-08002B2CF9AE}" pid="4" name="ContentTypeId">
    <vt:lpwstr>0x010100F2CBC8B9ED56274D9CC5069FD4725492</vt:lpwstr>
  </property>
</Properties>
</file>