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2.jpg" ContentType="image/jpeg"/>
  <Override PartName="/ppt/notesSlides/notesSlide5.xml" ContentType="application/vnd.openxmlformats-officedocument.presentationml.notesSlide+xml"/>
  <Override PartName="/ppt/media/image25.jpg" ContentType="image/jpeg"/>
  <Override PartName="/ppt/media/image26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3.jpg" ContentType="image/jpeg"/>
  <Override PartName="/ppt/notesSlides/notesSlide10.xml" ContentType="application/vnd.openxmlformats-officedocument.presentationml.notesSlide+xml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85" r:id="rId5"/>
    <p:sldId id="269" r:id="rId6"/>
    <p:sldId id="267" r:id="rId7"/>
    <p:sldId id="293" r:id="rId8"/>
    <p:sldId id="288" r:id="rId9"/>
    <p:sldId id="289" r:id="rId10"/>
    <p:sldId id="257" r:id="rId11"/>
    <p:sldId id="266" r:id="rId12"/>
    <p:sldId id="271" r:id="rId13"/>
    <p:sldId id="259" r:id="rId14"/>
    <p:sldId id="290" r:id="rId15"/>
    <p:sldId id="291" r:id="rId16"/>
    <p:sldId id="260" r:id="rId17"/>
    <p:sldId id="268" r:id="rId18"/>
    <p:sldId id="292" r:id="rId19"/>
  </p:sldIdLst>
  <p:sldSz cx="10693400" cy="7562850"/>
  <p:notesSz cx="10693400" cy="75628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8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1" autoAdjust="0"/>
    <p:restoredTop sz="94660"/>
  </p:normalViewPr>
  <p:slideViewPr>
    <p:cSldViewPr snapToGrid="0">
      <p:cViewPr>
        <p:scale>
          <a:sx n="70" d="100"/>
          <a:sy n="70" d="100"/>
        </p:scale>
        <p:origin x="-62" y="854"/>
      </p:cViewPr>
      <p:guideLst>
        <p:guide orient="horz" pos="2858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9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9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1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46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607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607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29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46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59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91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6962761"/>
            <a:ext cx="1109035" cy="300030"/>
          </a:xfrm>
          <a:prstGeom prst="rect">
            <a:avLst/>
          </a:prstGeom>
        </p:spPr>
      </p:pic>
      <p:pic>
        <p:nvPicPr>
          <p:cNvPr id="4" name="Obraz 3" descr="Obraz zawierający tekst, clipart&#10;&#10;Opis wygenerowany automatycznie">
            <a:extLst>
              <a:ext uri="{FF2B5EF4-FFF2-40B4-BE49-F238E27FC236}">
                <a16:creationId xmlns:a16="http://schemas.microsoft.com/office/drawing/2014/main" id="{DC67C891-88B8-FF67-05CE-FB2BA885E9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2" y="384380"/>
            <a:ext cx="3413511" cy="1128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bk object 24"/>
          <p:cNvSpPr/>
          <p:nvPr/>
        </p:nvSpPr>
        <p:spPr>
          <a:xfrm>
            <a:off x="827995" y="1443238"/>
            <a:ext cx="8973185" cy="0"/>
          </a:xfrm>
          <a:custGeom>
            <a:avLst/>
            <a:gdLst/>
            <a:ahLst/>
            <a:cxnLst/>
            <a:rect l="l" t="t" r="r" b="b"/>
            <a:pathLst>
              <a:path w="8973185">
                <a:moveTo>
                  <a:pt x="0" y="0"/>
                </a:moveTo>
                <a:lnTo>
                  <a:pt x="8973000" y="0"/>
                </a:lnTo>
              </a:path>
            </a:pathLst>
          </a:custGeom>
          <a:ln w="634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27995" y="7203239"/>
            <a:ext cx="8973185" cy="0"/>
          </a:xfrm>
          <a:custGeom>
            <a:avLst/>
            <a:gdLst/>
            <a:ahLst/>
            <a:cxnLst/>
            <a:rect l="l" t="t" r="r" b="b"/>
            <a:pathLst>
              <a:path w="8973185">
                <a:moveTo>
                  <a:pt x="0" y="0"/>
                </a:moveTo>
                <a:lnTo>
                  <a:pt x="8973000" y="0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3845" y="1674044"/>
            <a:ext cx="578570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23619" y="3278292"/>
            <a:ext cx="6846160" cy="3221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image" Target="../media/image27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www.national-geographic.pl/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7.jpeg"/><Relationship Id="rId7" Type="http://schemas.openxmlformats.org/officeDocument/2006/relationships/hyperlink" Target="https://www.instagram.com/natgeop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hyperlink" Target="https://www.facebook.com/NatGeoMagazinePoland/" TargetMode="External"/><Relationship Id="rId10" Type="http://schemas.openxmlformats.org/officeDocument/2006/relationships/image" Target="../media/image20.jpg"/><Relationship Id="rId4" Type="http://schemas.openxmlformats.org/officeDocument/2006/relationships/image" Target="../media/image1.png"/><Relationship Id="rId9" Type="http://schemas.openxmlformats.org/officeDocument/2006/relationships/hyperlink" Target="https://www.youtube.com/user/nationalgeographicp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1F710485-A928-58A0-A504-109EF262EE0B}"/>
              </a:ext>
            </a:extLst>
          </p:cNvPr>
          <p:cNvGrpSpPr/>
          <p:nvPr/>
        </p:nvGrpSpPr>
        <p:grpSpPr>
          <a:xfrm>
            <a:off x="779789" y="4966447"/>
            <a:ext cx="5685061" cy="2063084"/>
            <a:chOff x="551532" y="442610"/>
            <a:chExt cx="9354566" cy="3300328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E2CE95D5-143B-4CB5-60D1-B123A3F48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663" y="442610"/>
              <a:ext cx="6366435" cy="1722328"/>
            </a:xfrm>
            <a:prstGeom prst="rect">
              <a:avLst/>
            </a:prstGeom>
          </p:spPr>
        </p:pic>
        <p:pic>
          <p:nvPicPr>
            <p:cNvPr id="5" name="Obraz 4" descr="BURDA MEDIA PL-logo (v4)-neon (SQ)-S.png">
              <a:extLst>
                <a:ext uri="{FF2B5EF4-FFF2-40B4-BE49-F238E27FC236}">
                  <a16:creationId xmlns:a16="http://schemas.microsoft.com/office/drawing/2014/main" id="{0D531FF7-A121-6CDA-AEDD-29E158485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32" y="442610"/>
              <a:ext cx="2777951" cy="33003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C641F0-0615-ACAE-AC16-2A4DA7678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613" y="-1"/>
            <a:ext cx="4104229" cy="756284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7038963"/>
            <a:ext cx="1109035" cy="300030"/>
          </a:xfrm>
          <a:prstGeom prst="rect">
            <a:avLst/>
          </a:prstGeom>
        </p:spPr>
      </p:pic>
      <p:grpSp>
        <p:nvGrpSpPr>
          <p:cNvPr id="15" name="object 3"/>
          <p:cNvGrpSpPr/>
          <p:nvPr/>
        </p:nvGrpSpPr>
        <p:grpSpPr>
          <a:xfrm>
            <a:off x="879495" y="2427038"/>
            <a:ext cx="1654155" cy="3630862"/>
            <a:chOff x="5190435" y="621791"/>
            <a:chExt cx="2259330" cy="4657725"/>
          </a:xfrm>
        </p:grpSpPr>
        <p:pic>
          <p:nvPicPr>
            <p:cNvPr id="16" name="object 4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0435" y="621791"/>
              <a:ext cx="2259262" cy="4657344"/>
            </a:xfrm>
            <a:prstGeom prst="rect">
              <a:avLst/>
            </a:prstGeom>
          </p:spPr>
        </p:pic>
        <p:pic>
          <p:nvPicPr>
            <p:cNvPr id="17" name="object 5">
              <a:hlinkClick r:id="rId5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4376" y="1063752"/>
              <a:ext cx="2066544" cy="3944111"/>
            </a:xfrm>
            <a:prstGeom prst="rect">
              <a:avLst/>
            </a:prstGeom>
          </p:spPr>
        </p:pic>
      </p:grpSp>
      <p:sp>
        <p:nvSpPr>
          <p:cNvPr id="18" name="object 6"/>
          <p:cNvSpPr txBox="1"/>
          <p:nvPr/>
        </p:nvSpPr>
        <p:spPr>
          <a:xfrm>
            <a:off x="2809875" y="2771562"/>
            <a:ext cx="3562350" cy="18460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2069" lvl="0" indent="0" algn="ctr" defTabSz="914400" eaLnBrk="1" fontAlgn="auto" latinLnBrk="0" hangingPunct="1">
              <a:lnSpc>
                <a:spcPts val="2395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Calibri"/>
              </a:rPr>
              <a:t>National-geographic.pl</a:t>
            </a:r>
          </a:p>
          <a:p>
            <a:pPr marL="0" marR="52069" lvl="0" indent="0" algn="ctr" defTabSz="914400" eaLnBrk="1" fontAlgn="auto" latinLnBrk="0" hangingPunct="1">
              <a:lnSpc>
                <a:spcPts val="2395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cs typeface="Calibri"/>
            </a:endParaRPr>
          </a:p>
          <a:p>
            <a:pPr marL="0" marR="52069" lvl="0" indent="0" algn="ctr" defTabSz="914400" eaLnBrk="1" fontAlgn="auto" latinLnBrk="0" hangingPunct="1">
              <a:lnSpc>
                <a:spcPts val="2395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cs typeface="Calibri"/>
            </a:endParaRPr>
          </a:p>
          <a:p>
            <a:pPr marL="0" marR="52069" lvl="0" indent="0" algn="ctr" defTabSz="914400" eaLnBrk="1" fontAlgn="auto" latinLnBrk="0" hangingPunct="1">
              <a:lnSpc>
                <a:spcPts val="2395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D5E9"/>
                </a:solidFill>
                <a:effectLst/>
                <a:uLnTx/>
                <a:uFillTx/>
                <a:latin typeface="Arial Black" panose="020B0A04020102020204" pitchFamily="34" charset="0"/>
                <a:cs typeface="Calibri"/>
              </a:rPr>
              <a:t>1,</a:t>
            </a:r>
            <a:r>
              <a:rPr lang="pl-PL" sz="3600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3</a:t>
            </a:r>
            <a:r>
              <a:rPr kumimoji="0" sz="3600" b="0" i="0" u="none" strike="noStrike" kern="0" cap="none" spc="-35" normalizeH="0" baseline="0" noProof="0" dirty="0" smtClean="0">
                <a:ln>
                  <a:noFill/>
                </a:ln>
                <a:solidFill>
                  <a:srgbClr val="00D5E9"/>
                </a:solidFill>
                <a:effectLst/>
                <a:uLnTx/>
                <a:uFillTx/>
                <a:latin typeface="Arial Black" panose="020B0A04020102020204" pitchFamily="34" charset="0"/>
                <a:cs typeface="Calibri"/>
              </a:rPr>
              <a:t> </a:t>
            </a:r>
            <a:r>
              <a:rPr kumimoji="0" sz="3600" b="0" i="0" u="none" strike="noStrike" kern="0" cap="none" spc="-25" normalizeH="0" baseline="0" noProof="0" dirty="0" err="1">
                <a:ln>
                  <a:noFill/>
                </a:ln>
                <a:solidFill>
                  <a:srgbClr val="00D5E9"/>
                </a:solidFill>
                <a:effectLst/>
                <a:uLnTx/>
                <a:uFillTx/>
                <a:latin typeface="Arial Black" panose="020B0A04020102020204" pitchFamily="34" charset="0"/>
                <a:cs typeface="Calibri"/>
              </a:rPr>
              <a:t>mln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D5E9"/>
              </a:solidFill>
              <a:effectLst/>
              <a:uLnTx/>
              <a:uFillTx/>
              <a:latin typeface="Arial Black" panose="020B0A04020102020204" pitchFamily="34" charset="0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cs typeface="Garamond"/>
            </a:endParaRPr>
          </a:p>
          <a:p>
            <a:pPr marL="0" marR="0" lvl="0" indent="0" algn="ctr" defTabSz="91440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Garamond"/>
              </a:rPr>
              <a:t>realnych</a:t>
            </a:r>
            <a:r>
              <a:rPr kumimoji="0" sz="1800" b="0" u="none" strike="noStrike" kern="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Garamond"/>
              </a:rPr>
              <a:t> </a:t>
            </a:r>
            <a:r>
              <a:rPr kumimoji="0" sz="1800" b="0" u="none" strike="noStrike" kern="0" cap="none" spc="-85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Garamond"/>
              </a:rPr>
              <a:t>użytkowników</a:t>
            </a:r>
            <a:endParaRPr kumimoji="0" sz="18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cs typeface="Garamond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0161366E-3F93-A34A-99C4-12C2AA3F2A83}"/>
              </a:ext>
            </a:extLst>
          </p:cNvPr>
          <p:cNvSpPr txBox="1"/>
          <p:nvPr/>
        </p:nvSpPr>
        <p:spPr>
          <a:xfrm>
            <a:off x="772670" y="7017880"/>
            <a:ext cx="539525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pl-PL" sz="700" dirty="0"/>
              <a:t>Źródło: </a:t>
            </a:r>
            <a:r>
              <a:rPr lang="pl-PL" sz="700" dirty="0" err="1"/>
              <a:t>Mediapanel</a:t>
            </a:r>
            <a:r>
              <a:rPr lang="pl-PL" sz="700" dirty="0"/>
              <a:t>, Real </a:t>
            </a:r>
            <a:r>
              <a:rPr lang="pl-PL" sz="700" dirty="0" err="1"/>
              <a:t>Users</a:t>
            </a:r>
            <a:r>
              <a:rPr lang="pl-PL" sz="700" dirty="0"/>
              <a:t>, </a:t>
            </a:r>
            <a:r>
              <a:rPr lang="pl-PL" sz="700" kern="0" dirty="0">
                <a:cs typeface="Calibri"/>
              </a:rPr>
              <a:t>październik</a:t>
            </a:r>
            <a:r>
              <a:rPr lang="pl-PL" sz="700" kern="0" spc="5" dirty="0">
                <a:cs typeface="Calibri"/>
              </a:rPr>
              <a:t> </a:t>
            </a:r>
            <a:r>
              <a:rPr lang="pl-PL" sz="700" dirty="0"/>
              <a:t>2025, grupa: wszyscy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5" y="2771561"/>
            <a:ext cx="1552263" cy="30745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2F2AC54-9DCF-FCF0-01E0-22C1D9CBC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r="22545"/>
          <a:stretch/>
        </p:blipFill>
        <p:spPr>
          <a:xfrm>
            <a:off x="6345255" y="0"/>
            <a:ext cx="4338785" cy="7562849"/>
          </a:xfrm>
          <a:prstGeom prst="rect">
            <a:avLst/>
          </a:prstGeom>
        </p:spPr>
      </p:pic>
      <p:sp>
        <p:nvSpPr>
          <p:cNvPr id="34" name="object 5"/>
          <p:cNvSpPr txBox="1">
            <a:spLocks/>
          </p:cNvSpPr>
          <p:nvPr/>
        </p:nvSpPr>
        <p:spPr>
          <a:xfrm>
            <a:off x="779809" y="1857430"/>
            <a:ext cx="4746348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200" kern="0" dirty="0" smtClean="0">
                <a:solidFill>
                  <a:schemeClr val="tx1"/>
                </a:solidFill>
                <a:latin typeface="Arial Black"/>
                <a:cs typeface="Arial Black"/>
              </a:rPr>
              <a:t>National-Geographic.pl </a:t>
            </a:r>
          </a:p>
          <a:p>
            <a:r>
              <a:rPr lang="pl-PL" sz="2200" kern="0" dirty="0" smtClean="0">
                <a:solidFill>
                  <a:schemeClr val="tx1"/>
                </a:solidFill>
                <a:latin typeface="Arial Black"/>
                <a:cs typeface="Arial Black"/>
              </a:rPr>
              <a:t>to aktywne podróże poprzez</a:t>
            </a:r>
            <a:r>
              <a:rPr lang="pl-PL" sz="2200" kern="0" dirty="0">
                <a:solidFill>
                  <a:srgbClr val="00D5E9"/>
                </a:solidFill>
                <a:latin typeface="Arial Black"/>
                <a:cs typeface="Arial Black"/>
              </a:rPr>
              <a:t> </a:t>
            </a:r>
            <a:endParaRPr lang="pl-PL" sz="2200" kern="0" dirty="0" smtClean="0">
              <a:solidFill>
                <a:srgbClr val="00D5E9"/>
              </a:solidFill>
              <a:latin typeface="Arial Black"/>
              <a:cs typeface="Arial Black"/>
            </a:endParaRPr>
          </a:p>
          <a:p>
            <a:r>
              <a:rPr lang="pl-PL" sz="2200" kern="0" dirty="0" smtClean="0">
                <a:solidFill>
                  <a:srgbClr val="00D5E9"/>
                </a:solidFill>
                <a:latin typeface="Arial Black"/>
                <a:cs typeface="Arial Black"/>
              </a:rPr>
              <a:t>kulinaria, przyrodę </a:t>
            </a:r>
            <a:r>
              <a:rPr lang="pl-PL" sz="2200" kern="0" dirty="0" smtClean="0">
                <a:solidFill>
                  <a:schemeClr val="tx1"/>
                </a:solidFill>
                <a:latin typeface="Arial Black"/>
                <a:cs typeface="Arial Black"/>
              </a:rPr>
              <a:t>i</a:t>
            </a:r>
            <a:r>
              <a:rPr lang="pl-PL" sz="2200" kern="0" dirty="0" smtClean="0">
                <a:solidFill>
                  <a:srgbClr val="00D5E9"/>
                </a:solidFill>
                <a:latin typeface="Arial Black"/>
                <a:cs typeface="Arial Black"/>
              </a:rPr>
              <a:t> sport</a:t>
            </a:r>
            <a:endParaRPr lang="pl-PL" sz="2200" kern="0" dirty="0">
              <a:solidFill>
                <a:srgbClr val="00D5E9"/>
              </a:solidFill>
              <a:latin typeface="Arial Black"/>
              <a:cs typeface="Arial Black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79807" y="5834907"/>
            <a:ext cx="67302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latin typeface="Arial Black"/>
                <a:cs typeface="Arial Black"/>
              </a:rPr>
              <a:t>Serwis </a:t>
            </a:r>
            <a:r>
              <a:rPr lang="pl-PL" sz="2200" dirty="0" err="1">
                <a:latin typeface="Arial Black"/>
                <a:cs typeface="Arial Black"/>
              </a:rPr>
              <a:t>National-Geographic.pl</a:t>
            </a:r>
            <a:r>
              <a:rPr lang="pl-PL" sz="2200" dirty="0">
                <a:latin typeface="Arial Black"/>
                <a:cs typeface="Arial Black"/>
              </a:rPr>
              <a:t> </a:t>
            </a:r>
          </a:p>
          <a:p>
            <a:r>
              <a:rPr lang="pl-PL" sz="2200" dirty="0">
                <a:latin typeface="Arial Black"/>
                <a:cs typeface="Arial Black"/>
              </a:rPr>
              <a:t>– </a:t>
            </a:r>
            <a:r>
              <a:rPr lang="pl-PL" sz="2200" dirty="0" smtClean="0">
                <a:solidFill>
                  <a:srgbClr val="00D5E9"/>
                </a:solidFill>
                <a:latin typeface="Arial Black"/>
                <a:cs typeface="Arial Black"/>
              </a:rPr>
              <a:t>5 </a:t>
            </a:r>
            <a:r>
              <a:rPr lang="pl-PL" sz="2200" dirty="0">
                <a:solidFill>
                  <a:srgbClr val="00D5E9"/>
                </a:solidFill>
                <a:latin typeface="Arial Black"/>
                <a:cs typeface="Arial Black"/>
              </a:rPr>
              <a:t>MIEJSCE </a:t>
            </a:r>
            <a:r>
              <a:rPr lang="pl-PL" sz="2200" dirty="0">
                <a:latin typeface="Arial Black"/>
                <a:cs typeface="Arial Black"/>
              </a:rPr>
              <a:t>w rankingu witryn </a:t>
            </a:r>
          </a:p>
          <a:p>
            <a:r>
              <a:rPr lang="pl-PL" sz="2200" dirty="0">
                <a:latin typeface="Arial Black"/>
                <a:cs typeface="Arial Black"/>
              </a:rPr>
              <a:t>w kategorii „Podróże i turystyka</a:t>
            </a:r>
            <a:r>
              <a:rPr lang="pl-PL" sz="2200" dirty="0" smtClean="0">
                <a:latin typeface="Arial Black"/>
                <a:cs typeface="Arial Black"/>
              </a:rPr>
              <a:t>”*</a:t>
            </a:r>
            <a:endParaRPr lang="pl-PL" sz="2200" dirty="0">
              <a:latin typeface="Arial Black"/>
              <a:cs typeface="Arial Black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79808" y="7158298"/>
            <a:ext cx="5463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*Źródło: </a:t>
            </a:r>
            <a:r>
              <a:rPr lang="pl-PL" sz="1000" dirty="0" err="1"/>
              <a:t>Mediapanel</a:t>
            </a:r>
            <a:r>
              <a:rPr lang="pl-PL" sz="1000" dirty="0"/>
              <a:t>, październik 2025, real </a:t>
            </a:r>
            <a:r>
              <a:rPr lang="pl-PL" sz="1000" dirty="0" err="1"/>
              <a:t>users</a:t>
            </a:r>
            <a:r>
              <a:rPr lang="pl-PL" sz="1000" dirty="0"/>
              <a:t>, grupa: wszyscy, ranking witryn z kategorii „Podróże i turystyka</a:t>
            </a:r>
            <a:r>
              <a:rPr lang="pl-PL" sz="1000" dirty="0" smtClean="0"/>
              <a:t>"</a:t>
            </a:r>
            <a:endParaRPr lang="pl-PL" sz="10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0F160D4-0AA5-4F62-2B57-2A533D94D31F}"/>
              </a:ext>
            </a:extLst>
          </p:cNvPr>
          <p:cNvSpPr txBox="1"/>
          <p:nvPr/>
        </p:nvSpPr>
        <p:spPr>
          <a:xfrm>
            <a:off x="779808" y="3005065"/>
            <a:ext cx="3568337" cy="26904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Nauka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Podróże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Przyroda 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Ludzie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Kosmos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Historia 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Smaki świat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Arial Black" panose="020B0604020202020204" pitchFamily="34" charset="0"/>
                <a:cs typeface="Arial Black" panose="020B0604020202020204" pitchFamily="34" charset="0"/>
              </a:rPr>
              <a:t>Test </a:t>
            </a:r>
            <a:r>
              <a:rPr lang="pl-PL" sz="1600" dirty="0" err="1">
                <a:latin typeface="Arial Black" panose="020B0604020202020204" pitchFamily="34" charset="0"/>
                <a:cs typeface="Arial Black" panose="020B0604020202020204" pitchFamily="34" charset="0"/>
              </a:rPr>
              <a:t>Travelera</a:t>
            </a:r>
            <a:endParaRPr lang="pl-PL" sz="16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FFB68DC-9EAA-A186-604A-C4CD211E2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76" y="6931387"/>
            <a:ext cx="1109035" cy="3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2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B36B626-34E9-846D-CC2C-E7EE0689C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3"/>
          <a:stretch/>
        </p:blipFill>
        <p:spPr>
          <a:xfrm>
            <a:off x="4780344" y="5590"/>
            <a:ext cx="5913056" cy="7557260"/>
          </a:xfrm>
          <a:prstGeom prst="rect">
            <a:avLst/>
          </a:prstGeom>
        </p:spPr>
      </p:pic>
      <p:sp>
        <p:nvSpPr>
          <p:cNvPr id="27" name="czytelnictwo glam">
            <a:extLst>
              <a:ext uri="{FF2B5EF4-FFF2-40B4-BE49-F238E27FC236}">
                <a16:creationId xmlns:a16="http://schemas.microsoft.com/office/drawing/2014/main" id="{D33C3B8B-CE17-3942-94A6-269200A99D17}"/>
              </a:ext>
            </a:extLst>
          </p:cNvPr>
          <p:cNvSpPr txBox="1"/>
          <p:nvPr/>
        </p:nvSpPr>
        <p:spPr>
          <a:xfrm>
            <a:off x="764541" y="2669250"/>
            <a:ext cx="4891192" cy="4334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pl-PL" sz="1600" dirty="0">
                <a:solidFill>
                  <a:srgbClr val="00D5E9"/>
                </a:solidFill>
                <a:latin typeface="Arial Black" panose="020B0A04020102020204" pitchFamily="34" charset="0"/>
                <a:cs typeface="Trebuchet MS"/>
              </a:rPr>
              <a:t>Co nas wyróżnia?</a:t>
            </a:r>
          </a:p>
          <a:p>
            <a:pPr marL="180000" indent="-18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Silne media społecznościowe i zaangażowana </a:t>
            </a:r>
          </a:p>
          <a:p>
            <a:pPr marL="180000"/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grupa fanów</a:t>
            </a:r>
          </a:p>
          <a:p>
            <a:pPr marL="180000" indent="-1800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Jedna z najsilniejszych marek na świecie</a:t>
            </a:r>
          </a:p>
          <a:p>
            <a:pPr marL="180000"/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[wśród 25 „najbardziej zaufanych marek świata"]</a:t>
            </a:r>
          </a:p>
          <a:p>
            <a:pPr marL="180000" indent="-1800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Rzetelne i profesjonalne dziennikarstwo na wysokim poziomie</a:t>
            </a:r>
          </a:p>
          <a:p>
            <a:pPr marL="180000" indent="-1800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Bliska współpraca z 28 innymi edycjami magazynu </a:t>
            </a:r>
          </a:p>
          <a:p>
            <a:pPr marL="180000"/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na świecie</a:t>
            </a:r>
          </a:p>
          <a:p>
            <a:pPr marL="180000" indent="-1800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Eventy i projekty specjalne </a:t>
            </a:r>
            <a:endParaRPr lang="pl-PL" sz="1600" dirty="0" smtClean="0">
              <a:solidFill>
                <a:srgbClr val="FFFFFF"/>
              </a:solidFill>
              <a:latin typeface="+mj-lt"/>
              <a:cs typeface="Arial"/>
            </a:endParaRPr>
          </a:p>
          <a:p>
            <a:pPr marL="180000" indent="-1800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FFFFFF"/>
              </a:solidFill>
              <a:latin typeface="+mj-lt"/>
              <a:cs typeface="Arial"/>
            </a:endParaRPr>
          </a:p>
          <a:p>
            <a:pPr>
              <a:spcBef>
                <a:spcPts val="800"/>
              </a:spcBef>
            </a:pPr>
            <a:r>
              <a:rPr lang="pl-PL" sz="1600" dirty="0" smtClean="0">
                <a:solidFill>
                  <a:srgbClr val="00D5E9"/>
                </a:solidFill>
                <a:latin typeface="Arial Black" panose="020B0A04020102020204" pitchFamily="34" charset="0"/>
                <a:cs typeface="Trebuchet MS"/>
              </a:rPr>
              <a:t>Produkcja </a:t>
            </a:r>
            <a:r>
              <a:rPr lang="pl-PL" sz="1600" dirty="0">
                <a:solidFill>
                  <a:srgbClr val="00D5E9"/>
                </a:solidFill>
                <a:latin typeface="Arial Black" panose="020B0A04020102020204" pitchFamily="34" charset="0"/>
                <a:cs typeface="Trebuchet MS"/>
              </a:rPr>
              <a:t>treści specjalnych:</a:t>
            </a:r>
            <a:endParaRPr lang="pl-PL" sz="1600" dirty="0">
              <a:solidFill>
                <a:srgbClr val="FFFFFF"/>
              </a:solidFill>
              <a:latin typeface="Arial Black" panose="020B0A04020102020204" pitchFamily="34" charset="0"/>
              <a:cs typeface="Arial"/>
            </a:endParaRPr>
          </a:p>
          <a:p>
            <a:pPr marL="180000" indent="-18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Podcasty i cykle wideo</a:t>
            </a:r>
          </a:p>
          <a:p>
            <a:pPr marL="180000" indent="-180000">
              <a:lnSpc>
                <a:spcPct val="100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Treści natywne</a:t>
            </a:r>
          </a:p>
          <a:p>
            <a:pPr marL="180000" indent="-180000">
              <a:lnSpc>
                <a:spcPct val="100000"/>
              </a:lnSpc>
              <a:spcBef>
                <a:spcPts val="8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  <a:latin typeface="+mj-lt"/>
                <a:cs typeface="Arial"/>
              </a:rPr>
              <a:t>Patronaty nad wyprawami</a:t>
            </a:r>
          </a:p>
        </p:txBody>
      </p:sp>
      <p:sp>
        <p:nvSpPr>
          <p:cNvPr id="31" name="object 5"/>
          <p:cNvSpPr txBox="1">
            <a:spLocks/>
          </p:cNvSpPr>
          <p:nvPr/>
        </p:nvSpPr>
        <p:spPr>
          <a:xfrm>
            <a:off x="764542" y="1978905"/>
            <a:ext cx="578485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800" dirty="0">
                <a:solidFill>
                  <a:srgbClr val="FFFFFF"/>
                </a:solidFill>
                <a:latin typeface="Arial Black"/>
                <a:cs typeface="Arial Black"/>
              </a:rPr>
              <a:t>Komunikacja </a:t>
            </a:r>
            <a:r>
              <a:rPr lang="pl-PL" sz="2800" dirty="0">
                <a:solidFill>
                  <a:srgbClr val="00D5E9"/>
                </a:solidFill>
                <a:latin typeface="Arial Black"/>
                <a:cs typeface="Arial Black"/>
              </a:rPr>
              <a:t>360°</a:t>
            </a:r>
            <a:endParaRPr lang="pl-PL" sz="2800" kern="0" dirty="0">
              <a:solidFill>
                <a:srgbClr val="00D5E9"/>
              </a:solidFill>
              <a:latin typeface="Arial Black"/>
              <a:cs typeface="Arial Black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5993601-914B-21A8-C14C-A53B9388C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7038963"/>
            <a:ext cx="1109035" cy="3000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flipH="1">
            <a:off x="5939163" y="1963079"/>
            <a:ext cx="45719" cy="4731424"/>
          </a:xfrm>
          <a:custGeom>
            <a:avLst/>
            <a:gdLst/>
            <a:ahLst/>
            <a:cxnLst/>
            <a:rect l="l" t="t" r="r" b="b"/>
            <a:pathLst>
              <a:path h="4095115">
                <a:moveTo>
                  <a:pt x="0" y="4095000"/>
                </a:moveTo>
                <a:lnTo>
                  <a:pt x="0" y="0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966E0085-BAC2-A81B-F090-3E34CE501FC2}"/>
              </a:ext>
            </a:extLst>
          </p:cNvPr>
          <p:cNvGrpSpPr/>
          <p:nvPr/>
        </p:nvGrpSpPr>
        <p:grpSpPr>
          <a:xfrm>
            <a:off x="1854511" y="2688088"/>
            <a:ext cx="2865899" cy="3458226"/>
            <a:chOff x="1030526" y="2881719"/>
            <a:chExt cx="2865899" cy="3458226"/>
          </a:xfrm>
        </p:grpSpPr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D3DD40E3-A9F1-56DA-11D1-1B6C742912FA}"/>
                </a:ext>
              </a:extLst>
            </p:cNvPr>
            <p:cNvGrpSpPr/>
            <p:nvPr/>
          </p:nvGrpSpPr>
          <p:grpSpPr>
            <a:xfrm>
              <a:off x="1030526" y="2881719"/>
              <a:ext cx="2865899" cy="1086780"/>
              <a:chOff x="1030526" y="2881719"/>
              <a:chExt cx="2865899" cy="1086780"/>
            </a:xfrm>
          </p:grpSpPr>
          <p:grpSp>
            <p:nvGrpSpPr>
              <p:cNvPr id="113" name="Grupa 112">
                <a:extLst>
                  <a:ext uri="{FF2B5EF4-FFF2-40B4-BE49-F238E27FC236}">
                    <a16:creationId xmlns:a16="http://schemas.microsoft.com/office/drawing/2014/main" id="{EEF0C208-7397-EF18-1A23-1E3BCDEB6675}"/>
                  </a:ext>
                </a:extLst>
              </p:cNvPr>
              <p:cNvGrpSpPr/>
              <p:nvPr/>
            </p:nvGrpSpPr>
            <p:grpSpPr>
              <a:xfrm>
                <a:off x="1030526" y="2881719"/>
                <a:ext cx="1609074" cy="1086780"/>
                <a:chOff x="913375" y="1635721"/>
                <a:chExt cx="1609074" cy="1086780"/>
              </a:xfrm>
            </p:grpSpPr>
            <p:sp>
              <p:nvSpPr>
                <p:cNvPr id="118" name="Prostokąt 117">
                  <a:extLst>
                    <a:ext uri="{FF2B5EF4-FFF2-40B4-BE49-F238E27FC236}">
                      <a16:creationId xmlns:a16="http://schemas.microsoft.com/office/drawing/2014/main" id="{2E4CE68E-095E-B91A-8CE5-2EB4A85A444F}"/>
                    </a:ext>
                  </a:extLst>
                </p:cNvPr>
                <p:cNvSpPr/>
                <p:nvPr/>
              </p:nvSpPr>
              <p:spPr>
                <a:xfrm>
                  <a:off x="913375" y="1635721"/>
                  <a:ext cx="1609074" cy="108678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9" name="Prostokąt 118">
                  <a:extLst>
                    <a:ext uri="{FF2B5EF4-FFF2-40B4-BE49-F238E27FC236}">
                      <a16:creationId xmlns:a16="http://schemas.microsoft.com/office/drawing/2014/main" id="{29D70693-E23A-D793-58BA-56E35B1F1CF0}"/>
                    </a:ext>
                  </a:extLst>
                </p:cNvPr>
                <p:cNvSpPr/>
                <p:nvPr/>
              </p:nvSpPr>
              <p:spPr>
                <a:xfrm>
                  <a:off x="945752" y="1665323"/>
                  <a:ext cx="1544320" cy="1027577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120" name="pole tekstowe 119">
                  <a:extLst>
                    <a:ext uri="{FF2B5EF4-FFF2-40B4-BE49-F238E27FC236}">
                      <a16:creationId xmlns:a16="http://schemas.microsoft.com/office/drawing/2014/main" id="{AF8BAE40-5E05-2673-5D75-2C528A9F67B3}"/>
                    </a:ext>
                  </a:extLst>
                </p:cNvPr>
                <p:cNvSpPr txBox="1"/>
                <p:nvPr/>
              </p:nvSpPr>
              <p:spPr>
                <a:xfrm>
                  <a:off x="1285743" y="1872874"/>
                  <a:ext cx="864339" cy="6124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pl-PL" sz="800" b="1" dirty="0"/>
                    <a:t>ROZKŁADÓWKA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pl-PL" sz="800" b="1" dirty="0">
                      <a:solidFill>
                        <a:srgbClr val="00D5E9"/>
                      </a:solidFill>
                    </a:rPr>
                    <a:t>2x (5+205+5)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pl-PL" sz="800" b="1" dirty="0">
                      <a:solidFill>
                        <a:srgbClr val="00D5E9"/>
                      </a:solidFill>
                    </a:rPr>
                    <a:t>x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pl-PL" sz="800" b="1" dirty="0">
                      <a:solidFill>
                        <a:srgbClr val="00D5E9"/>
                      </a:solidFill>
                    </a:rPr>
                    <a:t>(5+265+5) mm</a:t>
                  </a:r>
                </a:p>
              </p:txBody>
            </p:sp>
          </p:grpSp>
          <p:grpSp>
            <p:nvGrpSpPr>
              <p:cNvPr id="114" name="Grupa 113">
                <a:extLst>
                  <a:ext uri="{FF2B5EF4-FFF2-40B4-BE49-F238E27FC236}">
                    <a16:creationId xmlns:a16="http://schemas.microsoft.com/office/drawing/2014/main" id="{75C7C0A3-F406-2122-39DC-0B87CBD82D43}"/>
                  </a:ext>
                </a:extLst>
              </p:cNvPr>
              <p:cNvGrpSpPr/>
              <p:nvPr/>
            </p:nvGrpSpPr>
            <p:grpSpPr>
              <a:xfrm>
                <a:off x="3060395" y="2881719"/>
                <a:ext cx="836030" cy="1086780"/>
                <a:chOff x="1912144" y="1449496"/>
                <a:chExt cx="836030" cy="1086780"/>
              </a:xfrm>
            </p:grpSpPr>
            <p:sp>
              <p:nvSpPr>
                <p:cNvPr id="115" name="Prostokąt 114">
                  <a:extLst>
                    <a:ext uri="{FF2B5EF4-FFF2-40B4-BE49-F238E27FC236}">
                      <a16:creationId xmlns:a16="http://schemas.microsoft.com/office/drawing/2014/main" id="{C7120F63-F94A-A991-0910-9D7AA0CD5864}"/>
                    </a:ext>
                  </a:extLst>
                </p:cNvPr>
                <p:cNvSpPr/>
                <p:nvPr/>
              </p:nvSpPr>
              <p:spPr>
                <a:xfrm>
                  <a:off x="1912144" y="1449496"/>
                  <a:ext cx="836030" cy="108678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6" name="Prostokąt 115">
                  <a:extLst>
                    <a:ext uri="{FF2B5EF4-FFF2-40B4-BE49-F238E27FC236}">
                      <a16:creationId xmlns:a16="http://schemas.microsoft.com/office/drawing/2014/main" id="{5B7F340C-2D7E-3F84-9059-B712CC14958D}"/>
                    </a:ext>
                  </a:extLst>
                </p:cNvPr>
                <p:cNvSpPr/>
                <p:nvPr/>
              </p:nvSpPr>
              <p:spPr>
                <a:xfrm>
                  <a:off x="1948319" y="1479098"/>
                  <a:ext cx="763681" cy="1027577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7" name="pole tekstowe 116">
                  <a:extLst>
                    <a:ext uri="{FF2B5EF4-FFF2-40B4-BE49-F238E27FC236}">
                      <a16:creationId xmlns:a16="http://schemas.microsoft.com/office/drawing/2014/main" id="{1FFF5E5F-6D47-6217-9A87-E1524276F36C}"/>
                    </a:ext>
                  </a:extLst>
                </p:cNvPr>
                <p:cNvSpPr txBox="1"/>
                <p:nvPr/>
              </p:nvSpPr>
              <p:spPr>
                <a:xfrm>
                  <a:off x="1957300" y="1625093"/>
                  <a:ext cx="745717" cy="73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pl-PL" sz="800" b="1" dirty="0"/>
                    <a:t>CAŁA </a:t>
                  </a:r>
                  <a:br>
                    <a:rPr lang="pl-PL" sz="800" b="1" dirty="0"/>
                  </a:br>
                  <a:r>
                    <a:rPr lang="pl-PL" sz="800" b="1" dirty="0"/>
                    <a:t>STRONA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pl-PL" sz="800" b="1" dirty="0">
                      <a:solidFill>
                        <a:srgbClr val="00D5E9"/>
                      </a:solidFill>
                    </a:rPr>
                    <a:t>(5+205+5)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pl-PL" sz="800" b="1" dirty="0">
                      <a:solidFill>
                        <a:srgbClr val="00D5E9"/>
                      </a:solidFill>
                    </a:rPr>
                    <a:t>x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pl-PL" sz="800" b="1" dirty="0">
                      <a:solidFill>
                        <a:srgbClr val="00D5E9"/>
                      </a:solidFill>
                    </a:rPr>
                    <a:t>(5+265+5) mm</a:t>
                  </a:r>
                </a:p>
              </p:txBody>
            </p:sp>
          </p:grp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F43315D-BA80-11F7-8238-10F5B59AFF67}"/>
                </a:ext>
              </a:extLst>
            </p:cNvPr>
            <p:cNvGrpSpPr/>
            <p:nvPr/>
          </p:nvGrpSpPr>
          <p:grpSpPr>
            <a:xfrm>
              <a:off x="1030526" y="4070949"/>
              <a:ext cx="2865899" cy="1088171"/>
              <a:chOff x="1030526" y="4114494"/>
              <a:chExt cx="2865899" cy="1088171"/>
            </a:xfrm>
          </p:grpSpPr>
          <p:grpSp>
            <p:nvGrpSpPr>
              <p:cNvPr id="94" name="Grupa 93">
                <a:extLst>
                  <a:ext uri="{FF2B5EF4-FFF2-40B4-BE49-F238E27FC236}">
                    <a16:creationId xmlns:a16="http://schemas.microsoft.com/office/drawing/2014/main" id="{7C69A3D6-F97D-E2D0-D2B7-30FA9C83DDCF}"/>
                  </a:ext>
                </a:extLst>
              </p:cNvPr>
              <p:cNvGrpSpPr/>
              <p:nvPr/>
            </p:nvGrpSpPr>
            <p:grpSpPr>
              <a:xfrm>
                <a:off x="1030526" y="4114494"/>
                <a:ext cx="836030" cy="1088171"/>
                <a:chOff x="5182306" y="2918883"/>
                <a:chExt cx="836030" cy="1088171"/>
              </a:xfrm>
            </p:grpSpPr>
            <p:sp>
              <p:nvSpPr>
                <p:cNvPr id="107" name="Prostokąt 106">
                  <a:extLst>
                    <a:ext uri="{FF2B5EF4-FFF2-40B4-BE49-F238E27FC236}">
                      <a16:creationId xmlns:a16="http://schemas.microsoft.com/office/drawing/2014/main" id="{7644520D-71AD-3DBB-7001-69C203C7D305}"/>
                    </a:ext>
                  </a:extLst>
                </p:cNvPr>
                <p:cNvSpPr/>
                <p:nvPr/>
              </p:nvSpPr>
              <p:spPr>
                <a:xfrm>
                  <a:off x="5394075" y="3246324"/>
                  <a:ext cx="624261" cy="760730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grpSp>
              <p:nvGrpSpPr>
                <p:cNvPr id="108" name="Grupa 107">
                  <a:extLst>
                    <a:ext uri="{FF2B5EF4-FFF2-40B4-BE49-F238E27FC236}">
                      <a16:creationId xmlns:a16="http://schemas.microsoft.com/office/drawing/2014/main" id="{46A5D5DA-8D6D-11A7-6148-4AB5402D04A2}"/>
                    </a:ext>
                  </a:extLst>
                </p:cNvPr>
                <p:cNvGrpSpPr/>
                <p:nvPr/>
              </p:nvGrpSpPr>
              <p:grpSpPr>
                <a:xfrm>
                  <a:off x="5182306" y="2918883"/>
                  <a:ext cx="836030" cy="1086780"/>
                  <a:chOff x="1912144" y="1449496"/>
                  <a:chExt cx="836030" cy="1086780"/>
                </a:xfrm>
              </p:grpSpPr>
              <p:sp>
                <p:nvSpPr>
                  <p:cNvPr id="109" name="Prostokąt 108">
                    <a:extLst>
                      <a:ext uri="{FF2B5EF4-FFF2-40B4-BE49-F238E27FC236}">
                        <a16:creationId xmlns:a16="http://schemas.microsoft.com/office/drawing/2014/main" id="{0D9DC3F4-06CD-F057-1730-C9DE96453735}"/>
                      </a:ext>
                    </a:extLst>
                  </p:cNvPr>
                  <p:cNvSpPr/>
                  <p:nvPr/>
                </p:nvSpPr>
                <p:spPr>
                  <a:xfrm>
                    <a:off x="1912144" y="1449496"/>
                    <a:ext cx="836030" cy="1086780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11" name="Prostokąt 110">
                    <a:extLst>
                      <a:ext uri="{FF2B5EF4-FFF2-40B4-BE49-F238E27FC236}">
                        <a16:creationId xmlns:a16="http://schemas.microsoft.com/office/drawing/2014/main" id="{4100CE14-21E0-6E95-15AB-63F9A6ABAA13}"/>
                      </a:ext>
                    </a:extLst>
                  </p:cNvPr>
                  <p:cNvSpPr/>
                  <p:nvPr/>
                </p:nvSpPr>
                <p:spPr>
                  <a:xfrm>
                    <a:off x="1948319" y="1479098"/>
                    <a:ext cx="763681" cy="1027577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12" name="pole tekstowe 111">
                    <a:extLst>
                      <a:ext uri="{FF2B5EF4-FFF2-40B4-BE49-F238E27FC236}">
                        <a16:creationId xmlns:a16="http://schemas.microsoft.com/office/drawing/2014/main" id="{3DDF035B-59B0-F903-F925-03132FE160D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7302" y="1625093"/>
                    <a:ext cx="745717" cy="7355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l-PL" sz="800" b="1" dirty="0"/>
                      <a:t>JUNIOR </a:t>
                    </a:r>
                    <a:br>
                      <a:rPr lang="pl-PL" sz="800" b="1" dirty="0"/>
                    </a:br>
                    <a:r>
                      <a:rPr lang="pl-PL" sz="800" b="1" dirty="0"/>
                      <a:t>PAGE</a:t>
                    </a: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(5+125+5)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x 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(5+175+5) mm</a:t>
                    </a:r>
                  </a:p>
                </p:txBody>
              </p:sp>
            </p:grpSp>
          </p:grpSp>
          <p:grpSp>
            <p:nvGrpSpPr>
              <p:cNvPr id="95" name="Grupa 94">
                <a:extLst>
                  <a:ext uri="{FF2B5EF4-FFF2-40B4-BE49-F238E27FC236}">
                    <a16:creationId xmlns:a16="http://schemas.microsoft.com/office/drawing/2014/main" id="{92819C4B-B029-92CD-E44E-C517973D4BC3}"/>
                  </a:ext>
                </a:extLst>
              </p:cNvPr>
              <p:cNvGrpSpPr/>
              <p:nvPr/>
            </p:nvGrpSpPr>
            <p:grpSpPr>
              <a:xfrm>
                <a:off x="2045460" y="4114494"/>
                <a:ext cx="836030" cy="1088171"/>
                <a:chOff x="5182306" y="2918883"/>
                <a:chExt cx="836030" cy="1088171"/>
              </a:xfrm>
            </p:grpSpPr>
            <p:sp>
              <p:nvSpPr>
                <p:cNvPr id="102" name="Prostokąt 101">
                  <a:extLst>
                    <a:ext uri="{FF2B5EF4-FFF2-40B4-BE49-F238E27FC236}">
                      <a16:creationId xmlns:a16="http://schemas.microsoft.com/office/drawing/2014/main" id="{FAC965CD-349B-2A59-2C66-AEF1D5680528}"/>
                    </a:ext>
                  </a:extLst>
                </p:cNvPr>
                <p:cNvSpPr/>
                <p:nvPr/>
              </p:nvSpPr>
              <p:spPr>
                <a:xfrm>
                  <a:off x="5610101" y="2918883"/>
                  <a:ext cx="408235" cy="1088171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grpSp>
              <p:nvGrpSpPr>
                <p:cNvPr id="103" name="Grupa 102">
                  <a:extLst>
                    <a:ext uri="{FF2B5EF4-FFF2-40B4-BE49-F238E27FC236}">
                      <a16:creationId xmlns:a16="http://schemas.microsoft.com/office/drawing/2014/main" id="{93786584-9AFE-E726-2F33-CDB69A4815A2}"/>
                    </a:ext>
                  </a:extLst>
                </p:cNvPr>
                <p:cNvGrpSpPr/>
                <p:nvPr/>
              </p:nvGrpSpPr>
              <p:grpSpPr>
                <a:xfrm>
                  <a:off x="5182306" y="2918883"/>
                  <a:ext cx="836030" cy="1086780"/>
                  <a:chOff x="1912144" y="1449496"/>
                  <a:chExt cx="836030" cy="1086780"/>
                </a:xfrm>
              </p:grpSpPr>
              <p:sp>
                <p:nvSpPr>
                  <p:cNvPr id="104" name="Prostokąt 103">
                    <a:extLst>
                      <a:ext uri="{FF2B5EF4-FFF2-40B4-BE49-F238E27FC236}">
                        <a16:creationId xmlns:a16="http://schemas.microsoft.com/office/drawing/2014/main" id="{C8E67B89-A186-89F2-3698-8EA101D41167}"/>
                      </a:ext>
                    </a:extLst>
                  </p:cNvPr>
                  <p:cNvSpPr/>
                  <p:nvPr/>
                </p:nvSpPr>
                <p:spPr>
                  <a:xfrm>
                    <a:off x="1912144" y="1449496"/>
                    <a:ext cx="836030" cy="1086780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05" name="Prostokąt 104">
                    <a:extLst>
                      <a:ext uri="{FF2B5EF4-FFF2-40B4-BE49-F238E27FC236}">
                        <a16:creationId xmlns:a16="http://schemas.microsoft.com/office/drawing/2014/main" id="{F2C75DD2-B8AB-FFF3-4CBB-834D91140F9C}"/>
                      </a:ext>
                    </a:extLst>
                  </p:cNvPr>
                  <p:cNvSpPr/>
                  <p:nvPr/>
                </p:nvSpPr>
                <p:spPr>
                  <a:xfrm>
                    <a:off x="1948319" y="1479098"/>
                    <a:ext cx="763681" cy="1027577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06" name="pole tekstowe 105">
                    <a:extLst>
                      <a:ext uri="{FF2B5EF4-FFF2-40B4-BE49-F238E27FC236}">
                        <a16:creationId xmlns:a16="http://schemas.microsoft.com/office/drawing/2014/main" id="{89456C8A-5517-A9EC-F721-2394DCFE47A5}"/>
                      </a:ext>
                    </a:extLst>
                  </p:cNvPr>
                  <p:cNvSpPr txBox="1"/>
                  <p:nvPr/>
                </p:nvSpPr>
                <p:spPr>
                  <a:xfrm>
                    <a:off x="1957303" y="1625093"/>
                    <a:ext cx="745717" cy="7355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l-PL" sz="800" b="1" dirty="0"/>
                      <a:t>1/2 STRONY</a:t>
                    </a:r>
                    <a:br>
                      <a:rPr lang="pl-PL" sz="800" b="1" dirty="0"/>
                    </a:br>
                    <a:r>
                      <a:rPr lang="pl-PL" sz="800" b="1" dirty="0"/>
                      <a:t>PION</a:t>
                    </a: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(5+100+5)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x 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(5+265+5) mm</a:t>
                    </a:r>
                  </a:p>
                </p:txBody>
              </p:sp>
            </p:grpSp>
          </p:grpSp>
          <p:grpSp>
            <p:nvGrpSpPr>
              <p:cNvPr id="96" name="Grupa 95">
                <a:extLst>
                  <a:ext uri="{FF2B5EF4-FFF2-40B4-BE49-F238E27FC236}">
                    <a16:creationId xmlns:a16="http://schemas.microsoft.com/office/drawing/2014/main" id="{11180AE4-F8C2-5A9A-C665-C278B57C8BA9}"/>
                  </a:ext>
                </a:extLst>
              </p:cNvPr>
              <p:cNvGrpSpPr/>
              <p:nvPr/>
            </p:nvGrpSpPr>
            <p:grpSpPr>
              <a:xfrm>
                <a:off x="3060394" y="4114494"/>
                <a:ext cx="836031" cy="1088171"/>
                <a:chOff x="5182306" y="2918883"/>
                <a:chExt cx="836031" cy="1088171"/>
              </a:xfrm>
            </p:grpSpPr>
            <p:sp>
              <p:nvSpPr>
                <p:cNvPr id="97" name="Prostokąt 96">
                  <a:extLst>
                    <a:ext uri="{FF2B5EF4-FFF2-40B4-BE49-F238E27FC236}">
                      <a16:creationId xmlns:a16="http://schemas.microsoft.com/office/drawing/2014/main" id="{7662BE8B-7396-1386-8CD4-72266436496C}"/>
                    </a:ext>
                  </a:extLst>
                </p:cNvPr>
                <p:cNvSpPr/>
                <p:nvPr/>
              </p:nvSpPr>
              <p:spPr>
                <a:xfrm>
                  <a:off x="5182307" y="3468969"/>
                  <a:ext cx="836030" cy="538085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grpSp>
              <p:nvGrpSpPr>
                <p:cNvPr id="98" name="Grupa 97">
                  <a:extLst>
                    <a:ext uri="{FF2B5EF4-FFF2-40B4-BE49-F238E27FC236}">
                      <a16:creationId xmlns:a16="http://schemas.microsoft.com/office/drawing/2014/main" id="{A35AFAD0-3983-B84F-4B79-76DE70B51C38}"/>
                    </a:ext>
                  </a:extLst>
                </p:cNvPr>
                <p:cNvGrpSpPr/>
                <p:nvPr/>
              </p:nvGrpSpPr>
              <p:grpSpPr>
                <a:xfrm>
                  <a:off x="5182306" y="2918883"/>
                  <a:ext cx="836030" cy="1086780"/>
                  <a:chOff x="1912144" y="1449496"/>
                  <a:chExt cx="836030" cy="1086780"/>
                </a:xfrm>
              </p:grpSpPr>
              <p:sp>
                <p:nvSpPr>
                  <p:cNvPr id="99" name="Prostokąt 98">
                    <a:extLst>
                      <a:ext uri="{FF2B5EF4-FFF2-40B4-BE49-F238E27FC236}">
                        <a16:creationId xmlns:a16="http://schemas.microsoft.com/office/drawing/2014/main" id="{90085804-3D73-BC76-359C-FC55DD98172D}"/>
                      </a:ext>
                    </a:extLst>
                  </p:cNvPr>
                  <p:cNvSpPr/>
                  <p:nvPr/>
                </p:nvSpPr>
                <p:spPr>
                  <a:xfrm>
                    <a:off x="1912144" y="1449496"/>
                    <a:ext cx="836030" cy="1086780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00" name="Prostokąt 99">
                    <a:extLst>
                      <a:ext uri="{FF2B5EF4-FFF2-40B4-BE49-F238E27FC236}">
                        <a16:creationId xmlns:a16="http://schemas.microsoft.com/office/drawing/2014/main" id="{2BB24322-153D-EC08-5721-B639627A02AE}"/>
                      </a:ext>
                    </a:extLst>
                  </p:cNvPr>
                  <p:cNvSpPr/>
                  <p:nvPr/>
                </p:nvSpPr>
                <p:spPr>
                  <a:xfrm>
                    <a:off x="1948319" y="1479098"/>
                    <a:ext cx="763681" cy="1027577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01" name="pole tekstowe 100">
                    <a:extLst>
                      <a:ext uri="{FF2B5EF4-FFF2-40B4-BE49-F238E27FC236}">
                        <a16:creationId xmlns:a16="http://schemas.microsoft.com/office/drawing/2014/main" id="{1DAA442D-9C39-9C6B-4E41-AB437B1C6CA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7304" y="1625093"/>
                    <a:ext cx="745717" cy="7355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l-PL" sz="800" b="1" dirty="0"/>
                      <a:t>1/2 STRONY</a:t>
                    </a:r>
                    <a:br>
                      <a:rPr lang="pl-PL" sz="800" b="1" dirty="0"/>
                    </a:br>
                    <a:r>
                      <a:rPr lang="pl-PL" sz="800" b="1" dirty="0"/>
                      <a:t>POZIOM</a:t>
                    </a: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(5+205+5)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x 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(5+132+5) mm</a:t>
                    </a:r>
                  </a:p>
                </p:txBody>
              </p:sp>
            </p:grpSp>
          </p:grpSp>
        </p:grp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918767F3-E0F1-975E-67B9-E72C8BFDF05B}"/>
                </a:ext>
              </a:extLst>
            </p:cNvPr>
            <p:cNvGrpSpPr/>
            <p:nvPr/>
          </p:nvGrpSpPr>
          <p:grpSpPr>
            <a:xfrm>
              <a:off x="1030526" y="5251774"/>
              <a:ext cx="2865899" cy="1088171"/>
              <a:chOff x="1030526" y="5399824"/>
              <a:chExt cx="2865899" cy="1088171"/>
            </a:xfrm>
          </p:grpSpPr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7EBEEA9A-C0DB-2E3F-6D71-59543CD48FC7}"/>
                  </a:ext>
                </a:extLst>
              </p:cNvPr>
              <p:cNvGrpSpPr/>
              <p:nvPr/>
            </p:nvGrpSpPr>
            <p:grpSpPr>
              <a:xfrm>
                <a:off x="1030526" y="5399824"/>
                <a:ext cx="836030" cy="1088171"/>
                <a:chOff x="5182306" y="2918883"/>
                <a:chExt cx="836030" cy="1088171"/>
              </a:xfrm>
            </p:grpSpPr>
            <p:sp>
              <p:nvSpPr>
                <p:cNvPr id="89" name="Prostokąt 88">
                  <a:extLst>
                    <a:ext uri="{FF2B5EF4-FFF2-40B4-BE49-F238E27FC236}">
                      <a16:creationId xmlns:a16="http://schemas.microsoft.com/office/drawing/2014/main" id="{AAE334B8-95A5-6554-29FF-24B97EDB65B0}"/>
                    </a:ext>
                  </a:extLst>
                </p:cNvPr>
                <p:cNvSpPr/>
                <p:nvPr/>
              </p:nvSpPr>
              <p:spPr>
                <a:xfrm>
                  <a:off x="5707297" y="2918883"/>
                  <a:ext cx="311039" cy="1088171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grpSp>
              <p:nvGrpSpPr>
                <p:cNvPr id="90" name="Grupa 89">
                  <a:extLst>
                    <a:ext uri="{FF2B5EF4-FFF2-40B4-BE49-F238E27FC236}">
                      <a16:creationId xmlns:a16="http://schemas.microsoft.com/office/drawing/2014/main" id="{1A2EF2A1-8F2A-1094-5FE4-ECC325053EE3}"/>
                    </a:ext>
                  </a:extLst>
                </p:cNvPr>
                <p:cNvGrpSpPr/>
                <p:nvPr/>
              </p:nvGrpSpPr>
              <p:grpSpPr>
                <a:xfrm>
                  <a:off x="5182306" y="2918883"/>
                  <a:ext cx="836030" cy="1086780"/>
                  <a:chOff x="1912144" y="1449496"/>
                  <a:chExt cx="836030" cy="1086780"/>
                </a:xfrm>
              </p:grpSpPr>
              <p:sp>
                <p:nvSpPr>
                  <p:cNvPr id="91" name="Prostokąt 90">
                    <a:extLst>
                      <a:ext uri="{FF2B5EF4-FFF2-40B4-BE49-F238E27FC236}">
                        <a16:creationId xmlns:a16="http://schemas.microsoft.com/office/drawing/2014/main" id="{323F2912-6EE1-179B-6F33-261FA017A2FA}"/>
                      </a:ext>
                    </a:extLst>
                  </p:cNvPr>
                  <p:cNvSpPr/>
                  <p:nvPr/>
                </p:nvSpPr>
                <p:spPr>
                  <a:xfrm>
                    <a:off x="1912144" y="1449496"/>
                    <a:ext cx="836030" cy="1086780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92" name="Prostokąt 91">
                    <a:extLst>
                      <a:ext uri="{FF2B5EF4-FFF2-40B4-BE49-F238E27FC236}">
                        <a16:creationId xmlns:a16="http://schemas.microsoft.com/office/drawing/2014/main" id="{F1090BCA-1EF6-E6A1-AB54-95B2F394A76B}"/>
                      </a:ext>
                    </a:extLst>
                  </p:cNvPr>
                  <p:cNvSpPr/>
                  <p:nvPr/>
                </p:nvSpPr>
                <p:spPr>
                  <a:xfrm>
                    <a:off x="1948319" y="1479098"/>
                    <a:ext cx="763681" cy="1027577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93" name="pole tekstowe 92">
                    <a:extLst>
                      <a:ext uri="{FF2B5EF4-FFF2-40B4-BE49-F238E27FC236}">
                        <a16:creationId xmlns:a16="http://schemas.microsoft.com/office/drawing/2014/main" id="{DF69BBDB-10BD-2096-3803-2967518B4323}"/>
                      </a:ext>
                    </a:extLst>
                  </p:cNvPr>
                  <p:cNvSpPr txBox="1"/>
                  <p:nvPr/>
                </p:nvSpPr>
                <p:spPr>
                  <a:xfrm>
                    <a:off x="1957303" y="1625093"/>
                    <a:ext cx="745717" cy="7355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l-PL" sz="800" b="1" dirty="0"/>
                      <a:t>1/3 STRONY</a:t>
                    </a:r>
                    <a:br>
                      <a:rPr lang="pl-PL" sz="800" b="1" dirty="0"/>
                    </a:br>
                    <a:r>
                      <a:rPr lang="pl-PL" sz="800" b="1" dirty="0"/>
                      <a:t>PION</a:t>
                    </a: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(5+66+5)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x 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(5+265+5) mm</a:t>
                    </a:r>
                  </a:p>
                </p:txBody>
              </p:sp>
            </p:grpSp>
          </p:grpSp>
          <p:grpSp>
            <p:nvGrpSpPr>
              <p:cNvPr id="12" name="Grupa 11">
                <a:extLst>
                  <a:ext uri="{FF2B5EF4-FFF2-40B4-BE49-F238E27FC236}">
                    <a16:creationId xmlns:a16="http://schemas.microsoft.com/office/drawing/2014/main" id="{6BBD8E1D-3702-DF9D-E631-FF765961D55A}"/>
                  </a:ext>
                </a:extLst>
              </p:cNvPr>
              <p:cNvGrpSpPr/>
              <p:nvPr/>
            </p:nvGrpSpPr>
            <p:grpSpPr>
              <a:xfrm>
                <a:off x="2045460" y="5399824"/>
                <a:ext cx="836031" cy="1088171"/>
                <a:chOff x="5182306" y="2918883"/>
                <a:chExt cx="836031" cy="1088171"/>
              </a:xfrm>
            </p:grpSpPr>
            <p:sp>
              <p:nvSpPr>
                <p:cNvPr id="84" name="Prostokąt 83">
                  <a:extLst>
                    <a:ext uri="{FF2B5EF4-FFF2-40B4-BE49-F238E27FC236}">
                      <a16:creationId xmlns:a16="http://schemas.microsoft.com/office/drawing/2014/main" id="{9872A139-D873-66CA-E5C1-14E66DCE9C54}"/>
                    </a:ext>
                  </a:extLst>
                </p:cNvPr>
                <p:cNvSpPr/>
                <p:nvPr/>
              </p:nvSpPr>
              <p:spPr>
                <a:xfrm>
                  <a:off x="5182307" y="3636677"/>
                  <a:ext cx="836030" cy="370377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grpSp>
              <p:nvGrpSpPr>
                <p:cNvPr id="85" name="Grupa 84">
                  <a:extLst>
                    <a:ext uri="{FF2B5EF4-FFF2-40B4-BE49-F238E27FC236}">
                      <a16:creationId xmlns:a16="http://schemas.microsoft.com/office/drawing/2014/main" id="{8ECC5367-79F0-A51F-C939-2E1981118B18}"/>
                    </a:ext>
                  </a:extLst>
                </p:cNvPr>
                <p:cNvGrpSpPr/>
                <p:nvPr/>
              </p:nvGrpSpPr>
              <p:grpSpPr>
                <a:xfrm>
                  <a:off x="5182306" y="2918883"/>
                  <a:ext cx="836030" cy="1086780"/>
                  <a:chOff x="1912144" y="1449496"/>
                  <a:chExt cx="836030" cy="1086780"/>
                </a:xfrm>
              </p:grpSpPr>
              <p:sp>
                <p:nvSpPr>
                  <p:cNvPr id="86" name="Prostokąt 85">
                    <a:extLst>
                      <a:ext uri="{FF2B5EF4-FFF2-40B4-BE49-F238E27FC236}">
                        <a16:creationId xmlns:a16="http://schemas.microsoft.com/office/drawing/2014/main" id="{A9BF65F0-F8DB-4536-E591-4415CBA81E04}"/>
                      </a:ext>
                    </a:extLst>
                  </p:cNvPr>
                  <p:cNvSpPr/>
                  <p:nvPr/>
                </p:nvSpPr>
                <p:spPr>
                  <a:xfrm>
                    <a:off x="1912144" y="1449496"/>
                    <a:ext cx="836030" cy="1086780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87" name="Prostokąt 86">
                    <a:extLst>
                      <a:ext uri="{FF2B5EF4-FFF2-40B4-BE49-F238E27FC236}">
                        <a16:creationId xmlns:a16="http://schemas.microsoft.com/office/drawing/2014/main" id="{9ABB18C9-E4EA-79F6-2C02-3341FBB11EA3}"/>
                      </a:ext>
                    </a:extLst>
                  </p:cNvPr>
                  <p:cNvSpPr/>
                  <p:nvPr/>
                </p:nvSpPr>
                <p:spPr>
                  <a:xfrm>
                    <a:off x="1948319" y="1479098"/>
                    <a:ext cx="763681" cy="1027577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88" name="pole tekstowe 87">
                    <a:extLst>
                      <a:ext uri="{FF2B5EF4-FFF2-40B4-BE49-F238E27FC236}">
                        <a16:creationId xmlns:a16="http://schemas.microsoft.com/office/drawing/2014/main" id="{21FE4116-7D88-2570-3FF3-D13DD6D29963}"/>
                      </a:ext>
                    </a:extLst>
                  </p:cNvPr>
                  <p:cNvSpPr txBox="1"/>
                  <p:nvPr/>
                </p:nvSpPr>
                <p:spPr>
                  <a:xfrm>
                    <a:off x="1980548" y="1625093"/>
                    <a:ext cx="699230" cy="7355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l-PL" sz="800" b="1" dirty="0"/>
                      <a:t>1/3 STRONY</a:t>
                    </a:r>
                    <a:br>
                      <a:rPr lang="pl-PL" sz="800" b="1" dirty="0"/>
                    </a:br>
                    <a:r>
                      <a:rPr lang="pl-PL" sz="800" b="1" dirty="0"/>
                      <a:t>POZIOM</a:t>
                    </a: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(5+205+5)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x 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(5+88+5) mm</a:t>
                    </a:r>
                  </a:p>
                </p:txBody>
              </p:sp>
            </p:grpSp>
          </p:grpSp>
          <p:grpSp>
            <p:nvGrpSpPr>
              <p:cNvPr id="13" name="Grupa 12">
                <a:extLst>
                  <a:ext uri="{FF2B5EF4-FFF2-40B4-BE49-F238E27FC236}">
                    <a16:creationId xmlns:a16="http://schemas.microsoft.com/office/drawing/2014/main" id="{E78CF4F4-8D22-4DBD-8F06-5BD4B551FE30}"/>
                  </a:ext>
                </a:extLst>
              </p:cNvPr>
              <p:cNvGrpSpPr/>
              <p:nvPr/>
            </p:nvGrpSpPr>
            <p:grpSpPr>
              <a:xfrm>
                <a:off x="3060394" y="5399824"/>
                <a:ext cx="836031" cy="1088171"/>
                <a:chOff x="5182306" y="2918883"/>
                <a:chExt cx="836031" cy="1088171"/>
              </a:xfrm>
            </p:grpSpPr>
            <p:sp>
              <p:nvSpPr>
                <p:cNvPr id="14" name="Prostokąt 13">
                  <a:extLst>
                    <a:ext uri="{FF2B5EF4-FFF2-40B4-BE49-F238E27FC236}">
                      <a16:creationId xmlns:a16="http://schemas.microsoft.com/office/drawing/2014/main" id="{75EFDEE1-D5D4-83E7-F868-DA64A50EB8FA}"/>
                    </a:ext>
                  </a:extLst>
                </p:cNvPr>
                <p:cNvSpPr/>
                <p:nvPr/>
              </p:nvSpPr>
              <p:spPr>
                <a:xfrm>
                  <a:off x="5593191" y="3411685"/>
                  <a:ext cx="425146" cy="595369"/>
                </a:xfrm>
                <a:prstGeom prst="rect">
                  <a:avLst/>
                </a:prstGeom>
                <a:solidFill>
                  <a:srgbClr val="00D5E9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grpSp>
              <p:nvGrpSpPr>
                <p:cNvPr id="79" name="Grupa 78">
                  <a:extLst>
                    <a:ext uri="{FF2B5EF4-FFF2-40B4-BE49-F238E27FC236}">
                      <a16:creationId xmlns:a16="http://schemas.microsoft.com/office/drawing/2014/main" id="{E26300AE-B949-6031-6A94-9B11880632C0}"/>
                    </a:ext>
                  </a:extLst>
                </p:cNvPr>
                <p:cNvGrpSpPr/>
                <p:nvPr/>
              </p:nvGrpSpPr>
              <p:grpSpPr>
                <a:xfrm>
                  <a:off x="5182306" y="2918883"/>
                  <a:ext cx="836030" cy="1086780"/>
                  <a:chOff x="1912144" y="1449496"/>
                  <a:chExt cx="836030" cy="1086780"/>
                </a:xfrm>
              </p:grpSpPr>
              <p:sp>
                <p:nvSpPr>
                  <p:cNvPr id="83" name="pole tekstowe 82">
                    <a:extLst>
                      <a:ext uri="{FF2B5EF4-FFF2-40B4-BE49-F238E27FC236}">
                        <a16:creationId xmlns:a16="http://schemas.microsoft.com/office/drawing/2014/main" id="{0027F635-E9B7-591F-9961-B20D1BA3C161}"/>
                      </a:ext>
                    </a:extLst>
                  </p:cNvPr>
                  <p:cNvSpPr txBox="1"/>
                  <p:nvPr/>
                </p:nvSpPr>
                <p:spPr>
                  <a:xfrm>
                    <a:off x="1957305" y="1625093"/>
                    <a:ext cx="745717" cy="6586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l-PL" sz="800" b="1" dirty="0"/>
                      <a:t>1/4 STRONY</a:t>
                    </a:r>
                    <a:br>
                      <a:rPr lang="pl-PL" sz="800" b="1" dirty="0"/>
                    </a:br>
                    <a:endParaRPr lang="pl-PL" sz="800" b="1" dirty="0"/>
                  </a:p>
                  <a:p>
                    <a:pPr algn="ctr"/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(5+102+5)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x 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pl-PL" sz="800" b="1" dirty="0">
                        <a:solidFill>
                          <a:srgbClr val="00D5E9"/>
                        </a:solidFill>
                      </a:rPr>
                      <a:t>(5+132+5) mm</a:t>
                    </a:r>
                  </a:p>
                </p:txBody>
              </p:sp>
              <p:sp>
                <p:nvSpPr>
                  <p:cNvPr id="81" name="Prostokąt 80">
                    <a:extLst>
                      <a:ext uri="{FF2B5EF4-FFF2-40B4-BE49-F238E27FC236}">
                        <a16:creationId xmlns:a16="http://schemas.microsoft.com/office/drawing/2014/main" id="{7B6320DB-7D3B-8525-F8F4-3FDCFECE85E6}"/>
                      </a:ext>
                    </a:extLst>
                  </p:cNvPr>
                  <p:cNvSpPr/>
                  <p:nvPr/>
                </p:nvSpPr>
                <p:spPr>
                  <a:xfrm>
                    <a:off x="1912144" y="1449496"/>
                    <a:ext cx="836030" cy="1086780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sp>
                <p:nvSpPr>
                  <p:cNvPr id="82" name="Prostokąt 81">
                    <a:extLst>
                      <a:ext uri="{FF2B5EF4-FFF2-40B4-BE49-F238E27FC236}">
                        <a16:creationId xmlns:a16="http://schemas.microsoft.com/office/drawing/2014/main" id="{44CE1563-12A7-BBCC-0EF0-3D746C0D6900}"/>
                      </a:ext>
                    </a:extLst>
                  </p:cNvPr>
                  <p:cNvSpPr/>
                  <p:nvPr/>
                </p:nvSpPr>
                <p:spPr>
                  <a:xfrm>
                    <a:off x="1948319" y="1479098"/>
                    <a:ext cx="763681" cy="1027577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</p:grpSp>
          </p:grpSp>
        </p:grpSp>
      </p:grpSp>
      <p:sp>
        <p:nvSpPr>
          <p:cNvPr id="2" name="object 5">
            <a:extLst>
              <a:ext uri="{FF2B5EF4-FFF2-40B4-BE49-F238E27FC236}">
                <a16:creationId xmlns:a16="http://schemas.microsoft.com/office/drawing/2014/main" id="{EE9F769C-76FA-7C91-461C-31A8D49F0492}"/>
              </a:ext>
            </a:extLst>
          </p:cNvPr>
          <p:cNvSpPr txBox="1">
            <a:spLocks/>
          </p:cNvSpPr>
          <p:nvPr/>
        </p:nvSpPr>
        <p:spPr>
          <a:xfrm>
            <a:off x="4748818" y="886879"/>
            <a:ext cx="578485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800" dirty="0">
                <a:solidFill>
                  <a:srgbClr val="00D5E9"/>
                </a:solidFill>
                <a:latin typeface="Arial Black"/>
                <a:cs typeface="Arial Black"/>
              </a:rPr>
              <a:t>Formaty</a:t>
            </a:r>
            <a:r>
              <a:rPr lang="pl-PL" sz="2800" dirty="0">
                <a:solidFill>
                  <a:srgbClr val="FFFFFF"/>
                </a:solidFill>
                <a:latin typeface="Arial Black"/>
                <a:cs typeface="Arial Black"/>
              </a:rPr>
              <a:t> i cennik</a:t>
            </a:r>
            <a:endParaRPr lang="pl-PL" sz="2800" kern="0" dirty="0">
              <a:solidFill>
                <a:srgbClr val="00D5E9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4" name="object 110">
            <a:extLst>
              <a:ext uri="{FF2B5EF4-FFF2-40B4-BE49-F238E27FC236}">
                <a16:creationId xmlns:a16="http://schemas.microsoft.com/office/drawing/2014/main" id="{7C8D00BA-1105-B856-D383-831D05EB1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89753"/>
              </p:ext>
            </p:extLst>
          </p:nvPr>
        </p:nvGraphicFramePr>
        <p:xfrm>
          <a:off x="6543951" y="1921957"/>
          <a:ext cx="2565898" cy="279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5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rozkładówka otwierająca</a:t>
                      </a:r>
                    </a:p>
                  </a:txBody>
                  <a:tcPr marL="7620" marR="7620" marT="7620" marB="0" anchor="b"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219 890</a:t>
                      </a:r>
                    </a:p>
                  </a:txBody>
                  <a:tcPr marL="7620" marR="7620" marT="7620" marB="0" anchor="b"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rozkładówka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186 890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 okładka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140 690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 okładka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140 690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IV okładka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174 790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cała strona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106 590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junior page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86 790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½ strony prawa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65 890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1/3 strony prawa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52 690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¼ strony prawa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47 190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wyspa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106 590</a:t>
                      </a:r>
                    </a:p>
                  </a:txBody>
                  <a:tcPr marL="7620" marR="7620" marT="7620" marB="0" anchor="b">
                    <a:lnT w="6349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15472"/>
                  </a:ext>
                </a:extLst>
              </a:tr>
              <a:tr h="2327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1/4 strony kwadrat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47 190</a:t>
                      </a:r>
                    </a:p>
                  </a:txBody>
                  <a:tcPr marL="7620" marR="7620" marT="7620" marB="0" anchor="b">
                    <a:lnT w="6349">
                      <a:solidFill>
                        <a:srgbClr val="DCDDDE"/>
                      </a:solidFill>
                      <a:prstDash val="solid"/>
                    </a:lnT>
                    <a:lnB w="6349">
                      <a:solidFill>
                        <a:srgbClr val="DCDDDE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28A2CD4-2AF7-5CFC-1DE4-93EEC1881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087879"/>
              </p:ext>
            </p:extLst>
          </p:nvPr>
        </p:nvGraphicFramePr>
        <p:xfrm>
          <a:off x="6543951" y="5028040"/>
          <a:ext cx="2565898" cy="1570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451">
                <a:tc gridSpan="2">
                  <a:txBody>
                    <a:bodyPr/>
                    <a:lstStyle/>
                    <a:p>
                      <a:r>
                        <a:rPr lang="pl-PL" sz="1100" b="1" dirty="0">
                          <a:solidFill>
                            <a:srgbClr val="00D5E9"/>
                          </a:solidFill>
                        </a:rPr>
                        <a:t>DOPŁATY</a:t>
                      </a:r>
                    </a:p>
                  </a:txBody>
                  <a:tcPr marL="100584" marR="100584" marT="0" marB="0" anchor="ctr"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r>
                        <a:rPr lang="pl-PL" sz="1100" dirty="0"/>
                        <a:t>Reklam</a:t>
                      </a:r>
                      <a:r>
                        <a:rPr lang="pl-PL" sz="1100" baseline="0" dirty="0"/>
                        <a:t>a w pierwszej 1/2 pisma</a:t>
                      </a:r>
                      <a:endParaRPr lang="pl-PL" sz="1100" dirty="0"/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/>
                        <a:t>15%</a:t>
                      </a:r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r>
                        <a:rPr lang="pl-PL" sz="1100" dirty="0"/>
                        <a:t>Reklama w pierwszej</a:t>
                      </a:r>
                      <a:r>
                        <a:rPr lang="pl-PL" sz="1100" baseline="0" dirty="0"/>
                        <a:t> 1/3 pisma</a:t>
                      </a:r>
                      <a:endParaRPr lang="pl-PL" sz="1100" dirty="0"/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/>
                        <a:t>30%</a:t>
                      </a:r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r>
                        <a:rPr lang="pl-PL" sz="1100" dirty="0"/>
                        <a:t>Reklama przy wybranym materiale</a:t>
                      </a:r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/>
                        <a:t>15%</a:t>
                      </a:r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508">
                <a:tc>
                  <a:txBody>
                    <a:bodyPr/>
                    <a:lstStyle/>
                    <a:p>
                      <a:r>
                        <a:rPr lang="pl-PL" sz="1100" dirty="0"/>
                        <a:t>Drugi reklamodawca</a:t>
                      </a:r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/>
                        <a:t>10%</a:t>
                      </a:r>
                    </a:p>
                  </a:txBody>
                  <a:tcPr marL="72001" marR="72001" marT="0" marB="0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35">
                <a:tc gridSpan="2"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</a:pPr>
                      <a:endParaRPr lang="pl-PL" sz="800" dirty="0"/>
                    </a:p>
                  </a:txBody>
                  <a:tcPr marL="100584" marR="100584" marT="0" marB="0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F660B75E-B87A-6C33-85C1-BD16165A289E}"/>
              </a:ext>
            </a:extLst>
          </p:cNvPr>
          <p:cNvSpPr txBox="1"/>
          <p:nvPr/>
        </p:nvSpPr>
        <p:spPr>
          <a:xfrm>
            <a:off x="6543951" y="6333069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/>
              <a:t>Inne</a:t>
            </a:r>
            <a:r>
              <a:rPr lang="pl-PL" sz="800" baseline="0" dirty="0"/>
              <a:t> niestandardowe reklamy na podstawie odrębnych kalkulacji.</a:t>
            </a:r>
          </a:p>
          <a:p>
            <a:r>
              <a:rPr lang="pl-PL" sz="800" baseline="0" dirty="0"/>
              <a:t>Do cen należy dodać podatek VAT w obowiązującej stawce.</a:t>
            </a:r>
            <a:endParaRPr lang="pl-PL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ewnętrzne, miasto&#10;&#10;Opis wygenerowany automatycznie">
            <a:extLst>
              <a:ext uri="{FF2B5EF4-FFF2-40B4-BE49-F238E27FC236}">
                <a16:creationId xmlns:a16="http://schemas.microsoft.com/office/drawing/2014/main" id="{E9ADBF52-DC0A-7562-E7AF-5971D40C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3" t="17980" r="31932" b="965"/>
          <a:stretch/>
        </p:blipFill>
        <p:spPr>
          <a:xfrm>
            <a:off x="7042484" y="-22292"/>
            <a:ext cx="3650916" cy="7585144"/>
          </a:xfrm>
          <a:prstGeom prst="rect">
            <a:avLst/>
          </a:prstGeom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775829" y="1861403"/>
            <a:ext cx="578485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800" dirty="0">
                <a:solidFill>
                  <a:srgbClr val="FFFFFF"/>
                </a:solidFill>
                <a:latin typeface="Arial Black"/>
                <a:cs typeface="Arial Black"/>
              </a:rPr>
              <a:t>Harmonogram </a:t>
            </a:r>
            <a:r>
              <a:rPr lang="pl-PL" sz="2800" dirty="0">
                <a:solidFill>
                  <a:srgbClr val="00D5E9"/>
                </a:solidFill>
                <a:latin typeface="Arial Black"/>
                <a:cs typeface="Arial Black"/>
              </a:rPr>
              <a:t>wydawniczy</a:t>
            </a:r>
            <a:endParaRPr lang="pl-PL" sz="2800" kern="0" dirty="0">
              <a:solidFill>
                <a:srgbClr val="00D5E9"/>
              </a:solidFill>
              <a:latin typeface="Arial Black"/>
              <a:cs typeface="Arial Black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77F79FC-DF11-E3AC-CA53-F2FEB4FB4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7038963"/>
            <a:ext cx="1109035" cy="30003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473022"/>
              </p:ext>
            </p:extLst>
          </p:nvPr>
        </p:nvGraphicFramePr>
        <p:xfrm>
          <a:off x="775829" y="2717800"/>
          <a:ext cx="5329696" cy="4321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6997">
                  <a:extLst>
                    <a:ext uri="{9D8B030D-6E8A-4147-A177-3AD203B41FA5}">
                      <a16:colId xmlns:a16="http://schemas.microsoft.com/office/drawing/2014/main" val="3954531757"/>
                    </a:ext>
                  </a:extLst>
                </a:gridCol>
                <a:gridCol w="1925265">
                  <a:extLst>
                    <a:ext uri="{9D8B030D-6E8A-4147-A177-3AD203B41FA5}">
                      <a16:colId xmlns:a16="http://schemas.microsoft.com/office/drawing/2014/main" val="4125477530"/>
                    </a:ext>
                  </a:extLst>
                </a:gridCol>
                <a:gridCol w="1737434">
                  <a:extLst>
                    <a:ext uri="{9D8B030D-6E8A-4147-A177-3AD203B41FA5}">
                      <a16:colId xmlns:a16="http://schemas.microsoft.com/office/drawing/2014/main" val="765645456"/>
                    </a:ext>
                  </a:extLst>
                </a:gridCol>
              </a:tblGrid>
              <a:tr h="73472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Wydanie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Emisja 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Data materiałaów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848707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09.01.2026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12.12.2025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403442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3/26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06.02.2026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14.01.2026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322906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4/26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06.03.2026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11.02.2026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954363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10.04.2026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17.03.2026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172185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6/26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08.05.2026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14.04.2026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42986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7/26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12.06.2026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19.05.2026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173440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8/26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10.07.2026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17.06.2026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7431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9/26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14.08.2026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22.07.2026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201822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11.09.2026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19.08.2026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684730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11/26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09.10.2026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16.09.2026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434969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12/26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13.11.2026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20.10.2026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37592"/>
                  </a:ext>
                </a:extLst>
              </a:tr>
              <a:tr h="298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1/27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11.12.2026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18.11.2026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07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82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62510" y="3093632"/>
            <a:ext cx="1998980" cy="11054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ct val="100000"/>
              </a:lnSpc>
            </a:pPr>
            <a:r>
              <a:rPr sz="1950" b="1">
                <a:solidFill>
                  <a:srgbClr val="00D5E9"/>
                </a:solidFill>
                <a:latin typeface="+mj-lt"/>
                <a:cs typeface="Arial"/>
              </a:rPr>
              <a:t>www.burdamedia.pl</a:t>
            </a:r>
          </a:p>
          <a:p>
            <a:pPr marL="12700">
              <a:lnSpc>
                <a:spcPct val="100000"/>
              </a:lnSpc>
              <a:spcBef>
                <a:spcPts val="1590"/>
              </a:spcBef>
            </a:pPr>
            <a:r>
              <a:rPr sz="900" b="1">
                <a:solidFill>
                  <a:srgbClr val="FFFFFF"/>
                </a:solidFill>
                <a:latin typeface="+mj-lt"/>
                <a:cs typeface="Trebuchet MS"/>
              </a:rPr>
              <a:t>BURDA MEDIA POLSKA SP. Z O.O.</a:t>
            </a:r>
            <a:endParaRPr sz="900">
              <a:solidFill>
                <a:srgbClr val="FFFFFF"/>
              </a:solidFill>
              <a:latin typeface="+mj-lt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>
                <a:solidFill>
                  <a:srgbClr val="FFFFFF"/>
                </a:solidFill>
                <a:latin typeface="+mj-lt"/>
                <a:cs typeface="Arial Narrow"/>
              </a:rPr>
              <a:t>ul. Marynarska 15</a:t>
            </a:r>
          </a:p>
          <a:p>
            <a:pPr marL="12700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+mj-lt"/>
                <a:cs typeface="Arial Narrow"/>
              </a:rPr>
              <a:t>02-674 Warszawa</a:t>
            </a:r>
          </a:p>
          <a:p>
            <a:pPr marL="12700">
              <a:lnSpc>
                <a:spcPct val="100000"/>
              </a:lnSpc>
            </a:pPr>
            <a:r>
              <a:rPr sz="1000">
                <a:solidFill>
                  <a:srgbClr val="FFFFFF"/>
                </a:solidFill>
                <a:latin typeface="+mj-lt"/>
                <a:cs typeface="Arial Narrow"/>
              </a:rPr>
              <a:t>NIP: 897-14-11-483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2510" y="4496268"/>
            <a:ext cx="1920193" cy="2239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900" b="1">
                <a:solidFill>
                  <a:srgbClr val="FFFFFF"/>
                </a:solidFill>
                <a:latin typeface="Arial Narrow"/>
                <a:cs typeface="Arial Narrow"/>
              </a:rPr>
              <a:t>Konto bankowe:</a:t>
            </a:r>
          </a:p>
          <a:p>
            <a:r>
              <a:rPr lang="pl-PL" sz="900">
                <a:solidFill>
                  <a:srgbClr val="FFFFFF"/>
                </a:solidFill>
              </a:rPr>
              <a:t> </a:t>
            </a:r>
          </a:p>
          <a:p>
            <a:r>
              <a:rPr lang="pl-PL" sz="900">
                <a:solidFill>
                  <a:srgbClr val="FFFFFF"/>
                </a:solidFill>
              </a:rPr>
              <a:t>PLN:  49 1050 0086 1000 0090 3172 2672</a:t>
            </a:r>
          </a:p>
          <a:p>
            <a:r>
              <a:rPr lang="pl-PL" sz="900">
                <a:solidFill>
                  <a:srgbClr val="FFFFFF"/>
                </a:solidFill>
              </a:rPr>
              <a:t>EUR: 27 1050 0086 1000 0090 3172 2680</a:t>
            </a:r>
          </a:p>
          <a:p>
            <a:r>
              <a:rPr lang="pl-PL" sz="900">
                <a:solidFill>
                  <a:srgbClr val="FFFFFF"/>
                </a:solidFill>
              </a:rPr>
              <a:t>USD: 26 1050 0086 1000 0090 3172 2698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endParaRPr lang="pl-PL" sz="90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pl-PL" sz="900" b="1">
                <a:solidFill>
                  <a:srgbClr val="FFFFFF"/>
                </a:solidFill>
                <a:latin typeface="Arial Narrow"/>
                <a:cs typeface="Arial Narrow"/>
              </a:rPr>
              <a:t>Termin płatności: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pl-PL" sz="900">
                <a:solidFill>
                  <a:srgbClr val="FFFFFF"/>
                </a:solidFill>
                <a:latin typeface="Arial Narrow"/>
                <a:cs typeface="Arial Narrow"/>
              </a:rPr>
              <a:t>po publikacji reklamy, na podstawie wystawionej faktury VAT, w terminie wskazanym na fakturze lub zamówieniu.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endParaRPr lang="pl-PL" sz="90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pl-PL" sz="900" b="1">
                <a:solidFill>
                  <a:srgbClr val="FFFFFF"/>
                </a:solidFill>
                <a:latin typeface="Arial Narrow"/>
                <a:cs typeface="Arial Narrow"/>
              </a:rPr>
              <a:t>Periodyczność: </a:t>
            </a:r>
            <a:r>
              <a:rPr lang="pl-PL" sz="900">
                <a:solidFill>
                  <a:srgbClr val="FFFFFF"/>
                </a:solidFill>
                <a:latin typeface="Arial Narrow"/>
                <a:cs typeface="Arial Narrow"/>
              </a:rPr>
              <a:t>miesięcznik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endParaRPr lang="pl-PL" sz="90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pl-PL" sz="900" b="1">
                <a:solidFill>
                  <a:srgbClr val="FFFFFF"/>
                </a:solidFill>
                <a:latin typeface="Arial Narrow"/>
                <a:cs typeface="Arial Narrow"/>
              </a:rPr>
              <a:t>Zasięg:</a:t>
            </a:r>
            <a:r>
              <a:rPr lang="pl-PL" sz="900">
                <a:solidFill>
                  <a:srgbClr val="FFFFFF"/>
                </a:solidFill>
                <a:latin typeface="Arial Narrow"/>
                <a:cs typeface="Arial Narrow"/>
              </a:rPr>
              <a:t> ogólnopolski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endParaRPr lang="pl-PL" sz="900">
              <a:solidFill>
                <a:srgbClr val="FFFFFF"/>
              </a:solidFill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pl-PL" sz="900" b="1">
                <a:solidFill>
                  <a:srgbClr val="FFFFFF"/>
                </a:solidFill>
                <a:latin typeface="Arial Narrow"/>
                <a:cs typeface="Arial Narrow"/>
              </a:rPr>
              <a:t>ISSN:</a:t>
            </a:r>
            <a:r>
              <a:rPr lang="pl-PL" sz="90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l-PL" sz="900">
                <a:solidFill>
                  <a:srgbClr val="FFFFFF"/>
                </a:solidFill>
                <a:cs typeface="Arial Narrow"/>
              </a:rPr>
              <a:t>1232-8308</a:t>
            </a:r>
            <a:endParaRPr sz="90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2" name="object 12"/>
          <p:cNvSpPr/>
          <p:nvPr/>
        </p:nvSpPr>
        <p:spPr>
          <a:xfrm flipV="1">
            <a:off x="3392221" y="3308070"/>
            <a:ext cx="5014200" cy="66403"/>
          </a:xfrm>
          <a:custGeom>
            <a:avLst/>
            <a:gdLst/>
            <a:ahLst/>
            <a:cxnLst/>
            <a:rect l="l" t="t" r="r" b="b"/>
            <a:pathLst>
              <a:path w="5152390">
                <a:moveTo>
                  <a:pt x="0" y="0"/>
                </a:moveTo>
                <a:lnTo>
                  <a:pt x="5152125" y="0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2404" y="4347665"/>
            <a:ext cx="1980564" cy="0"/>
          </a:xfrm>
          <a:custGeom>
            <a:avLst/>
            <a:gdLst/>
            <a:ahLst/>
            <a:cxnLst/>
            <a:rect l="l" t="t" r="r" b="b"/>
            <a:pathLst>
              <a:path w="1980564">
                <a:moveTo>
                  <a:pt x="0" y="0"/>
                </a:moveTo>
                <a:lnTo>
                  <a:pt x="1980005" y="0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 flipH="1">
            <a:off x="2981625" y="3101154"/>
            <a:ext cx="45719" cy="3472308"/>
          </a:xfrm>
          <a:custGeom>
            <a:avLst/>
            <a:gdLst/>
            <a:ahLst/>
            <a:cxnLst/>
            <a:rect l="l" t="t" r="r" b="b"/>
            <a:pathLst>
              <a:path h="4085590">
                <a:moveTo>
                  <a:pt x="0" y="4085404"/>
                </a:moveTo>
                <a:lnTo>
                  <a:pt x="0" y="0"/>
                </a:lnTo>
              </a:path>
            </a:pathLst>
          </a:custGeom>
          <a:ln w="6349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6ABF208F-DF48-8746-9C02-E5FE18064E4A}"/>
              </a:ext>
            </a:extLst>
          </p:cNvPr>
          <p:cNvSpPr txBox="1"/>
          <p:nvPr/>
        </p:nvSpPr>
        <p:spPr>
          <a:xfrm>
            <a:off x="4321411" y="2387487"/>
            <a:ext cx="2446083" cy="708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10000"/>
              </a:lnSpc>
            </a:pPr>
            <a:r>
              <a:rPr sz="1050" b="1" dirty="0">
                <a:solidFill>
                  <a:srgbClr val="FFFFFF"/>
                </a:solidFill>
                <a:latin typeface="+mj-lt"/>
                <a:cs typeface="Trebuchet MS"/>
              </a:rPr>
              <a:t>Małgorzata Gurbała</a:t>
            </a:r>
            <a:endParaRPr sz="1050" dirty="0">
              <a:solidFill>
                <a:srgbClr val="FFFFFF"/>
              </a:solidFill>
              <a:latin typeface="+mj-lt"/>
              <a:cs typeface="Trebuchet MS"/>
            </a:endParaRPr>
          </a:p>
          <a:p>
            <a:pPr marL="12700">
              <a:lnSpc>
                <a:spcPct val="110000"/>
              </a:lnSpc>
            </a:pPr>
            <a:r>
              <a:rPr lang="pl-PL" sz="1050" dirty="0">
                <a:solidFill>
                  <a:srgbClr val="FFFFFF"/>
                </a:solidFill>
                <a:latin typeface="+mj-lt"/>
                <a:cs typeface="Calibri"/>
              </a:rPr>
              <a:t>Sales </a:t>
            </a:r>
            <a:r>
              <a:rPr lang="pl-PL" sz="1050" dirty="0" err="1">
                <a:solidFill>
                  <a:srgbClr val="FFFFFF"/>
                </a:solidFill>
                <a:latin typeface="+mj-lt"/>
                <a:cs typeface="Calibri"/>
              </a:rPr>
              <a:t>Director</a:t>
            </a:r>
            <a:r>
              <a:rPr lang="pl-PL" sz="1050" dirty="0">
                <a:solidFill>
                  <a:srgbClr val="FFFFFF"/>
                </a:solidFill>
                <a:latin typeface="+mj-lt"/>
                <a:cs typeface="Calibri"/>
              </a:rPr>
              <a:t> Multimedia </a:t>
            </a:r>
            <a:r>
              <a:rPr lang="pl-PL" sz="1050" dirty="0" err="1">
                <a:solidFill>
                  <a:srgbClr val="FFFFFF"/>
                </a:solidFill>
                <a:latin typeface="+mj-lt"/>
                <a:cs typeface="Calibri"/>
              </a:rPr>
              <a:t>Luxury</a:t>
            </a:r>
            <a:r>
              <a:rPr lang="pl-PL" sz="1050" dirty="0">
                <a:solidFill>
                  <a:srgbClr val="FFFFFF"/>
                </a:solidFill>
                <a:latin typeface="+mj-lt"/>
                <a:cs typeface="Calibri"/>
              </a:rPr>
              <a:t> &amp; </a:t>
            </a:r>
            <a:r>
              <a:rPr lang="pl-PL" sz="1050" dirty="0" err="1">
                <a:solidFill>
                  <a:srgbClr val="FFFFFF"/>
                </a:solidFill>
                <a:latin typeface="+mj-lt"/>
                <a:cs typeface="Calibri"/>
              </a:rPr>
              <a:t>Lifestyle</a:t>
            </a:r>
            <a:endParaRPr lang="pl-PL" sz="1050">
              <a:solidFill>
                <a:srgbClr val="FFFFFF"/>
              </a:solidFill>
              <a:latin typeface="+mj-lt"/>
              <a:cs typeface="Calibri"/>
            </a:endParaRPr>
          </a:p>
          <a:p>
            <a:pPr marL="12700">
              <a:lnSpc>
                <a:spcPct val="110000"/>
              </a:lnSpc>
            </a:pPr>
            <a:r>
              <a:rPr sz="1050">
                <a:solidFill>
                  <a:srgbClr val="FFFFFF"/>
                </a:solidFill>
                <a:latin typeface="+mj-lt"/>
                <a:cs typeface="Arial Narrow"/>
              </a:rPr>
              <a:t>mob</a:t>
            </a:r>
            <a:r>
              <a:rPr sz="1050" dirty="0">
                <a:solidFill>
                  <a:srgbClr val="FFFFFF"/>
                </a:solidFill>
                <a:latin typeface="+mj-lt"/>
                <a:cs typeface="Arial Narrow"/>
              </a:rPr>
              <a:t>.: +48 600 207 181</a:t>
            </a:r>
          </a:p>
          <a:p>
            <a:pPr marL="12700">
              <a:lnSpc>
                <a:spcPct val="110000"/>
              </a:lnSpc>
            </a:pPr>
            <a:r>
              <a:rPr sz="1050" dirty="0">
                <a:solidFill>
                  <a:srgbClr val="FFFFFF"/>
                </a:solidFill>
                <a:latin typeface="+mj-lt"/>
                <a:cs typeface="Arial Narrow"/>
              </a:rPr>
              <a:t>malgorzata.gurbala@burdamedia.pl</a:t>
            </a: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A6260490-4ED5-124F-A33E-5754D37801D3}"/>
              </a:ext>
            </a:extLst>
          </p:cNvPr>
          <p:cNvSpPr txBox="1"/>
          <p:nvPr/>
        </p:nvSpPr>
        <p:spPr>
          <a:xfrm>
            <a:off x="4181001" y="3664415"/>
            <a:ext cx="1581623" cy="39934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1010"/>
              </a:lnSpc>
            </a:pPr>
            <a:r>
              <a:rPr lang="pl-PL" sz="850" b="1" dirty="0">
                <a:solidFill>
                  <a:srgbClr val="FFFFFF"/>
                </a:solidFill>
                <a:cs typeface="Trebuchet MS"/>
              </a:rPr>
              <a:t>Ewelina </a:t>
            </a:r>
            <a:r>
              <a:rPr lang="pl-PL" sz="850" b="1" dirty="0" err="1">
                <a:solidFill>
                  <a:srgbClr val="FFFFFF"/>
                </a:solidFill>
                <a:cs typeface="Trebuchet MS"/>
              </a:rPr>
              <a:t>Dorda</a:t>
            </a:r>
            <a:endParaRPr lang="pl-PL" sz="850" dirty="0">
              <a:solidFill>
                <a:srgbClr val="FFFFFF"/>
              </a:solidFill>
              <a:cs typeface="Trebuchet MS"/>
            </a:endParaRPr>
          </a:p>
          <a:p>
            <a:pPr marL="12700">
              <a:lnSpc>
                <a:spcPts val="1000"/>
              </a:lnSpc>
            </a:pPr>
            <a:r>
              <a:rPr lang="pl-PL" sz="850" dirty="0" err="1">
                <a:solidFill>
                  <a:srgbClr val="FFFFFF"/>
                </a:solidFill>
                <a:cs typeface="Calibri"/>
              </a:rPr>
              <a:t>Luxury</a:t>
            </a:r>
            <a:r>
              <a:rPr lang="pl-PL" sz="850" dirty="0">
                <a:solidFill>
                  <a:srgbClr val="FFFFFF"/>
                </a:solidFill>
                <a:cs typeface="Calibri"/>
              </a:rPr>
              <a:t> &amp; People Team Leader</a:t>
            </a:r>
          </a:p>
          <a:p>
            <a:pPr marL="12700">
              <a:lnSpc>
                <a:spcPts val="1000"/>
              </a:lnSpc>
            </a:pPr>
            <a:r>
              <a:rPr lang="pl-PL" sz="850" dirty="0" err="1">
                <a:solidFill>
                  <a:srgbClr val="FFFFFF"/>
                </a:solidFill>
                <a:cs typeface="Arial Narrow"/>
              </a:rPr>
              <a:t>mob</a:t>
            </a:r>
            <a:r>
              <a:rPr lang="pl-PL" sz="850" dirty="0">
                <a:solidFill>
                  <a:srgbClr val="FFFFFF"/>
                </a:solidFill>
                <a:cs typeface="Arial Narrow"/>
              </a:rPr>
              <a:t>.: +48 608 356 156</a:t>
            </a:r>
          </a:p>
          <a:p>
            <a:pPr marL="12700">
              <a:lnSpc>
                <a:spcPts val="1010"/>
              </a:lnSpc>
            </a:pPr>
            <a:r>
              <a:rPr lang="pl-PL" sz="850" dirty="0">
                <a:solidFill>
                  <a:srgbClr val="FFFFFF"/>
                </a:solidFill>
                <a:cs typeface="Arial Narrow"/>
              </a:rPr>
              <a:t>ewelina.dorda@burdamedia.pl</a:t>
            </a:r>
          </a:p>
          <a:p>
            <a:pPr marL="12700">
              <a:lnSpc>
                <a:spcPts val="969"/>
              </a:lnSpc>
            </a:pPr>
            <a:endParaRPr lang="pl-PL" sz="850" dirty="0" smtClean="0">
              <a:solidFill>
                <a:srgbClr val="FFFFFF"/>
              </a:solidFill>
              <a:latin typeface="+mj-lt"/>
              <a:cs typeface="Arial Narrow"/>
            </a:endParaRPr>
          </a:p>
          <a:p>
            <a:pPr marL="12700">
              <a:lnSpc>
                <a:spcPts val="969"/>
              </a:lnSpc>
            </a:pPr>
            <a:endParaRPr lang="pl-PL" sz="850" dirty="0">
              <a:solidFill>
                <a:srgbClr val="FFFFFF"/>
              </a:solidFill>
              <a:latin typeface="+mj-lt"/>
              <a:cs typeface="Arial Narrow"/>
            </a:endParaRPr>
          </a:p>
          <a:p>
            <a:pPr marL="12700">
              <a:lnSpc>
                <a:spcPts val="969"/>
              </a:lnSpc>
            </a:pPr>
            <a:endParaRPr lang="pl-PL" sz="850" dirty="0" smtClean="0">
              <a:solidFill>
                <a:srgbClr val="FFFFFF"/>
              </a:solidFill>
              <a:latin typeface="+mj-lt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pl-PL" sz="850" b="1" dirty="0" smtClean="0">
                <a:solidFill>
                  <a:srgbClr val="FFFFFF"/>
                </a:solidFill>
                <a:cs typeface="Arial Narrow"/>
              </a:rPr>
              <a:t>Dominika Chojnowska</a:t>
            </a:r>
            <a:endParaRPr lang="en-US" sz="850" b="1" dirty="0">
              <a:solidFill>
                <a:srgbClr val="FFFFFF"/>
              </a:solidFill>
              <a:cs typeface="Arial Narrow"/>
            </a:endParaRPr>
          </a:p>
          <a:p>
            <a:pPr marL="12700"/>
            <a:r>
              <a:rPr lang="en-US" sz="850" dirty="0">
                <a:solidFill>
                  <a:srgbClr val="FFFFFF"/>
                </a:solidFill>
                <a:cs typeface="Arial Narrow"/>
              </a:rPr>
              <a:t>mob.: +48 </a:t>
            </a:r>
            <a:r>
              <a:rPr lang="en-US" sz="850" dirty="0" smtClean="0">
                <a:solidFill>
                  <a:srgbClr val="FFFFFF"/>
                </a:solidFill>
                <a:cs typeface="Arial Narrow"/>
              </a:rPr>
              <a:t>692</a:t>
            </a:r>
            <a:r>
              <a:rPr lang="pl-PL" sz="850" dirty="0" smtClean="0">
                <a:solidFill>
                  <a:srgbClr val="FFFFFF"/>
                </a:solidFill>
                <a:cs typeface="Arial Narrow"/>
              </a:rPr>
              <a:t> </a:t>
            </a:r>
            <a:r>
              <a:rPr lang="en-US" sz="850" dirty="0" smtClean="0">
                <a:solidFill>
                  <a:srgbClr val="FFFFFF"/>
                </a:solidFill>
                <a:cs typeface="Arial Narrow"/>
              </a:rPr>
              <a:t>446</a:t>
            </a:r>
            <a:r>
              <a:rPr lang="pl-PL" sz="850" dirty="0" smtClean="0">
                <a:solidFill>
                  <a:srgbClr val="FFFFFF"/>
                </a:solidFill>
                <a:cs typeface="Arial Narrow"/>
              </a:rPr>
              <a:t> </a:t>
            </a:r>
            <a:r>
              <a:rPr lang="en-US" sz="850" dirty="0" smtClean="0">
                <a:solidFill>
                  <a:srgbClr val="FFFFFF"/>
                </a:solidFill>
                <a:cs typeface="Arial Narrow"/>
              </a:rPr>
              <a:t>520</a:t>
            </a:r>
            <a:endParaRPr lang="pl-PL" sz="850" dirty="0" smtClean="0">
              <a:solidFill>
                <a:srgbClr val="FFFFFF"/>
              </a:solidFill>
              <a:cs typeface="Arial Narrow"/>
            </a:endParaRPr>
          </a:p>
          <a:p>
            <a:pPr marL="12700"/>
            <a:r>
              <a:rPr lang="pl-PL" sz="850" dirty="0" err="1" smtClean="0">
                <a:solidFill>
                  <a:srgbClr val="FFFFFF"/>
                </a:solidFill>
                <a:cs typeface="Arial Narrow"/>
              </a:rPr>
              <a:t>dominika.chojnowska</a:t>
            </a:r>
            <a:r>
              <a:rPr lang="en-US" sz="850" dirty="0" smtClean="0">
                <a:solidFill>
                  <a:srgbClr val="FFFFFF"/>
                </a:solidFill>
                <a:cs typeface="Arial Narrow"/>
              </a:rPr>
              <a:t>@burdamedia.pl</a:t>
            </a:r>
            <a:endParaRPr lang="en-US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969"/>
              </a:lnSpc>
            </a:pPr>
            <a:endParaRPr lang="pl-PL" sz="850" dirty="0">
              <a:solidFill>
                <a:srgbClr val="FFFFFF"/>
              </a:solidFill>
              <a:latin typeface="+mj-lt"/>
              <a:cs typeface="Arial Narrow"/>
            </a:endParaRPr>
          </a:p>
          <a:p>
            <a:pPr marL="12700" marR="393700">
              <a:lnSpc>
                <a:spcPts val="1000"/>
              </a:lnSpc>
            </a:pPr>
            <a:endParaRPr lang="pl-PL" sz="850" b="1" dirty="0" smtClean="0">
              <a:solidFill>
                <a:srgbClr val="FFFFFF"/>
              </a:solidFill>
              <a:cs typeface="Trebuchet MS"/>
            </a:endParaRPr>
          </a:p>
          <a:p>
            <a:pPr marL="12700" marR="393700">
              <a:lnSpc>
                <a:spcPts val="1000"/>
              </a:lnSpc>
            </a:pPr>
            <a:endParaRPr lang="pl-PL" sz="850" b="1" dirty="0" smtClean="0">
              <a:solidFill>
                <a:srgbClr val="FFFFFF"/>
              </a:solidFill>
              <a:cs typeface="Trebuchet MS"/>
            </a:endParaRPr>
          </a:p>
          <a:p>
            <a:pPr marL="12700" marR="393700">
              <a:lnSpc>
                <a:spcPts val="1000"/>
              </a:lnSpc>
            </a:pPr>
            <a:endParaRPr lang="pl-PL" sz="850" b="1" dirty="0">
              <a:solidFill>
                <a:srgbClr val="FFFFFF"/>
              </a:solidFill>
              <a:cs typeface="Trebuchet MS"/>
            </a:endParaRPr>
          </a:p>
          <a:p>
            <a:pPr marL="12700">
              <a:lnSpc>
                <a:spcPts val="1010"/>
              </a:lnSpc>
            </a:pPr>
            <a:r>
              <a:rPr lang="en-US" sz="850" b="1" dirty="0">
                <a:solidFill>
                  <a:srgbClr val="FFFFFF"/>
                </a:solidFill>
                <a:cs typeface="Arial Narrow"/>
              </a:rPr>
              <a:t>Anna </a:t>
            </a:r>
            <a:r>
              <a:rPr lang="en-US" sz="850" b="1" dirty="0" err="1">
                <a:solidFill>
                  <a:srgbClr val="FFFFFF"/>
                </a:solidFill>
                <a:cs typeface="Arial Narrow"/>
              </a:rPr>
              <a:t>Urbaniak</a:t>
            </a:r>
            <a:endParaRPr lang="en-US" sz="850" b="1" dirty="0">
              <a:solidFill>
                <a:srgbClr val="FFFFFF"/>
              </a:solidFill>
              <a:cs typeface="Arial Narrow"/>
            </a:endParaRPr>
          </a:p>
          <a:p>
            <a:pPr marL="12700"/>
            <a:r>
              <a:rPr lang="en-US" sz="850" dirty="0">
                <a:solidFill>
                  <a:srgbClr val="FFFFFF"/>
                </a:solidFill>
                <a:cs typeface="Arial Narrow"/>
              </a:rPr>
              <a:t>mob.: +48 692 440 082</a:t>
            </a:r>
          </a:p>
          <a:p>
            <a:pPr marL="12700"/>
            <a:r>
              <a:rPr lang="en-US" sz="850" dirty="0">
                <a:solidFill>
                  <a:srgbClr val="FFFFFF"/>
                </a:solidFill>
                <a:cs typeface="Arial Narrow"/>
              </a:rPr>
              <a:t>anna.urbaniak@burdamedia.pl</a:t>
            </a:r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1010"/>
              </a:lnSpc>
            </a:pPr>
            <a:endParaRPr lang="pl-PL" sz="850" dirty="0" smtClean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/>
            <a:r>
              <a:rPr lang="pl-PL" sz="850" b="1" dirty="0">
                <a:solidFill>
                  <a:srgbClr val="FFFFFF"/>
                </a:solidFill>
              </a:rPr>
              <a:t>Edyta Brzezicka</a:t>
            </a:r>
            <a:r>
              <a:rPr lang="pl-PL" sz="850" dirty="0"/>
              <a:t/>
            </a:r>
            <a:br>
              <a:rPr lang="pl-PL" sz="850" dirty="0"/>
            </a:br>
            <a:r>
              <a:rPr lang="pl-PL" sz="850" dirty="0" err="1">
                <a:solidFill>
                  <a:srgbClr val="FFFFFF"/>
                </a:solidFill>
              </a:rPr>
              <a:t>Traffic</a:t>
            </a:r>
            <a:r>
              <a:rPr lang="pl-PL" sz="850" dirty="0">
                <a:solidFill>
                  <a:srgbClr val="FFFFFF"/>
                </a:solidFill>
              </a:rPr>
              <a:t> </a:t>
            </a:r>
            <a:r>
              <a:rPr lang="pl-PL" sz="850" dirty="0" err="1">
                <a:solidFill>
                  <a:srgbClr val="FFFFFF"/>
                </a:solidFill>
              </a:rPr>
              <a:t>Expert</a:t>
            </a:r>
            <a:r>
              <a:rPr lang="pl-PL" sz="850" dirty="0">
                <a:solidFill>
                  <a:srgbClr val="FFFFFF"/>
                </a:solidFill>
              </a:rPr>
              <a:t> </a:t>
            </a:r>
            <a:r>
              <a:rPr lang="pl-PL" sz="850" dirty="0"/>
              <a:t/>
            </a:r>
            <a:br>
              <a:rPr lang="pl-PL" sz="850" dirty="0"/>
            </a:br>
            <a:r>
              <a:rPr lang="pl-PL" sz="850" dirty="0" err="1">
                <a:solidFill>
                  <a:srgbClr val="FFFFFF"/>
                </a:solidFill>
              </a:rPr>
              <a:t>mob</a:t>
            </a:r>
            <a:r>
              <a:rPr lang="pl-PL" sz="850" dirty="0">
                <a:solidFill>
                  <a:srgbClr val="FFFFFF"/>
                </a:solidFill>
              </a:rPr>
              <a:t>.: + 48 519 538 022</a:t>
            </a:r>
          </a:p>
          <a:p>
            <a:pPr marL="12700">
              <a:lnSpc>
                <a:spcPts val="1010"/>
              </a:lnSpc>
            </a:pPr>
            <a:r>
              <a:rPr lang="pl-PL" sz="850" dirty="0" err="1">
                <a:solidFill>
                  <a:srgbClr val="FFFFFF"/>
                </a:solidFill>
              </a:rPr>
              <a:t>edyta.brzezicka@burdamedia.pl</a:t>
            </a:r>
            <a:endParaRPr lang="pl-PL" dirty="0"/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1010"/>
              </a:lnSpc>
            </a:pPr>
            <a:endParaRPr lang="pl-PL" sz="850" dirty="0">
              <a:solidFill>
                <a:srgbClr val="FFFFFF"/>
              </a:solidFill>
              <a:cs typeface="Arial Narrow"/>
            </a:endParaRPr>
          </a:p>
          <a:p>
            <a:pPr marL="12700">
              <a:lnSpc>
                <a:spcPts val="969"/>
              </a:lnSpc>
            </a:pPr>
            <a:endParaRPr lang="en-GB" sz="850" dirty="0">
              <a:solidFill>
                <a:srgbClr val="FFFFFF"/>
              </a:solidFill>
              <a:cs typeface="Arial Narrow"/>
            </a:endParaRPr>
          </a:p>
        </p:txBody>
      </p:sp>
      <p:sp>
        <p:nvSpPr>
          <p:cNvPr id="24" name="object 5"/>
          <p:cNvSpPr txBox="1">
            <a:spLocks/>
          </p:cNvSpPr>
          <p:nvPr/>
        </p:nvSpPr>
        <p:spPr>
          <a:xfrm>
            <a:off x="762510" y="2223359"/>
            <a:ext cx="578485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800" dirty="0">
                <a:solidFill>
                  <a:srgbClr val="00D5E9"/>
                </a:solidFill>
                <a:latin typeface="Arial Black"/>
                <a:cs typeface="Arial Black"/>
              </a:rPr>
              <a:t>Kontakty</a:t>
            </a:r>
            <a:endParaRPr lang="pl-PL" sz="2800" kern="0" dirty="0">
              <a:solidFill>
                <a:srgbClr val="00D5E9"/>
              </a:solidFill>
              <a:latin typeface="Arial Black"/>
              <a:cs typeface="Arial Black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A53302-2249-D029-7BFB-96764013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41" y="2387487"/>
            <a:ext cx="708271" cy="70827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765316-5AD4-06DD-935F-005F74C5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850" y="3685134"/>
            <a:ext cx="496051" cy="496051"/>
          </a:xfrm>
          <a:prstGeom prst="rect">
            <a:avLst/>
          </a:prstGeom>
        </p:spPr>
      </p:pic>
      <p:pic>
        <p:nvPicPr>
          <p:cNvPr id="18" name="Obraz 22" descr="Obraz zawierający osoba, ściana&#10;&#10;Opis wygenerowany automatycznie">
            <a:extLst>
              <a:ext uri="{FF2B5EF4-FFF2-40B4-BE49-F238E27FC236}">
                <a16:creationId xmlns:a16="http://schemas.microsoft.com/office/drawing/2014/main" id="{F2E61735-C9FA-20A9-2C42-47709DDD4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850" y="5383313"/>
            <a:ext cx="493737" cy="538906"/>
          </a:xfrm>
          <a:prstGeom prst="rect">
            <a:avLst/>
          </a:prstGeom>
        </p:spPr>
      </p:pic>
      <p:pic>
        <p:nvPicPr>
          <p:cNvPr id="22" name="Obraz 21" descr="Obraz zawierający osoba, ściana, wewnątrz, mężczyzna&#10;&#10;Opis wygenerowany automatycznie">
            <a:extLst>
              <a:ext uri="{FF2B5EF4-FFF2-40B4-BE49-F238E27FC236}">
                <a16:creationId xmlns:a16="http://schemas.microsoft.com/office/drawing/2014/main" id="{D685CC47-76E4-C278-EF51-F77B756E57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443" r="20805" b="56973"/>
          <a:stretch/>
        </p:blipFill>
        <p:spPr>
          <a:xfrm>
            <a:off x="3556850" y="6240502"/>
            <a:ext cx="485186" cy="49605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0" y="4539385"/>
            <a:ext cx="501994" cy="5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1" y="2245802"/>
            <a:ext cx="3285808" cy="426497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864491" y="2188363"/>
            <a:ext cx="3761922" cy="1444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5750" spc="-265" dirty="0" err="1">
                <a:latin typeface="Arial Black" panose="020B0A04020102020204" pitchFamily="34" charset="0"/>
                <a:cs typeface="Trebuchet MS"/>
              </a:rPr>
              <a:t>Mediakit</a:t>
            </a:r>
            <a:endParaRPr lang="pl-PL" sz="5750" spc="-265" dirty="0">
              <a:latin typeface="Arial Black" panose="020B0A04020102020204" pitchFamily="34" charset="0"/>
              <a:cs typeface="Trebuchet MS"/>
            </a:endParaRPr>
          </a:p>
          <a:p>
            <a:pPr>
              <a:lnSpc>
                <a:spcPts val="5000"/>
              </a:lnSpc>
            </a:pPr>
            <a:r>
              <a:rPr lang="pl-PL" sz="5750" spc="-265" dirty="0" smtClean="0">
                <a:solidFill>
                  <a:srgbClr val="00D5E9"/>
                </a:solidFill>
                <a:latin typeface="Arial Black" panose="020B0A04020102020204" pitchFamily="34" charset="0"/>
                <a:cs typeface="Trebuchet MS"/>
              </a:rPr>
              <a:t>2026</a:t>
            </a:r>
            <a:endParaRPr sz="5750" dirty="0">
              <a:solidFill>
                <a:srgbClr val="00D5E9"/>
              </a:solidFill>
              <a:latin typeface="Arial Black" panose="020B0A04020102020204" pitchFamily="34" charset="0"/>
              <a:cs typeface="Trebuchet M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63FA8BA-5A9A-8EAF-131B-37A00DEC7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45" y="4378291"/>
            <a:ext cx="4077580" cy="285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752860" y="3638221"/>
            <a:ext cx="48029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cs typeface="Arial Black" panose="020B0604020202020204" pitchFamily="34" charset="0"/>
              </a:rPr>
              <a:t>TRAVELER</a:t>
            </a:r>
            <a:r>
              <a:rPr lang="pl-PL" sz="1600" dirty="0">
                <a:cs typeface="Arial Narrow" panose="020B0604020202020204" pitchFamily="34" charset="0"/>
              </a:rPr>
              <a:t> co miesiąc podpowiada dokąd jechać, zdradza sprawdzone patenty na tanie podróżowanie, opowiada o kulturach świata i pokazuje świat oczami najlepszych reporterów.</a:t>
            </a:r>
          </a:p>
          <a:p>
            <a:endParaRPr lang="pl-PL" sz="1600" dirty="0">
              <a:cs typeface="Arial Narrow" panose="020B0604020202020204" pitchFamily="34" charset="0"/>
            </a:endParaRPr>
          </a:p>
          <a:p>
            <a:r>
              <a:rPr lang="pl-PL" sz="1600" b="1" dirty="0">
                <a:cs typeface="Arial Black" panose="020B0604020202020204" pitchFamily="34" charset="0"/>
              </a:rPr>
              <a:t>TRAVELER</a:t>
            </a:r>
            <a:r>
              <a:rPr lang="pl-PL" sz="1600" dirty="0">
                <a:cs typeface="Arial Narrow" panose="020B0604020202020204" pitchFamily="34" charset="0"/>
              </a:rPr>
              <a:t> wyznacza podróżnicze trendy. Wskazuje nieoczywiste destynacje, które właśnie stają się modne. Czasem też te trendy kreuje. Tak jak w przypadku </a:t>
            </a:r>
            <a:r>
              <a:rPr lang="pl-PL" sz="1600" dirty="0" smtClean="0">
                <a:cs typeface="Arial Narrow" panose="020B0604020202020204" pitchFamily="34" charset="0"/>
              </a:rPr>
              <a:t>chociażby plebiscytu Cuda </a:t>
            </a:r>
            <a:r>
              <a:rPr lang="pl-PL" sz="1600" dirty="0">
                <a:cs typeface="Arial Narrow" panose="020B0604020202020204" pitchFamily="34" charset="0"/>
              </a:rPr>
              <a:t>Polski.</a:t>
            </a:r>
          </a:p>
          <a:p>
            <a:endParaRPr lang="pl-PL" sz="1600" dirty="0">
              <a:cs typeface="Arial Narrow" panose="020B0604020202020204" pitchFamily="34" charset="0"/>
            </a:endParaRPr>
          </a:p>
          <a:p>
            <a:r>
              <a:rPr lang="pl-PL" sz="1600" b="1" dirty="0">
                <a:cs typeface="Arial Black" panose="020B0604020202020204" pitchFamily="34" charset="0"/>
              </a:rPr>
              <a:t>TRAVELER</a:t>
            </a:r>
            <a:r>
              <a:rPr lang="pl-PL" sz="1600" dirty="0">
                <a:cs typeface="Arial Narrow" panose="020B0604020202020204" pitchFamily="34" charset="0"/>
              </a:rPr>
              <a:t> inspiruje, radzi i skłania do myślenia wszystkich, którzy dzielą z nami podróżniczą pasję. </a:t>
            </a:r>
            <a:endParaRPr lang="x-none" sz="1600" dirty="0">
              <a:solidFill>
                <a:srgbClr val="00D5E9"/>
              </a:solidFill>
              <a:cs typeface="Arial Narrow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C24A6548-3C53-312A-BD66-EA7E70011EC3}"/>
              </a:ext>
            </a:extLst>
          </p:cNvPr>
          <p:cNvSpPr txBox="1">
            <a:spLocks/>
          </p:cNvSpPr>
          <p:nvPr/>
        </p:nvSpPr>
        <p:spPr>
          <a:xfrm>
            <a:off x="804027" y="2110864"/>
            <a:ext cx="578485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500" kern="0" dirty="0" smtClean="0">
                <a:solidFill>
                  <a:srgbClr val="00D5E9"/>
                </a:solidFill>
                <a:latin typeface="Arial Black"/>
                <a:cs typeface="Arial Black"/>
              </a:rPr>
              <a:t>Kultowy, światowy </a:t>
            </a:r>
          </a:p>
          <a:p>
            <a:r>
              <a:rPr lang="pl-PL" sz="2500" kern="0" dirty="0" smtClean="0">
                <a:solidFill>
                  <a:srgbClr val="FFFFFF"/>
                </a:solidFill>
                <a:latin typeface="Arial Black"/>
                <a:cs typeface="Arial Black"/>
              </a:rPr>
              <a:t>magazyn poświęcony </a:t>
            </a:r>
          </a:p>
          <a:p>
            <a:r>
              <a:rPr lang="pl-PL" sz="2500" kern="0" dirty="0" smtClean="0">
                <a:solidFill>
                  <a:srgbClr val="FFFFFF"/>
                </a:solidFill>
                <a:latin typeface="Arial Black"/>
                <a:cs typeface="Arial Black"/>
              </a:rPr>
              <a:t>podróżom. Od </a:t>
            </a:r>
            <a:r>
              <a:rPr lang="pl-PL" sz="2500" kern="0" dirty="0" smtClean="0">
                <a:solidFill>
                  <a:srgbClr val="00D5E9"/>
                </a:solidFill>
                <a:latin typeface="Arial Black"/>
                <a:cs typeface="Arial Black"/>
              </a:rPr>
              <a:t>20 lat </a:t>
            </a:r>
            <a:r>
              <a:rPr lang="pl-PL" sz="2500" kern="0" dirty="0" smtClean="0">
                <a:solidFill>
                  <a:srgbClr val="FFFFFF"/>
                </a:solidFill>
                <a:latin typeface="Arial Black"/>
                <a:cs typeface="Arial Black"/>
              </a:rPr>
              <a:t>w Polsce  </a:t>
            </a:r>
            <a:endParaRPr lang="pl-PL" sz="2500" kern="0" dirty="0">
              <a:solidFill>
                <a:srgbClr val="00D5E9"/>
              </a:solidFill>
              <a:latin typeface="Arial Black"/>
              <a:cs typeface="Arial Black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36" y="663327"/>
            <a:ext cx="1896929" cy="246221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97" y="1265406"/>
            <a:ext cx="1896930" cy="246221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94" y="2496514"/>
            <a:ext cx="1896929" cy="246221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31" y="3481456"/>
            <a:ext cx="1897404" cy="24628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19" y="3930608"/>
            <a:ext cx="1896928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37" y="173737"/>
            <a:ext cx="2335753" cy="30318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70" y="707231"/>
            <a:ext cx="2335753" cy="30318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51" y="2046255"/>
            <a:ext cx="2335753" cy="303180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29503" y="2223134"/>
            <a:ext cx="49931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sz="1600" kern="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Arial Black"/>
              </a:rPr>
              <a:t>Wydania specjalne </a:t>
            </a:r>
            <a:r>
              <a:rPr lang="pl-PL" sz="1600" i="1" kern="0" dirty="0">
                <a:solidFill>
                  <a:srgbClr val="00D5E9"/>
                </a:solidFill>
                <a:latin typeface="Arial Black" panose="020B0A04020102020204" pitchFamily="34" charset="0"/>
                <a:ea typeface="+mj-ea"/>
                <a:cs typeface="Arial Black"/>
              </a:rPr>
              <a:t>National </a:t>
            </a:r>
            <a:r>
              <a:rPr lang="pl-PL" sz="1600" i="1" kern="0" dirty="0" err="1">
                <a:solidFill>
                  <a:srgbClr val="00D5E9"/>
                </a:solidFill>
                <a:latin typeface="Arial Black" panose="020B0A04020102020204" pitchFamily="34" charset="0"/>
                <a:ea typeface="+mj-ea"/>
                <a:cs typeface="Arial Black"/>
              </a:rPr>
              <a:t>Geographic</a:t>
            </a:r>
            <a:r>
              <a:rPr lang="pl-PL" sz="1600" i="1" kern="0" dirty="0">
                <a:solidFill>
                  <a:srgbClr val="00D5E9"/>
                </a:solidFill>
                <a:latin typeface="Arial Black" panose="020B0A04020102020204" pitchFamily="34" charset="0"/>
                <a:ea typeface="+mj-ea"/>
                <a:cs typeface="Arial Black"/>
              </a:rPr>
              <a:t> </a:t>
            </a:r>
            <a:endParaRPr lang="pl-PL" sz="1600" i="1" kern="0" dirty="0" smtClean="0">
              <a:solidFill>
                <a:srgbClr val="00D5E9"/>
              </a:solidFill>
              <a:latin typeface="Arial Black" panose="020B0A04020102020204" pitchFamily="34" charset="0"/>
              <a:ea typeface="+mj-ea"/>
              <a:cs typeface="Arial Black"/>
            </a:endParaRPr>
          </a:p>
          <a:p>
            <a:pPr fontAlgn="base"/>
            <a:r>
              <a:rPr lang="pl-PL" sz="1600" kern="0" dirty="0" smtClean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Arial Black"/>
              </a:rPr>
              <a:t>to </a:t>
            </a:r>
            <a:r>
              <a:rPr lang="pl-PL" sz="1600" kern="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Arial Black"/>
              </a:rPr>
              <a:t>wysokiej jakości publikacje tematyczne, które pogłębiają wiedzę i inspirują do odkrywania świata w różnych jego aspektach – od nauki i przyrody, po kulturę, historię i </a:t>
            </a:r>
            <a:r>
              <a:rPr lang="pl-PL" sz="1600" kern="0" dirty="0" smtClean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Arial Black"/>
              </a:rPr>
              <a:t>podróże</a:t>
            </a:r>
            <a:endParaRPr lang="pl-PL" sz="1600" dirty="0">
              <a:latin typeface="Arial Black" panose="020B0A04020102020204" pitchFamily="34" charset="0"/>
            </a:endParaRPr>
          </a:p>
          <a:p>
            <a:pPr fontAlgn="base"/>
            <a:endParaRPr lang="pl-PL" sz="1200" dirty="0" smtClean="0"/>
          </a:p>
          <a:p>
            <a:pPr fontAlgn="base"/>
            <a:r>
              <a:rPr lang="pl-PL" sz="1400" dirty="0"/>
              <a:t>🔸 </a:t>
            </a:r>
            <a:r>
              <a:rPr lang="pl-PL" sz="1400" b="1" i="1" dirty="0" smtClean="0">
                <a:latin typeface="Arial Black" panose="020B0604020202020204" pitchFamily="34" charset="0"/>
                <a:cs typeface="Arial Black" panose="020B0604020202020204" pitchFamily="34" charset="0"/>
              </a:rPr>
              <a:t>National </a:t>
            </a:r>
            <a:r>
              <a:rPr lang="pl-PL" sz="1400" b="1" i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Geographic</a:t>
            </a:r>
            <a:r>
              <a:rPr lang="pl-PL" sz="1400" b="1" i="1" dirty="0">
                <a:latin typeface="Arial Black" panose="020B0604020202020204" pitchFamily="34" charset="0"/>
                <a:cs typeface="Arial Black" panose="020B0604020202020204" pitchFamily="34" charset="0"/>
              </a:rPr>
              <a:t> Wydanie Specjalne </a:t>
            </a:r>
            <a:endParaRPr lang="pl-PL" sz="1400" i="1" dirty="0"/>
          </a:p>
          <a:p>
            <a:pPr fontAlgn="base"/>
            <a:r>
              <a:rPr lang="pl-PL" sz="1400" dirty="0" smtClean="0"/>
              <a:t>publikacje </a:t>
            </a:r>
            <a:r>
              <a:rPr lang="pl-PL" sz="1400" dirty="0"/>
              <a:t>skupiające się na jednym, wybranym temacie (np. kosmos, ocean, starożytne cywilizacje</a:t>
            </a:r>
            <a:r>
              <a:rPr lang="pl-PL" sz="1400" dirty="0" smtClean="0"/>
              <a:t>),</a:t>
            </a:r>
          </a:p>
          <a:p>
            <a:pPr fontAlgn="base"/>
            <a:r>
              <a:rPr lang="pl-PL" sz="1400" dirty="0" smtClean="0"/>
              <a:t>🔸 </a:t>
            </a:r>
            <a:r>
              <a:rPr lang="pl-PL" sz="1400" b="1" i="1" dirty="0">
                <a:latin typeface="Arial Black" panose="020B0A04020102020204" pitchFamily="34" charset="0"/>
                <a:cs typeface="Arial Black" panose="020B0604020202020204" pitchFamily="34" charset="0"/>
              </a:rPr>
              <a:t>National</a:t>
            </a:r>
            <a:r>
              <a:rPr lang="pl-PL" sz="1400" i="1" dirty="0">
                <a:latin typeface="Arial Black" panose="020B0A04020102020204" pitchFamily="34" charset="0"/>
              </a:rPr>
              <a:t> </a:t>
            </a:r>
            <a:r>
              <a:rPr lang="pl-PL" sz="1400" b="1" i="1" dirty="0" err="1">
                <a:latin typeface="Arial Black" panose="020B0A04020102020204" pitchFamily="34" charset="0"/>
                <a:cs typeface="Arial Black" panose="020B0604020202020204" pitchFamily="34" charset="0"/>
              </a:rPr>
              <a:t>Geographic</a:t>
            </a:r>
            <a:r>
              <a:rPr lang="pl-PL" sz="1400" b="1" i="1" dirty="0">
                <a:latin typeface="Arial Black" panose="020B0A04020102020204" pitchFamily="34" charset="0"/>
                <a:cs typeface="Arial Black" panose="020B0604020202020204" pitchFamily="34" charset="0"/>
              </a:rPr>
              <a:t> Extra </a:t>
            </a:r>
            <a:r>
              <a:rPr lang="pl-PL" sz="1400" b="1" i="1" dirty="0" err="1" smtClean="0">
                <a:latin typeface="Arial Black" panose="020B0A04020102020204" pitchFamily="34" charset="0"/>
                <a:cs typeface="Arial Black" panose="020B0604020202020204" pitchFamily="34" charset="0"/>
              </a:rPr>
              <a:t>Bookazine</a:t>
            </a:r>
            <a:endParaRPr lang="pl-PL" sz="1400" b="1" i="1" dirty="0">
              <a:latin typeface="Arial Black" panose="020B0A04020102020204" pitchFamily="34" charset="0"/>
              <a:cs typeface="Arial Black" panose="020B0604020202020204" pitchFamily="34" charset="0"/>
            </a:endParaRPr>
          </a:p>
          <a:p>
            <a:pPr fontAlgn="base"/>
            <a:r>
              <a:rPr lang="pl-PL" sz="1400" dirty="0" smtClean="0"/>
              <a:t>wydania </a:t>
            </a:r>
            <a:r>
              <a:rPr lang="pl-PL" sz="1400" dirty="0"/>
              <a:t>książkowo-magazynowe z pogłębionymi treściami eksperckimi i fotografią na najwyższym poziomie</a:t>
            </a:r>
            <a:r>
              <a:rPr lang="pl-PL" sz="1400" dirty="0" smtClean="0"/>
              <a:t>,</a:t>
            </a:r>
          </a:p>
          <a:p>
            <a:pPr fontAlgn="base"/>
            <a:r>
              <a:rPr lang="pl-PL" sz="1400" i="1" dirty="0">
                <a:latin typeface="Arial Black" panose="020B0A04020102020204" pitchFamily="34" charset="0"/>
              </a:rPr>
              <a:t>🔸 </a:t>
            </a:r>
            <a:r>
              <a:rPr lang="pl-PL" sz="1400" b="1" i="1" dirty="0">
                <a:latin typeface="Arial Black" panose="020B0A04020102020204" pitchFamily="34" charset="0"/>
                <a:cs typeface="Arial Black" panose="020B0604020202020204" pitchFamily="34" charset="0"/>
              </a:rPr>
              <a:t>National </a:t>
            </a:r>
            <a:r>
              <a:rPr lang="pl-PL" sz="1400" b="1" i="1" dirty="0" err="1">
                <a:latin typeface="Arial Black" panose="020B0A04020102020204" pitchFamily="34" charset="0"/>
                <a:cs typeface="Arial Black" panose="020B0604020202020204" pitchFamily="34" charset="0"/>
              </a:rPr>
              <a:t>Geographic</a:t>
            </a:r>
            <a:r>
              <a:rPr lang="pl-PL" sz="1400" b="1" i="1" dirty="0">
                <a:latin typeface="Arial Black" panose="020B0A04020102020204" pitchFamily="34" charset="0"/>
                <a:cs typeface="Arial Black" panose="020B0604020202020204" pitchFamily="34" charset="0"/>
              </a:rPr>
              <a:t> </a:t>
            </a:r>
            <a:r>
              <a:rPr lang="pl-PL" sz="1400" b="1" i="1" dirty="0" err="1" smtClean="0">
                <a:latin typeface="Arial Black" panose="020B0A04020102020204" pitchFamily="34" charset="0"/>
                <a:cs typeface="Arial Black" panose="020B0604020202020204" pitchFamily="34" charset="0"/>
              </a:rPr>
              <a:t>Traveler</a:t>
            </a:r>
            <a:r>
              <a:rPr lang="pl-PL" sz="1400" b="1" i="1" dirty="0" smtClean="0">
                <a:latin typeface="Arial Black" panose="020B0A04020102020204" pitchFamily="34" charset="0"/>
                <a:cs typeface="Arial Black" panose="020B0604020202020204" pitchFamily="34" charset="0"/>
              </a:rPr>
              <a:t> </a:t>
            </a:r>
            <a:r>
              <a:rPr lang="pl-PL" sz="1400" b="1" i="1" dirty="0">
                <a:latin typeface="Arial Black" panose="020B0A04020102020204" pitchFamily="34" charset="0"/>
                <a:cs typeface="Arial Black" panose="020B0604020202020204" pitchFamily="34" charset="0"/>
              </a:rPr>
              <a:t>Extra</a:t>
            </a:r>
            <a:r>
              <a:rPr lang="pl-PL" sz="1400" i="1" dirty="0">
                <a:latin typeface="Arial Black" panose="020B0A04020102020204" pitchFamily="34" charset="0"/>
              </a:rPr>
              <a:t> </a:t>
            </a:r>
          </a:p>
          <a:p>
            <a:pPr fontAlgn="base"/>
            <a:r>
              <a:rPr lang="pl-PL" sz="1400" dirty="0" smtClean="0"/>
              <a:t>rozszerzone </a:t>
            </a:r>
            <a:r>
              <a:rPr lang="pl-PL" sz="1400" dirty="0"/>
              <a:t>edycje magazynu podróżniczego z praktycznymi przewodnikami po wybranych kierunkach (np. Włochy, Hiszpania, Polska</a:t>
            </a:r>
            <a:r>
              <a:rPr lang="pl-PL" sz="1400" dirty="0" smtClean="0"/>
              <a:t>).</a:t>
            </a:r>
            <a:endParaRPr lang="pl-PL" sz="1400" dirty="0" smtClean="0"/>
          </a:p>
        </p:txBody>
      </p:sp>
      <p:sp>
        <p:nvSpPr>
          <p:cNvPr id="9" name="Prostokąt 8"/>
          <p:cNvSpPr/>
          <p:nvPr/>
        </p:nvSpPr>
        <p:spPr>
          <a:xfrm>
            <a:off x="329504" y="6321241"/>
            <a:ext cx="6499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kern="0" dirty="0">
                <a:solidFill>
                  <a:srgbClr val="FFFFFF"/>
                </a:solidFill>
                <a:latin typeface="Arial Black"/>
                <a:ea typeface="+mj-ea"/>
                <a:cs typeface="Arial Black"/>
              </a:rPr>
              <a:t>Każde z wydań jest obecne w sprzedaży przez 3 miesiące, </a:t>
            </a:r>
            <a:endParaRPr lang="pl-PL" sz="1200" kern="0" dirty="0" smtClean="0">
              <a:solidFill>
                <a:srgbClr val="FFFFFF"/>
              </a:solidFill>
              <a:latin typeface="Arial Black"/>
              <a:ea typeface="+mj-ea"/>
              <a:cs typeface="Arial Black"/>
            </a:endParaRPr>
          </a:p>
          <a:p>
            <a:r>
              <a:rPr lang="pl-PL" sz="1200" kern="0" dirty="0" smtClean="0">
                <a:solidFill>
                  <a:srgbClr val="FFFFFF"/>
                </a:solidFill>
                <a:latin typeface="Arial Black"/>
                <a:ea typeface="+mj-ea"/>
                <a:cs typeface="Arial Black"/>
              </a:rPr>
              <a:t>Dzięki </a:t>
            </a:r>
            <a:r>
              <a:rPr lang="pl-PL" sz="1200" kern="0" dirty="0">
                <a:solidFill>
                  <a:srgbClr val="FFFFFF"/>
                </a:solidFill>
                <a:latin typeface="Arial Black"/>
                <a:ea typeface="+mj-ea"/>
                <a:cs typeface="Arial Black"/>
              </a:rPr>
              <a:t>ponadczasowej tematyce i atrakcyjnej formie, cieszą się one dużym zainteresowaniem zarówno stałych czytelników, </a:t>
            </a:r>
            <a:r>
              <a:rPr lang="pl-PL" sz="1200" kern="0" dirty="0" smtClean="0">
                <a:solidFill>
                  <a:srgbClr val="FFFFFF"/>
                </a:solidFill>
                <a:latin typeface="Arial Black"/>
                <a:ea typeface="+mj-ea"/>
                <a:cs typeface="Arial Black"/>
              </a:rPr>
              <a:t>jak </a:t>
            </a:r>
            <a:r>
              <a:rPr lang="pl-PL" sz="1200" kern="0" dirty="0">
                <a:solidFill>
                  <a:srgbClr val="FFFFFF"/>
                </a:solidFill>
                <a:latin typeface="Arial Black"/>
                <a:ea typeface="+mj-ea"/>
                <a:cs typeface="Arial Black"/>
              </a:rPr>
              <a:t>i nowych odbiorców.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27" y="3205545"/>
            <a:ext cx="2345723" cy="304474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254" y="3739038"/>
            <a:ext cx="2335752" cy="30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7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dno oceanu&#10;&#10;Opis wygenerowany automatycznie">
            <a:extLst>
              <a:ext uri="{FF2B5EF4-FFF2-40B4-BE49-F238E27FC236}">
                <a16:creationId xmlns:a16="http://schemas.microsoft.com/office/drawing/2014/main" id="{817653AE-D49B-DE26-8902-FCA88E672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r="31031"/>
          <a:stretch/>
        </p:blipFill>
        <p:spPr>
          <a:xfrm>
            <a:off x="5718048" y="0"/>
            <a:ext cx="5553704" cy="75628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8006BE3-C4E9-31DD-0C1A-C3BEA1825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76" y="6931387"/>
            <a:ext cx="1109035" cy="300030"/>
          </a:xfrm>
          <a:prstGeom prst="rect">
            <a:avLst/>
          </a:prstGeom>
        </p:spPr>
      </p:pic>
      <p:pic>
        <p:nvPicPr>
          <p:cNvPr id="17" name="object 8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3854" y="2511218"/>
            <a:ext cx="548640" cy="548639"/>
          </a:xfrm>
          <a:prstGeom prst="rect">
            <a:avLst/>
          </a:prstGeom>
        </p:spPr>
      </p:pic>
      <p:sp>
        <p:nvSpPr>
          <p:cNvPr id="18" name="object 9"/>
          <p:cNvSpPr txBox="1">
            <a:spLocks/>
          </p:cNvSpPr>
          <p:nvPr/>
        </p:nvSpPr>
        <p:spPr>
          <a:xfrm>
            <a:off x="1438656" y="2461860"/>
            <a:ext cx="4279392" cy="77841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lang="pl-PL" sz="1600" b="1" kern="0" dirty="0">
                <a:solidFill>
                  <a:schemeClr val="tx1"/>
                </a:solidFill>
                <a:latin typeface="Arial Black" panose="020B0A04020102020204" pitchFamily="34" charset="0"/>
                <a:cs typeface="Calibri"/>
              </a:rPr>
              <a:t>National </a:t>
            </a:r>
            <a:r>
              <a:rPr lang="pl-PL" sz="1600" b="1" kern="0" dirty="0" err="1">
                <a:solidFill>
                  <a:schemeClr val="tx1"/>
                </a:solidFill>
                <a:latin typeface="Arial Black" panose="020B0A04020102020204" pitchFamily="34" charset="0"/>
                <a:cs typeface="Calibri"/>
              </a:rPr>
              <a:t>Geographic</a:t>
            </a:r>
            <a:r>
              <a:rPr lang="pl-PL" sz="1600" b="1" kern="0" dirty="0">
                <a:solidFill>
                  <a:schemeClr val="tx1"/>
                </a:solidFill>
                <a:latin typeface="Arial Black" panose="020B0A04020102020204" pitchFamily="34" charset="0"/>
                <a:cs typeface="Calibri"/>
              </a:rPr>
              <a:t> Magazine Poland </a:t>
            </a:r>
          </a:p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511</a:t>
            </a:r>
            <a:r>
              <a:rPr lang="pl-PL" sz="1600" b="1" kern="0" spc="-25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tys.</a:t>
            </a:r>
            <a:r>
              <a:rPr lang="pl-PL" sz="1600" b="1" kern="0" spc="5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kern="0" spc="-10" dirty="0">
                <a:solidFill>
                  <a:schemeClr val="tx1"/>
                </a:solidFill>
                <a:latin typeface="Arial Black" panose="020B0A04020102020204" pitchFamily="34" charset="0"/>
              </a:rPr>
              <a:t>obserwujących</a:t>
            </a:r>
          </a:p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6,7 mln  </a:t>
            </a:r>
            <a:r>
              <a:rPr lang="pl-PL" sz="1600" kern="0" dirty="0">
                <a:solidFill>
                  <a:schemeClr val="tx1"/>
                </a:solidFill>
                <a:latin typeface="Arial Black" panose="020B0A04020102020204" pitchFamily="34" charset="0"/>
              </a:rPr>
              <a:t>zasięg całkowity</a:t>
            </a:r>
            <a:endParaRPr lang="pl-PL" sz="1600" kern="0" dirty="0">
              <a:solidFill>
                <a:schemeClr val="tx1"/>
              </a:solidFill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19" name="object 10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3854" y="3565706"/>
            <a:ext cx="548640" cy="545591"/>
          </a:xfrm>
          <a:prstGeom prst="rect">
            <a:avLst/>
          </a:prstGeom>
        </p:spPr>
      </p:pic>
      <p:pic>
        <p:nvPicPr>
          <p:cNvPr id="20" name="object 11">
            <a:hlinkClick r:id="rId9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6297" y="4617146"/>
            <a:ext cx="559419" cy="565533"/>
          </a:xfrm>
          <a:prstGeom prst="rect">
            <a:avLst/>
          </a:prstGeom>
        </p:spPr>
      </p:pic>
      <p:pic>
        <p:nvPicPr>
          <p:cNvPr id="22" name="object 18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6902" y="5782825"/>
            <a:ext cx="545592" cy="551688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9BA728D-C2B5-D8A9-003A-B8F0F4D274CE}"/>
              </a:ext>
            </a:extLst>
          </p:cNvPr>
          <p:cNvSpPr txBox="1"/>
          <p:nvPr/>
        </p:nvSpPr>
        <p:spPr>
          <a:xfrm>
            <a:off x="760351" y="6931387"/>
            <a:ext cx="5250305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lvl="0">
              <a:spcBef>
                <a:spcPts val="90"/>
              </a:spcBef>
              <a:defRPr/>
            </a:pPr>
            <a:r>
              <a:rPr lang="pl-PL" sz="700" kern="0" dirty="0">
                <a:cs typeface="Calibri"/>
              </a:rPr>
              <a:t>Źródło:</a:t>
            </a:r>
            <a:r>
              <a:rPr lang="pl-PL" sz="700" kern="0" spc="160" dirty="0">
                <a:cs typeface="Calibri"/>
              </a:rPr>
              <a:t> </a:t>
            </a:r>
            <a:r>
              <a:rPr lang="pl-PL" sz="700" kern="0" spc="-10" dirty="0" err="1">
                <a:cs typeface="Calibri"/>
              </a:rPr>
              <a:t>Mediapanel</a:t>
            </a:r>
            <a:r>
              <a:rPr lang="pl-PL" sz="700" kern="0" spc="-10" dirty="0">
                <a:cs typeface="Calibri"/>
              </a:rPr>
              <a:t>,</a:t>
            </a:r>
            <a:r>
              <a:rPr lang="pl-PL" sz="700" kern="0" spc="60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Real </a:t>
            </a:r>
            <a:r>
              <a:rPr lang="pl-PL" sz="700" kern="0" dirty="0" err="1">
                <a:cs typeface="Calibri"/>
              </a:rPr>
              <a:t>Users</a:t>
            </a:r>
            <a:r>
              <a:rPr lang="pl-PL" sz="700" kern="0" dirty="0">
                <a:cs typeface="Calibri"/>
              </a:rPr>
              <a:t>,</a:t>
            </a:r>
            <a:r>
              <a:rPr lang="pl-PL" sz="700" kern="0" spc="-20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październik</a:t>
            </a:r>
            <a:r>
              <a:rPr lang="pl-PL" sz="700" kern="0" spc="5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2025,</a:t>
            </a:r>
            <a:r>
              <a:rPr lang="pl-PL" sz="700" kern="0" spc="-45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grupa: </a:t>
            </a:r>
            <a:r>
              <a:rPr lang="pl-PL" sz="700" kern="0" dirty="0" smtClean="0">
                <a:cs typeface="Calibri"/>
              </a:rPr>
              <a:t>wszyscy; </a:t>
            </a:r>
            <a:r>
              <a:rPr lang="pl-PL" sz="700" kern="0" spc="-10" dirty="0" err="1">
                <a:cs typeface="Calibri"/>
              </a:rPr>
              <a:t>Sotrender</a:t>
            </a:r>
            <a:r>
              <a:rPr lang="pl-PL" sz="700" kern="0" spc="-10" dirty="0">
                <a:cs typeface="Calibri"/>
              </a:rPr>
              <a:t>,</a:t>
            </a:r>
            <a:r>
              <a:rPr lang="pl-PL" sz="700" kern="0" spc="25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październik</a:t>
            </a:r>
            <a:r>
              <a:rPr lang="pl-PL" sz="700" kern="0" spc="5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2025;</a:t>
            </a:r>
            <a:r>
              <a:rPr lang="pl-PL" sz="700" kern="0" spc="-45" dirty="0">
                <a:cs typeface="Calibri"/>
              </a:rPr>
              <a:t> Facebook, </a:t>
            </a:r>
            <a:r>
              <a:rPr lang="pl-PL" sz="700" kern="0" spc="-10" dirty="0">
                <a:cs typeface="Calibri"/>
              </a:rPr>
              <a:t>Instagram,</a:t>
            </a:r>
            <a:r>
              <a:rPr lang="pl-PL" sz="700" kern="0" spc="-20" dirty="0">
                <a:cs typeface="Calibri"/>
              </a:rPr>
              <a:t> </a:t>
            </a:r>
            <a:r>
              <a:rPr lang="pl-PL" sz="700" kern="0" spc="-10" dirty="0">
                <a:cs typeface="Calibri"/>
              </a:rPr>
              <a:t>YouTube</a:t>
            </a:r>
            <a:r>
              <a:rPr lang="pl-PL" sz="700" kern="0" spc="60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listopad</a:t>
            </a:r>
            <a:r>
              <a:rPr lang="pl-PL" sz="700" kern="0" spc="5" dirty="0">
                <a:cs typeface="Calibri"/>
              </a:rPr>
              <a:t> </a:t>
            </a:r>
            <a:r>
              <a:rPr lang="pl-PL" sz="700" kern="0" dirty="0">
                <a:cs typeface="Calibri"/>
              </a:rPr>
              <a:t>2025</a:t>
            </a:r>
          </a:p>
        </p:txBody>
      </p:sp>
      <p:sp>
        <p:nvSpPr>
          <p:cNvPr id="2" name="Prostokąt 1"/>
          <p:cNvSpPr/>
          <p:nvPr/>
        </p:nvSpPr>
        <p:spPr>
          <a:xfrm>
            <a:off x="1353312" y="3415241"/>
            <a:ext cx="5346700" cy="8438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pl-PL" sz="1600" b="1" kern="0" dirty="0">
                <a:latin typeface="Arial Black" panose="020B0A04020102020204" pitchFamily="34" charset="0"/>
                <a:cs typeface="Calibri"/>
              </a:rPr>
              <a:t>@</a:t>
            </a:r>
            <a:r>
              <a:rPr lang="pl-PL" sz="1600" b="1" kern="0" dirty="0" err="1">
                <a:latin typeface="Arial Black" panose="020B0A04020102020204" pitchFamily="34" charset="0"/>
                <a:cs typeface="Calibri"/>
              </a:rPr>
              <a:t>natgeopl</a:t>
            </a:r>
            <a:r>
              <a:rPr lang="pl-PL" sz="1600" b="1" kern="0" dirty="0">
                <a:latin typeface="Arial Black" panose="020B0A04020102020204" pitchFamily="34" charset="0"/>
                <a:cs typeface="Calibri"/>
              </a:rPr>
              <a:t> – National </a:t>
            </a:r>
            <a:r>
              <a:rPr lang="pl-PL" sz="1600" b="1" kern="0" dirty="0" err="1">
                <a:latin typeface="Arial Black" panose="020B0A04020102020204" pitchFamily="34" charset="0"/>
                <a:cs typeface="Calibri"/>
              </a:rPr>
              <a:t>Geographic</a:t>
            </a:r>
            <a:r>
              <a:rPr lang="pl-PL" sz="1600" b="1" kern="0" dirty="0"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b="1" kern="0" dirty="0" smtClean="0">
                <a:latin typeface="Arial Black" panose="020B0A04020102020204" pitchFamily="34" charset="0"/>
                <a:cs typeface="Calibri"/>
              </a:rPr>
              <a:t>Polska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pl-PL" sz="1600" b="1" kern="0" dirty="0" smtClean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135</a:t>
            </a:r>
            <a:r>
              <a:rPr lang="pl-PL" sz="1600" b="1" kern="0" spc="-35" dirty="0" smtClean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tys.</a:t>
            </a:r>
            <a:r>
              <a:rPr lang="pl-PL" sz="1600" b="1" kern="0" spc="-1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kern="0" spc="-10" dirty="0">
                <a:latin typeface="Arial Black" panose="020B0A04020102020204" pitchFamily="34" charset="0"/>
                <a:cs typeface="Calibri"/>
              </a:rPr>
              <a:t>o</a:t>
            </a:r>
            <a:r>
              <a:rPr lang="pl-PL" sz="1600" kern="0" spc="-10" dirty="0">
                <a:latin typeface="Arial Black" panose="020B0A04020102020204" pitchFamily="34" charset="0"/>
                <a:cs typeface="Garamond"/>
              </a:rPr>
              <a:t>bserwujących</a:t>
            </a:r>
            <a:endParaRPr lang="pl-PL" sz="1600" kern="0" dirty="0">
              <a:latin typeface="Arial Black" panose="020B0A04020102020204" pitchFamily="34" charset="0"/>
              <a:cs typeface="Garamond"/>
            </a:endParaRPr>
          </a:p>
          <a:p>
            <a:pPr marL="12700" lvl="0">
              <a:defRPr/>
            </a:pP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Garamond"/>
              </a:rPr>
              <a:t>451</a:t>
            </a:r>
            <a:r>
              <a:rPr lang="pl-PL" sz="1600" b="1" kern="0" spc="-45" dirty="0">
                <a:solidFill>
                  <a:srgbClr val="00D5E9"/>
                </a:solidFill>
                <a:latin typeface="Arial Black" panose="020B0A04020102020204" pitchFamily="34" charset="0"/>
                <a:cs typeface="Garamond"/>
              </a:rPr>
              <a:t> </a:t>
            </a: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Garamond"/>
              </a:rPr>
              <a:t>tys. </a:t>
            </a:r>
            <a:r>
              <a:rPr lang="pl-PL" sz="1600" kern="0" dirty="0">
                <a:latin typeface="Arial Black" panose="020B0A04020102020204" pitchFamily="34" charset="0"/>
                <a:cs typeface="Garamond"/>
              </a:rPr>
              <a:t>zasięg całkowity</a:t>
            </a:r>
          </a:p>
        </p:txBody>
      </p:sp>
      <p:sp>
        <p:nvSpPr>
          <p:cNvPr id="4" name="Prostokąt 3"/>
          <p:cNvSpPr/>
          <p:nvPr/>
        </p:nvSpPr>
        <p:spPr>
          <a:xfrm>
            <a:off x="1353312" y="5591874"/>
            <a:ext cx="5346700" cy="9335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lvl="0">
              <a:lnSpc>
                <a:spcPts val="2150"/>
              </a:lnSpc>
              <a:spcBef>
                <a:spcPts val="100"/>
              </a:spcBef>
              <a:defRPr/>
            </a:pPr>
            <a:r>
              <a:rPr lang="pl-PL" sz="1600" b="1" kern="0" dirty="0">
                <a:latin typeface="Arial Black" panose="020B0A04020102020204" pitchFamily="34" charset="0"/>
                <a:cs typeface="Calibri"/>
              </a:rPr>
              <a:t>National </a:t>
            </a:r>
            <a:r>
              <a:rPr lang="pl-PL" sz="1600" b="1" kern="0" dirty="0" err="1">
                <a:latin typeface="Arial Black" panose="020B0A04020102020204" pitchFamily="34" charset="0"/>
                <a:cs typeface="Calibri"/>
              </a:rPr>
              <a:t>Geographic</a:t>
            </a:r>
            <a:r>
              <a:rPr lang="pl-PL" sz="1600" b="1" kern="0" dirty="0"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b="1" kern="0" spc="-10" dirty="0" err="1">
                <a:latin typeface="Arial Black" panose="020B0A04020102020204" pitchFamily="34" charset="0"/>
                <a:cs typeface="Calibri"/>
              </a:rPr>
              <a:t>Traveler</a:t>
            </a:r>
            <a:endParaRPr lang="pl-PL" sz="1600" kern="0" dirty="0">
              <a:latin typeface="Arial Black" panose="020B0A04020102020204" pitchFamily="34" charset="0"/>
              <a:cs typeface="Calibri"/>
            </a:endParaRPr>
          </a:p>
          <a:p>
            <a:pPr marL="12700" lvl="0">
              <a:lnSpc>
                <a:spcPts val="2150"/>
              </a:lnSpc>
              <a:defRPr/>
            </a:pP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323</a:t>
            </a:r>
            <a:r>
              <a:rPr lang="pl-PL" sz="1600" b="1" kern="0" spc="-25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tys.</a:t>
            </a:r>
            <a:r>
              <a:rPr lang="pl-PL" sz="1600" b="1" kern="0" spc="5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kern="0" spc="-10" dirty="0">
                <a:latin typeface="Arial Black" panose="020B0A04020102020204" pitchFamily="34" charset="0"/>
                <a:cs typeface="Garamond"/>
              </a:rPr>
              <a:t>obserwujących</a:t>
            </a:r>
            <a:endParaRPr lang="pl-PL" sz="1600" kern="0" dirty="0">
              <a:latin typeface="Arial Black" panose="020B0A04020102020204" pitchFamily="34" charset="0"/>
              <a:cs typeface="Garamond"/>
            </a:endParaRPr>
          </a:p>
          <a:p>
            <a:pPr marL="12700" lvl="0">
              <a:defRPr/>
            </a:pP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1,1</a:t>
            </a:r>
            <a:r>
              <a:rPr lang="pl-PL" sz="1600" b="1" kern="0" spc="-35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mln</a:t>
            </a:r>
            <a:r>
              <a:rPr lang="pl-PL" sz="1600" b="1" kern="0" spc="-20" dirty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kern="0" dirty="0">
                <a:latin typeface="Arial Black" panose="020B0A04020102020204" pitchFamily="34" charset="0"/>
                <a:cs typeface="Garamond"/>
              </a:rPr>
              <a:t>zasięg całkowity</a:t>
            </a:r>
          </a:p>
        </p:txBody>
      </p:sp>
      <p:sp>
        <p:nvSpPr>
          <p:cNvPr id="13" name="object 7"/>
          <p:cNvSpPr txBox="1"/>
          <p:nvPr/>
        </p:nvSpPr>
        <p:spPr>
          <a:xfrm>
            <a:off x="1438656" y="4524240"/>
            <a:ext cx="470054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2410"/>
              </a:spcBef>
              <a:defRPr/>
            </a:pPr>
            <a:r>
              <a:rPr lang="pl-PL" sz="1600" b="1" kern="0" dirty="0">
                <a:latin typeface="Arial Black" panose="020B0A04020102020204" pitchFamily="34" charset="0"/>
                <a:cs typeface="Calibri"/>
              </a:rPr>
              <a:t>National </a:t>
            </a:r>
            <a:r>
              <a:rPr lang="pl-PL" sz="1600" b="1" kern="0" dirty="0" err="1" smtClean="0">
                <a:latin typeface="Arial Black" panose="020B0A04020102020204" pitchFamily="34" charset="0"/>
                <a:cs typeface="Calibri"/>
              </a:rPr>
              <a:t>Geographic</a:t>
            </a:r>
            <a:r>
              <a:rPr lang="pl-PL" sz="1600" b="1" kern="0" dirty="0" smtClean="0">
                <a:latin typeface="Arial Black" panose="020B0A04020102020204" pitchFamily="34" charset="0"/>
                <a:cs typeface="Calibri"/>
              </a:rPr>
              <a:t> Magazine Poland </a:t>
            </a:r>
            <a:r>
              <a:rPr lang="pl-PL" sz="1600" b="1" kern="0" dirty="0" smtClean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15,7</a:t>
            </a:r>
            <a:r>
              <a:rPr lang="pl-PL" sz="1600" b="1" kern="0" spc="-20" dirty="0" smtClean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b="1" kern="0" dirty="0" smtClean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tys.</a:t>
            </a:r>
            <a:r>
              <a:rPr lang="pl-PL" sz="1600" b="1" kern="0" spc="-20" dirty="0" smtClean="0">
                <a:solidFill>
                  <a:srgbClr val="00D5E9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pl-PL" sz="1600" kern="0" spc="-10" dirty="0" smtClean="0">
                <a:latin typeface="Arial Black" panose="020B0A04020102020204" pitchFamily="34" charset="0"/>
                <a:cs typeface="Calibri"/>
              </a:rPr>
              <a:t>s</a:t>
            </a:r>
            <a:r>
              <a:rPr lang="pl-PL" sz="1600" kern="0" spc="-10" dirty="0" smtClean="0">
                <a:latin typeface="Arial Black" panose="020B0A04020102020204" pitchFamily="34" charset="0"/>
                <a:cs typeface="Garamond"/>
              </a:rPr>
              <a:t>ubskrybentów</a:t>
            </a:r>
            <a:endParaRPr lang="pl-PL" sz="1600" kern="0" dirty="0" smtClean="0">
              <a:latin typeface="Arial Black" panose="020B0A04020102020204" pitchFamily="34" charset="0"/>
              <a:cs typeface="Garamond"/>
            </a:endParaRPr>
          </a:p>
          <a:p>
            <a:pPr marL="12700" lvl="0">
              <a:spcBef>
                <a:spcPts val="5"/>
              </a:spcBef>
              <a:defRPr/>
            </a:pPr>
            <a:r>
              <a:rPr lang="pl-PL" sz="1600" b="1" kern="0" dirty="0" smtClean="0">
                <a:solidFill>
                  <a:srgbClr val="00D5E9"/>
                </a:solidFill>
                <a:latin typeface="Arial Black" panose="020B0A04020102020204" pitchFamily="34" charset="0"/>
                <a:cs typeface="Garamond"/>
              </a:rPr>
              <a:t>323</a:t>
            </a:r>
            <a:r>
              <a:rPr lang="pl-PL" sz="1600" b="1" kern="0" spc="-45" dirty="0" smtClean="0">
                <a:solidFill>
                  <a:srgbClr val="00D5E9"/>
                </a:solidFill>
                <a:latin typeface="Arial Black" panose="020B0A04020102020204" pitchFamily="34" charset="0"/>
                <a:cs typeface="Garamond"/>
              </a:rPr>
              <a:t> </a:t>
            </a:r>
            <a:r>
              <a:rPr lang="pl-PL" sz="1600" b="1" kern="0" dirty="0">
                <a:solidFill>
                  <a:srgbClr val="00D5E9"/>
                </a:solidFill>
                <a:latin typeface="Arial Black" panose="020B0A04020102020204" pitchFamily="34" charset="0"/>
                <a:cs typeface="Garamond"/>
              </a:rPr>
              <a:t>tys.</a:t>
            </a:r>
            <a:r>
              <a:rPr lang="pl-PL" sz="1600" b="1" kern="0" spc="-45" dirty="0">
                <a:solidFill>
                  <a:srgbClr val="00D5E9"/>
                </a:solidFill>
                <a:latin typeface="Arial Black" panose="020B0A04020102020204" pitchFamily="34" charset="0"/>
                <a:cs typeface="Garamond"/>
              </a:rPr>
              <a:t> </a:t>
            </a:r>
            <a:r>
              <a:rPr lang="pl-PL" sz="1600" kern="0" spc="-10" dirty="0">
                <a:latin typeface="Arial Black" panose="020B0A04020102020204" pitchFamily="34" charset="0"/>
                <a:cs typeface="Garamond"/>
              </a:rPr>
              <a:t>wyświetleń</a:t>
            </a:r>
            <a:endParaRPr lang="pl-PL" sz="1600" kern="0" dirty="0">
              <a:latin typeface="Arial Black" panose="020B0A04020102020204" pitchFamily="34" charset="0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921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śnieg, zewnętrzne, niebo, przyroda&#10;&#10;Opis wygenerowany automatycznie">
            <a:extLst>
              <a:ext uri="{FF2B5EF4-FFF2-40B4-BE49-F238E27FC236}">
                <a16:creationId xmlns:a16="http://schemas.microsoft.com/office/drawing/2014/main" id="{4A8C087E-572B-5F74-243B-455C8DDA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33"/>
          <a:stretch/>
        </p:blipFill>
        <p:spPr>
          <a:xfrm>
            <a:off x="7851812" y="0"/>
            <a:ext cx="3022564" cy="756285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270457" y="2853794"/>
            <a:ext cx="4581356" cy="330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sz="1200" dirty="0"/>
              <a:t>To idea, która od lat napędza </a:t>
            </a:r>
            <a:r>
              <a:rPr lang="pl-PL" sz="1200" b="1" i="1" dirty="0"/>
              <a:t>National </a:t>
            </a:r>
            <a:r>
              <a:rPr lang="pl-PL" sz="1200" b="1" i="1" dirty="0" err="1"/>
              <a:t>Geographic</a:t>
            </a:r>
            <a:r>
              <a:rPr lang="pl-PL" sz="1200" b="1" i="1" dirty="0"/>
              <a:t> </a:t>
            </a:r>
            <a:r>
              <a:rPr lang="pl-PL" sz="1200" b="1" i="1" dirty="0" err="1"/>
              <a:t>Traveler</a:t>
            </a:r>
            <a:r>
              <a:rPr lang="pl-PL" sz="1200" b="1" i="1" dirty="0"/>
              <a:t> </a:t>
            </a:r>
            <a:r>
              <a:rPr lang="pl-PL" sz="1200" dirty="0"/>
              <a:t>i inspiruje do odkrywania świata z ciekawością, otwartością i </a:t>
            </a:r>
            <a:r>
              <a:rPr lang="pl-PL" sz="1200" dirty="0" smtClean="0"/>
              <a:t>szacunkiem. </a:t>
            </a:r>
            <a:r>
              <a:rPr lang="pl-PL" sz="1200" b="1" i="1" dirty="0" err="1" smtClean="0"/>
              <a:t>Traveler</a:t>
            </a:r>
            <a:r>
              <a:rPr lang="pl-PL" sz="1200" b="1" i="1" dirty="0" smtClean="0"/>
              <a:t> </a:t>
            </a:r>
            <a:r>
              <a:rPr lang="pl-PL" sz="1200" dirty="0"/>
              <a:t>powstał z myślą o osobach, które chcą doświadczać Ziemi w pełnym wymiarze: wędrować po dzikich szlakach, smakować lokalnych kultur, poznawać ludzi i miejsca, które zmieniają </a:t>
            </a:r>
            <a:r>
              <a:rPr lang="pl-PL" sz="1200" dirty="0" smtClean="0"/>
              <a:t>perspektywę. Pokazujemy</a:t>
            </a:r>
            <a:r>
              <a:rPr lang="pl-PL" sz="1200" dirty="0"/>
              <a:t>, jak podróżować świadomie, odpowiedzialnie i w zgodzie z naturą – niezależnie od tego, czy celem jest najbliższa okolica, czy najdalszy zakątek </a:t>
            </a:r>
            <a:r>
              <a:rPr lang="pl-PL" sz="1200" dirty="0" smtClean="0"/>
              <a:t>globu. Naszą </a:t>
            </a:r>
            <a:r>
              <a:rPr lang="pl-PL" sz="1200" dirty="0"/>
              <a:t>opowieść wzmacniają wyjątkowe fotografie, ilustracje i mapy, które pozwalają poczuć atmosferę odwiedzanych miejsc i przenieść się tam, gdzie zaczynają się nowe przygody. To wizualny podpis </a:t>
            </a:r>
            <a:r>
              <a:rPr lang="pl-PL" sz="1200" b="1" i="1" dirty="0"/>
              <a:t>National </a:t>
            </a:r>
            <a:r>
              <a:rPr lang="pl-PL" sz="1200" b="1" i="1" dirty="0" err="1"/>
              <a:t>Geographic</a:t>
            </a:r>
            <a:r>
              <a:rPr lang="pl-PL" sz="1200" dirty="0"/>
              <a:t>, bez którego nie byłoby prawdziwej podróżniczej </a:t>
            </a:r>
            <a:r>
              <a:rPr lang="pl-PL" sz="1200" dirty="0" smtClean="0"/>
              <a:t>opowieści. Codziennie </a:t>
            </a:r>
            <a:r>
              <a:rPr lang="pl-PL" sz="1200" dirty="0"/>
              <a:t>na </a:t>
            </a:r>
            <a:r>
              <a:rPr lang="pl-PL" sz="1200" b="1" dirty="0"/>
              <a:t>National-Geographic.pl</a:t>
            </a:r>
            <a:r>
              <a:rPr lang="pl-PL" sz="1200" dirty="0"/>
              <a:t> oraz w naszych kanałach społecznościowych zapraszamy do wspólnego odkrywania planety – z pasją do eksploracji i miłością do świata, który warto poznawać i chronić</a:t>
            </a:r>
            <a:r>
              <a:rPr lang="pl-PL" sz="1200" dirty="0" smtClean="0"/>
              <a:t>.</a:t>
            </a:r>
          </a:p>
          <a:p>
            <a:pPr fontAlgn="base"/>
            <a:endParaRPr lang="pl-PL" altLang="zh-CN" sz="1200" dirty="0">
              <a:latin typeface="Arial"/>
              <a:cs typeface="Arial"/>
            </a:endParaRPr>
          </a:p>
          <a:p>
            <a:pPr>
              <a:spcBef>
                <a:spcPts val="700"/>
              </a:spcBef>
            </a:pPr>
            <a:r>
              <a:rPr lang="pl-PL" altLang="zh-CN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Łukasz Załuski</a:t>
            </a:r>
          </a:p>
          <a:p>
            <a:pPr hangingPunct="0">
              <a:lnSpc>
                <a:spcPct val="110416"/>
              </a:lnSpc>
            </a:pPr>
            <a:r>
              <a:rPr lang="pl-PL" sz="1000" dirty="0">
                <a:latin typeface="Arial"/>
                <a:cs typeface="Arial"/>
              </a:rPr>
              <a:t>R</a:t>
            </a:r>
            <a:r>
              <a:rPr lang="pl-PL" altLang="zh-CN" sz="1000" dirty="0">
                <a:latin typeface="Arial"/>
                <a:cs typeface="Arial"/>
              </a:rPr>
              <a:t>edaktor </a:t>
            </a:r>
            <a:r>
              <a:rPr lang="pl-PL" altLang="zh-CN" sz="1000" dirty="0" smtClean="0">
                <a:latin typeface="Arial"/>
                <a:cs typeface="Arial"/>
              </a:rPr>
              <a:t>Naczelny </a:t>
            </a:r>
            <a:r>
              <a:rPr lang="pl-PL" altLang="zh-CN" sz="1000" dirty="0">
                <a:latin typeface="Arial"/>
                <a:cs typeface="Arial"/>
              </a:rPr>
              <a:t>National </a:t>
            </a:r>
            <a:r>
              <a:rPr lang="pl-PL" altLang="zh-CN" sz="1000" dirty="0" err="1">
                <a:latin typeface="Arial"/>
                <a:cs typeface="Arial"/>
              </a:rPr>
              <a:t>Geographic</a:t>
            </a:r>
            <a:r>
              <a:rPr lang="pl-PL" altLang="zh-CN" sz="1000" dirty="0">
                <a:latin typeface="Arial"/>
                <a:cs typeface="Arial"/>
              </a:rPr>
              <a:t> </a:t>
            </a:r>
            <a:r>
              <a:rPr lang="pl-PL" altLang="zh-CN" sz="1000" dirty="0" err="1" smtClean="0">
                <a:latin typeface="Arial"/>
                <a:cs typeface="Arial"/>
              </a:rPr>
              <a:t>Traveler</a:t>
            </a:r>
            <a:r>
              <a:rPr lang="pl-PL" altLang="zh-CN" sz="1000" dirty="0" smtClean="0">
                <a:latin typeface="Arial"/>
                <a:cs typeface="Arial"/>
              </a:rPr>
              <a:t> </a:t>
            </a:r>
            <a:endParaRPr lang="pl-PL" altLang="zh-CN" sz="1000" dirty="0">
              <a:latin typeface="Arial"/>
              <a:cs typeface="Arial"/>
            </a:endParaRPr>
          </a:p>
        </p:txBody>
      </p:sp>
      <p:sp>
        <p:nvSpPr>
          <p:cNvPr id="11" name="object 5"/>
          <p:cNvSpPr txBox="1">
            <a:spLocks/>
          </p:cNvSpPr>
          <p:nvPr/>
        </p:nvSpPr>
        <p:spPr>
          <a:xfrm>
            <a:off x="759957" y="1841398"/>
            <a:ext cx="735534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0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„</a:t>
            </a:r>
            <a:r>
              <a:rPr lang="pl-PL" sz="2000" b="1" dirty="0">
                <a:solidFill>
                  <a:srgbClr val="00D5E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Podróż</a:t>
            </a:r>
            <a:r>
              <a:rPr lang="pl-PL" sz="20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to najlepszy sposób, by </a:t>
            </a:r>
            <a:r>
              <a:rPr lang="pl-PL" sz="2000" b="1" dirty="0">
                <a:solidFill>
                  <a:srgbClr val="00D5E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poszerzyć horyzonty </a:t>
            </a:r>
            <a:r>
              <a:rPr lang="pl-PL" sz="20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– te geograficzne i te w naszych umysłach.”</a:t>
            </a:r>
            <a:endParaRPr lang="pl-PL" sz="2000" b="1" dirty="0">
              <a:solidFill>
                <a:srgbClr val="00D5E9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r="7567"/>
          <a:stretch/>
        </p:blipFill>
        <p:spPr>
          <a:xfrm>
            <a:off x="759958" y="2853794"/>
            <a:ext cx="2171326" cy="30662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281574-6940-24C3-EC8B-3FF3F5EB6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7038963"/>
            <a:ext cx="1109035" cy="3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9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, zewnętrzne, budynek, miasto&#10;&#10;Opis wygenerowany automatycznie">
            <a:extLst>
              <a:ext uri="{FF2B5EF4-FFF2-40B4-BE49-F238E27FC236}">
                <a16:creationId xmlns:a16="http://schemas.microsoft.com/office/drawing/2014/main" id="{5CEF0319-ED3D-0688-877B-4F45A7F046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515" r="44077"/>
          <a:stretch/>
        </p:blipFill>
        <p:spPr>
          <a:xfrm>
            <a:off x="7447739" y="-38911"/>
            <a:ext cx="3152528" cy="760176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42EC80B-BF46-353E-0E33-B2F5FA927214}"/>
              </a:ext>
            </a:extLst>
          </p:cNvPr>
          <p:cNvSpPr/>
          <p:nvPr/>
        </p:nvSpPr>
        <p:spPr>
          <a:xfrm>
            <a:off x="3123184" y="2965245"/>
            <a:ext cx="4553758" cy="357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National </a:t>
            </a:r>
            <a:r>
              <a:rPr lang="pl-PL" sz="1200" b="1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Geographic</a:t>
            </a:r>
            <a:r>
              <a:rPr lang="pl-PL" sz="12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pl-PL" sz="1200" b="1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Traveler</a:t>
            </a:r>
            <a:r>
              <a:rPr lang="pl-PL" sz="12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pl-PL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to brama do świata, w którym podróżowanie przestaje być tylko zwiedzaniem, a staje się świadomym doświadczeniem. Już od ponad 20 lat naszą misją jest inspirowanie do podróży, które mają znaczenie. Jesteśmy numerem jeden w Polsce, ponieważ łączymy wciągającą narrację z ikonicznymi, inspirującymi fotografiami. Wyróżniają nas autorskie reportaże naszych podróżników, którzy docierają do wyjątkowych miejsc, społeczności i doświadczeń. To ich osobiste historie i perspektywa sprawiają, że czujesz się częścią podróży, a nie tylko jej obserwatorem. Przyszłość podróżowania to świadomość i zrównoważony rozwój. Z nami zanurzysz się w autentycznej kulturze, będziesz "żyć jak miejscowi", odkryjesz sekrety tradycji kulinarnych, niezwykłych zabytków oraz dzikiej natury. Celebrujemy wyjazdy, które oferują silne poczucie miejsca, dociekliwe, pełne autentyczności. Wierzymy, że inwestycja w świadomą podróż to najlepsza inwestycja w siebie. Poszerza horyzonty, uczy empatii i czyni nas bardziej otwartymi ludźmi. Dzięki nam nie tylko planujesz wyjazd, ale też doceniasz, jak niesamowitym, pięknym i różnorodnym miejscem jest nasza planeta</a:t>
            </a:r>
            <a:r>
              <a:rPr lang="pl-PL" sz="12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>
              <a:lnSpc>
                <a:spcPts val="1244"/>
              </a:lnSpc>
            </a:pPr>
            <a:endParaRPr lang="pl-PL" sz="1200" dirty="0">
              <a:latin typeface="+mj-lt"/>
              <a:cs typeface="Arial Narrow"/>
            </a:endParaRPr>
          </a:p>
          <a:p>
            <a:pPr hangingPunct="0">
              <a:lnSpc>
                <a:spcPct val="110416"/>
              </a:lnSpc>
            </a:pPr>
            <a:r>
              <a:rPr lang="pl-PL" altLang="zh-CN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Agnieszka Franus</a:t>
            </a:r>
            <a:r>
              <a:rPr lang="pl-PL" sz="1000" dirty="0">
                <a:latin typeface="Arial"/>
                <a:cs typeface="Arial"/>
              </a:rPr>
              <a:t/>
            </a:r>
            <a:br>
              <a:rPr lang="pl-PL" sz="1000" dirty="0">
                <a:latin typeface="Arial"/>
                <a:cs typeface="Arial"/>
              </a:rPr>
            </a:br>
            <a:r>
              <a:rPr lang="pl-PL" sz="1000" dirty="0" smtClean="0">
                <a:latin typeface="Arial"/>
                <a:cs typeface="Arial"/>
              </a:rPr>
              <a:t>Zastępczyni R</a:t>
            </a:r>
            <a:r>
              <a:rPr lang="pl-PL" altLang="zh-CN" sz="1000" dirty="0" smtClean="0">
                <a:latin typeface="Arial"/>
                <a:cs typeface="Arial"/>
              </a:rPr>
              <a:t>edaktora Naczelnego National </a:t>
            </a:r>
            <a:r>
              <a:rPr lang="pl-PL" altLang="zh-CN" sz="1000" dirty="0" err="1">
                <a:latin typeface="Arial"/>
                <a:cs typeface="Arial"/>
              </a:rPr>
              <a:t>Geographic</a:t>
            </a:r>
            <a:r>
              <a:rPr lang="pl-PL" altLang="zh-CN" sz="1000" dirty="0">
                <a:latin typeface="Arial"/>
                <a:cs typeface="Arial"/>
              </a:rPr>
              <a:t> </a:t>
            </a:r>
            <a:r>
              <a:rPr lang="pl-PL" altLang="zh-CN" sz="1000" dirty="0" err="1" smtClean="0">
                <a:latin typeface="Arial"/>
                <a:cs typeface="Arial"/>
              </a:rPr>
              <a:t>Traveler</a:t>
            </a:r>
            <a:endParaRPr lang="pl-PL" altLang="zh-CN" sz="1000" dirty="0">
              <a:latin typeface="Arial"/>
              <a:cs typeface="Arial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4B0748B8-E91C-8F60-7BE7-F04827A3EFF0}"/>
              </a:ext>
            </a:extLst>
          </p:cNvPr>
          <p:cNvSpPr txBox="1">
            <a:spLocks/>
          </p:cNvSpPr>
          <p:nvPr/>
        </p:nvSpPr>
        <p:spPr>
          <a:xfrm>
            <a:off x="776990" y="2130791"/>
            <a:ext cx="736552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800" dirty="0">
                <a:solidFill>
                  <a:schemeClr val="tx1"/>
                </a:solidFill>
                <a:latin typeface="Arial Black"/>
                <a:cs typeface="Arial Black"/>
              </a:rPr>
              <a:t>Odkrywaj</a:t>
            </a:r>
            <a:r>
              <a:rPr lang="pl-PL" sz="2800" dirty="0">
                <a:solidFill>
                  <a:srgbClr val="00D5E9"/>
                </a:solidFill>
                <a:latin typeface="Arial Black"/>
                <a:cs typeface="Arial Black"/>
              </a:rPr>
              <a:t> głębiej. </a:t>
            </a:r>
            <a:r>
              <a:rPr lang="pl-PL" sz="2800" dirty="0">
                <a:solidFill>
                  <a:schemeClr val="tx1"/>
                </a:solidFill>
                <a:latin typeface="Arial Black"/>
                <a:cs typeface="Arial Black"/>
              </a:rPr>
              <a:t>Podróżuj</a:t>
            </a:r>
            <a:r>
              <a:rPr lang="pl-PL" sz="2800" dirty="0">
                <a:solidFill>
                  <a:srgbClr val="00D5E9"/>
                </a:solidFill>
                <a:latin typeface="Arial Black"/>
                <a:cs typeface="Arial Black"/>
              </a:rPr>
              <a:t> </a:t>
            </a:r>
            <a:r>
              <a:rPr lang="pl-PL" sz="2800" dirty="0" smtClean="0">
                <a:solidFill>
                  <a:srgbClr val="00D5E9"/>
                </a:solidFill>
                <a:latin typeface="Arial Black"/>
                <a:cs typeface="Arial Black"/>
              </a:rPr>
              <a:t>lepiej.</a:t>
            </a:r>
            <a:endParaRPr lang="pl-PL" sz="2800" kern="0" dirty="0">
              <a:solidFill>
                <a:srgbClr val="00D5E9"/>
              </a:solidFill>
              <a:latin typeface="Arial Black"/>
              <a:cs typeface="Arial Black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E97FBD-B940-0B47-CD42-52A0BE4C1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69" y="2965245"/>
            <a:ext cx="2171326" cy="30552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E04217A-4A08-2A29-4576-84AC67544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7038963"/>
            <a:ext cx="1109035" cy="300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drzewo, zewnętrzne, przyroda, las&#10;&#10;Opis wygenerowany automatycznie">
            <a:extLst>
              <a:ext uri="{FF2B5EF4-FFF2-40B4-BE49-F238E27FC236}">
                <a16:creationId xmlns:a16="http://schemas.microsoft.com/office/drawing/2014/main" id="{344C1BAA-ABFA-D018-87D3-33FA9CCFE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9" r="29411"/>
          <a:stretch/>
        </p:blipFill>
        <p:spPr>
          <a:xfrm>
            <a:off x="6287429" y="0"/>
            <a:ext cx="4405971" cy="7562850"/>
          </a:xfrm>
          <a:prstGeom prst="rect">
            <a:avLst/>
          </a:prstGeom>
        </p:spPr>
      </p:pic>
      <p:sp>
        <p:nvSpPr>
          <p:cNvPr id="26" name="Prostokąt 25"/>
          <p:cNvSpPr/>
          <p:nvPr/>
        </p:nvSpPr>
        <p:spPr>
          <a:xfrm>
            <a:off x="2348420" y="3642108"/>
            <a:ext cx="3608808" cy="1445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</a:pPr>
            <a:r>
              <a:rPr lang="pl-PL" dirty="0">
                <a:latin typeface="Arial Black"/>
                <a:cs typeface="Arial Black"/>
              </a:rPr>
              <a:t>reportaże podróżnicze </a:t>
            </a:r>
            <a:r>
              <a:rPr lang="pl-PL" b="1" dirty="0">
                <a:solidFill>
                  <a:srgbClr val="00D5E9"/>
                </a:solidFill>
                <a:latin typeface="Arial Black"/>
                <a:cs typeface="Arial Black"/>
              </a:rPr>
              <a:t>40%</a:t>
            </a:r>
          </a:p>
          <a:p>
            <a:pPr lvl="0">
              <a:lnSpc>
                <a:spcPct val="80000"/>
              </a:lnSpc>
              <a:spcBef>
                <a:spcPts val="1200"/>
              </a:spcBef>
            </a:pPr>
            <a:r>
              <a:rPr lang="pl-PL" b="1" dirty="0">
                <a:latin typeface="Arial Black"/>
                <a:cs typeface="Arial Black"/>
              </a:rPr>
              <a:t>praktyczne porady</a:t>
            </a:r>
            <a:r>
              <a:rPr lang="pl-PL" b="1" dirty="0">
                <a:solidFill>
                  <a:srgbClr val="00D5E9"/>
                </a:solidFill>
                <a:latin typeface="Arial Black"/>
                <a:cs typeface="Arial Black"/>
              </a:rPr>
              <a:t> 30%</a:t>
            </a:r>
          </a:p>
          <a:p>
            <a:pPr lvl="0">
              <a:lnSpc>
                <a:spcPct val="80000"/>
              </a:lnSpc>
              <a:spcBef>
                <a:spcPts val="1200"/>
              </a:spcBef>
            </a:pPr>
            <a:r>
              <a:rPr lang="pl-PL" b="1" dirty="0" err="1">
                <a:latin typeface="Arial Black"/>
                <a:cs typeface="Arial Black"/>
              </a:rPr>
              <a:t>adventure</a:t>
            </a:r>
            <a:r>
              <a:rPr lang="pl-PL" b="1" dirty="0">
                <a:solidFill>
                  <a:srgbClr val="00D5E9"/>
                </a:solidFill>
                <a:latin typeface="Arial Black"/>
                <a:cs typeface="Arial Black"/>
              </a:rPr>
              <a:t> 20%</a:t>
            </a:r>
          </a:p>
          <a:p>
            <a:pPr lvl="0">
              <a:lnSpc>
                <a:spcPct val="80000"/>
              </a:lnSpc>
              <a:spcBef>
                <a:spcPts val="1200"/>
              </a:spcBef>
            </a:pPr>
            <a:r>
              <a:rPr lang="pl-PL" b="1" dirty="0">
                <a:solidFill>
                  <a:srgbClr val="FFFFFF"/>
                </a:solidFill>
                <a:latin typeface="Arial Black"/>
                <a:cs typeface="Arial Black"/>
              </a:rPr>
              <a:t>inne</a:t>
            </a:r>
            <a:r>
              <a:rPr lang="pl-PL" b="1" dirty="0">
                <a:solidFill>
                  <a:srgbClr val="00D5E9"/>
                </a:solidFill>
                <a:latin typeface="Arial Black"/>
                <a:cs typeface="Arial Black"/>
              </a:rPr>
              <a:t> 10%</a:t>
            </a:r>
          </a:p>
        </p:txBody>
      </p:sp>
      <p:sp>
        <p:nvSpPr>
          <p:cNvPr id="6" name="Prostokąt 5"/>
          <p:cNvSpPr/>
          <p:nvPr/>
        </p:nvSpPr>
        <p:spPr>
          <a:xfrm>
            <a:off x="810540" y="3702720"/>
            <a:ext cx="1440000" cy="216000"/>
          </a:xfrm>
          <a:prstGeom prst="rect">
            <a:avLst/>
          </a:prstGeom>
          <a:solidFill>
            <a:srgbClr val="00D5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/>
          <p:cNvSpPr/>
          <p:nvPr/>
        </p:nvSpPr>
        <p:spPr>
          <a:xfrm>
            <a:off x="1170540" y="4049862"/>
            <a:ext cx="1080000" cy="214403"/>
          </a:xfrm>
          <a:prstGeom prst="rect">
            <a:avLst/>
          </a:prstGeom>
          <a:solidFill>
            <a:srgbClr val="00D5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rostokąt 48"/>
          <p:cNvSpPr/>
          <p:nvPr/>
        </p:nvSpPr>
        <p:spPr>
          <a:xfrm>
            <a:off x="1532222" y="4396722"/>
            <a:ext cx="720000" cy="216000"/>
          </a:xfrm>
          <a:prstGeom prst="rect">
            <a:avLst/>
          </a:prstGeom>
          <a:solidFill>
            <a:srgbClr val="00D5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rostokąt 50"/>
          <p:cNvSpPr/>
          <p:nvPr/>
        </p:nvSpPr>
        <p:spPr>
          <a:xfrm>
            <a:off x="1885740" y="4745179"/>
            <a:ext cx="360000" cy="216000"/>
          </a:xfrm>
          <a:prstGeom prst="rect">
            <a:avLst/>
          </a:prstGeom>
          <a:solidFill>
            <a:srgbClr val="00D5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6E0C205-70AB-387A-0E11-1638377B0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7038963"/>
            <a:ext cx="1109035" cy="30003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3DCC41D5-BC39-E18E-7F32-EA79A20C7587}"/>
              </a:ext>
            </a:extLst>
          </p:cNvPr>
          <p:cNvSpPr txBox="1">
            <a:spLocks/>
          </p:cNvSpPr>
          <p:nvPr/>
        </p:nvSpPr>
        <p:spPr>
          <a:xfrm>
            <a:off x="786546" y="2444659"/>
            <a:ext cx="578485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800" kern="0" dirty="0">
                <a:solidFill>
                  <a:srgbClr val="00D5E9"/>
                </a:solidFill>
                <a:latin typeface="Arial Black"/>
                <a:cs typeface="Arial Black"/>
              </a:rPr>
              <a:t>Zawartość</a:t>
            </a:r>
            <a:r>
              <a:rPr lang="pl-PL" sz="2800" kern="0" dirty="0">
                <a:solidFill>
                  <a:srgbClr val="FFFFFF"/>
                </a:solidFill>
                <a:latin typeface="Arial Black"/>
                <a:cs typeface="Arial Black"/>
              </a:rPr>
              <a:t> magazynu</a:t>
            </a:r>
          </a:p>
        </p:txBody>
      </p:sp>
    </p:spTree>
    <p:extLst>
      <p:ext uri="{BB962C8B-B14F-4D97-AF65-F5344CB8AC3E}">
        <p14:creationId xmlns:p14="http://schemas.microsoft.com/office/powerpoint/2010/main" val="371234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rawa, zewnętrzne, niebo, osoba&#10;&#10;Opis wygenerowany automatycznie">
            <a:extLst>
              <a:ext uri="{FF2B5EF4-FFF2-40B4-BE49-F238E27FC236}">
                <a16:creationId xmlns:a16="http://schemas.microsoft.com/office/drawing/2014/main" id="{5AD236C5-36E9-AE9D-35B9-84C9F4C1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r="35931"/>
          <a:stretch/>
        </p:blipFill>
        <p:spPr>
          <a:xfrm>
            <a:off x="6308035" y="0"/>
            <a:ext cx="4385365" cy="7562850"/>
          </a:xfrm>
          <a:prstGeom prst="rect">
            <a:avLst/>
          </a:prstGeom>
        </p:spPr>
      </p:pic>
      <p:sp>
        <p:nvSpPr>
          <p:cNvPr id="26" name="Prostokąt 25"/>
          <p:cNvSpPr/>
          <p:nvPr/>
        </p:nvSpPr>
        <p:spPr>
          <a:xfrm>
            <a:off x="751859" y="2990675"/>
            <a:ext cx="5039341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Fotografie, które zachęcają do podróżowania </a:t>
            </a:r>
          </a:p>
          <a:p>
            <a:pPr marL="284400"/>
            <a:r>
              <a:rPr lang="pl-PL" dirty="0"/>
              <a:t>i sprawiają, że chcemy tam być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dirty="0"/>
              <a:t>Porady praktyczne, gdzie znajdziemy informacje, jak sobie zaplanować podróż, o czym pamiętać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dirty="0"/>
              <a:t>Mapy będące ilustracją tras i miejsc, które opisujemy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dirty="0"/>
              <a:t>Nowinki dotyczące sprzętu fotograficznego, </a:t>
            </a:r>
          </a:p>
          <a:p>
            <a:pPr marL="284400"/>
            <a:r>
              <a:rPr lang="pl-PL" dirty="0"/>
              <a:t>ubrań trekkingowych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dirty="0"/>
              <a:t>Inspirujące reportaże podróżnicze z Polski,</a:t>
            </a:r>
          </a:p>
          <a:p>
            <a:pPr marL="284400"/>
            <a:r>
              <a:rPr lang="pl-PL" dirty="0"/>
              <a:t>Europy i świata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pl-PL" dirty="0"/>
              <a:t>Wielkie, ekstremalne wyprawy, którym patronuje</a:t>
            </a:r>
          </a:p>
          <a:p>
            <a:pPr marL="284400"/>
            <a:r>
              <a:rPr lang="pl-PL" dirty="0"/>
              <a:t> </a:t>
            </a:r>
            <a:r>
              <a:rPr lang="pl-PL" dirty="0" err="1"/>
              <a:t>Traveler</a:t>
            </a:r>
            <a:r>
              <a:rPr lang="pl-PL" dirty="0"/>
              <a:t> do mało znanych zakątków świata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79415FE5-4FFB-159D-87C8-6B860EF6A00B}"/>
              </a:ext>
            </a:extLst>
          </p:cNvPr>
          <p:cNvSpPr txBox="1">
            <a:spLocks/>
          </p:cNvSpPr>
          <p:nvPr/>
        </p:nvSpPr>
        <p:spPr>
          <a:xfrm>
            <a:off x="503582" y="2030910"/>
            <a:ext cx="551290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200" b="0" i="0">
                <a:solidFill>
                  <a:srgbClr val="231F2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pl-PL" sz="2000" kern="0" dirty="0" smtClean="0">
                <a:solidFill>
                  <a:schemeClr val="tx1"/>
                </a:solidFill>
                <a:latin typeface="Arial Black"/>
                <a:cs typeface="Arial Black"/>
              </a:rPr>
              <a:t>Wspieramy</a:t>
            </a:r>
            <a:r>
              <a:rPr lang="pl-PL" sz="2000" kern="0" dirty="0" smtClean="0">
                <a:solidFill>
                  <a:srgbClr val="00D5E9"/>
                </a:solidFill>
                <a:latin typeface="Arial Black"/>
                <a:cs typeface="Arial Black"/>
              </a:rPr>
              <a:t> podróże dociekliwe, autentyczne, </a:t>
            </a:r>
            <a:r>
              <a:rPr lang="pl-PL" sz="2000" kern="0" dirty="0" smtClean="0">
                <a:solidFill>
                  <a:schemeClr val="tx1"/>
                </a:solidFill>
                <a:latin typeface="Arial Black"/>
                <a:cs typeface="Arial Black"/>
              </a:rPr>
              <a:t>które czynią nas lepszymi</a:t>
            </a:r>
            <a:endParaRPr lang="pl-PL" sz="2000" kern="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98A7033-0AB4-D7E4-1791-939C6924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64" y="7038963"/>
            <a:ext cx="1109035" cy="3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25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iestandardowy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dbfefe-82c5-4d34-ab3c-a768981face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C37D0AE8CFEE46885EEFB16A8FE09E" ma:contentTypeVersion="16" ma:contentTypeDescription="Create a new document." ma:contentTypeScope="" ma:versionID="1d75f92667ea4f9a15a1bd59ad72e0d9">
  <xsd:schema xmlns:xsd="http://www.w3.org/2001/XMLSchema" xmlns:xs="http://www.w3.org/2001/XMLSchema" xmlns:p="http://schemas.microsoft.com/office/2006/metadata/properties" xmlns:ns3="3454b06d-f793-45d7-adf0-650502ea8414" xmlns:ns4="e1dbfefe-82c5-4d34-ab3c-a768981face3" targetNamespace="http://schemas.microsoft.com/office/2006/metadata/properties" ma:root="true" ma:fieldsID="49cda02a7d1ae3432233145bf6079b2d" ns3:_="" ns4:_="">
    <xsd:import namespace="3454b06d-f793-45d7-adf0-650502ea8414"/>
    <xsd:import namespace="e1dbfefe-82c5-4d34-ab3c-a768981face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LengthInSeconds" minOccurs="0"/>
                <xsd:element ref="ns4:MediaServiceSearchPropertie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4b06d-f793-45d7-adf0-650502ea84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bfefe-82c5-4d34-ab3c-a768981fac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AF227F-693D-4EF7-BA40-6260E62EEB9D}">
  <ds:schemaRefs>
    <ds:schemaRef ds:uri="http://schemas.openxmlformats.org/package/2006/metadata/core-properties"/>
    <ds:schemaRef ds:uri="e1dbfefe-82c5-4d34-ab3c-a768981face3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3454b06d-f793-45d7-adf0-650502ea8414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E16EE6A-28D1-46BC-A216-3D8527B6D9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C106A0-5F57-4767-97B1-1FCCE3AA5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54b06d-f793-45d7-adf0-650502ea8414"/>
    <ds:schemaRef ds:uri="e1dbfefe-82c5-4d34-ab3c-a768981fac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6456</TotalTime>
  <Words>1299</Words>
  <Application>Microsoft Office PowerPoint</Application>
  <PresentationFormat>Niestandardowy</PresentationFormat>
  <Paragraphs>254</Paragraphs>
  <Slides>15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Arial Narrow</vt:lpstr>
      <vt:lpstr>Calibri</vt:lpstr>
      <vt:lpstr>Garamond</vt:lpstr>
      <vt:lpstr>Trebuchet MS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Wiktoria Bugała</cp:lastModifiedBy>
  <cp:revision>226</cp:revision>
  <dcterms:created xsi:type="dcterms:W3CDTF">2019-03-14T15:57:19Z</dcterms:created>
  <dcterms:modified xsi:type="dcterms:W3CDTF">2025-11-26T16:03:47Z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2019-03-14T00:00:00Z</vt:filetime>
  </property>
  <property fmtid="{D5CDD505-2E9C-101B-9397-08002B2CF9AE}" pid="3" name="LastSaved">
    <vt:filetime>2019-03-14T00:00:00Z</vt:filetime>
  </property>
  <property fmtid="{D5CDD505-2E9C-101B-9397-08002B2CF9AE}" pid="4" name="ContentTypeId">
    <vt:lpwstr>0x01010053C37D0AE8CFEE46885EEFB16A8FE09E</vt:lpwstr>
  </property>
</Properties>
</file>