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ontserrat" charset="1" panose="00000500000000000000"/>
      <p:regular r:id="rId13"/>
    </p:embeddedFont>
    <p:embeddedFont>
      <p:font typeface="Poppins Bold" charset="1" panose="00000800000000000000"/>
      <p:regular r:id="rId14"/>
    </p:embeddedFont>
    <p:embeddedFont>
      <p:font typeface="Open Sans" charset="1" panose="020B0606030504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https://www.lettrepro.co" TargetMode="External" Type="http://schemas.openxmlformats.org/officeDocument/2006/relationships/hyperlink"/><Relationship Id="rId8"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https://www.lettrepro.co" TargetMode="External" Type="http://schemas.openxmlformats.org/officeDocument/2006/relationships/hyperlink"/><Relationship Id="rId4" Target="https://www.lettrepro.co"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oundbetter.com/profiles/668019-lettre-pro" TargetMode="External" Type="http://schemas.openxmlformats.org/officeDocument/2006/relationships/hyperlink"/><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https://www.lettrepro.co"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79772" y="579617"/>
            <a:ext cx="9551701" cy="9551701"/>
            <a:chOff x="63500" y="63500"/>
            <a:chExt cx="1130300" cy="1130300"/>
          </a:xfrm>
        </p:grpSpPr>
        <p:sp>
          <p:nvSpPr>
            <p:cNvPr name="Freeform 3" id="3"/>
            <p:cNvSpPr/>
            <p:nvPr/>
          </p:nvSpPr>
          <p:spPr>
            <a:xfrm flipH="false" flipV="false" rot="0">
              <a:off x="63500" y="63500"/>
              <a:ext cx="1130300" cy="1130300"/>
            </a:xfrm>
            <a:custGeom>
              <a:avLst/>
              <a:gdLst/>
              <a:ahLst/>
              <a:cxnLst/>
              <a:rect r="r" b="b" t="t" l="l"/>
              <a:pathLst>
                <a:path h="1130300" w="1130300">
                  <a:moveTo>
                    <a:pt x="0" y="0"/>
                  </a:moveTo>
                  <a:lnTo>
                    <a:pt x="876300" y="0"/>
                  </a:lnTo>
                  <a:lnTo>
                    <a:pt x="1130300" y="1130300"/>
                  </a:lnTo>
                  <a:lnTo>
                    <a:pt x="0" y="1130300"/>
                  </a:lnTo>
                  <a:close/>
                </a:path>
              </a:pathLst>
            </a:custGeom>
            <a:blipFill>
              <a:blip r:embed="rId2"/>
              <a:stretch>
                <a:fillRect l="-18403" t="-5617" r="-7167" b="5617"/>
              </a:stretch>
            </a:blipFill>
          </p:spPr>
        </p:sp>
      </p:grpSp>
      <p:grpSp>
        <p:nvGrpSpPr>
          <p:cNvPr name="Group 4" id="4"/>
          <p:cNvGrpSpPr/>
          <p:nvPr/>
        </p:nvGrpSpPr>
        <p:grpSpPr>
          <a:xfrm rot="-5400000">
            <a:off x="1449063" y="4944850"/>
            <a:ext cx="4367907" cy="12595364"/>
            <a:chOff x="0" y="0"/>
            <a:chExt cx="557118" cy="1606514"/>
          </a:xfrm>
        </p:grpSpPr>
        <p:sp>
          <p:nvSpPr>
            <p:cNvPr name="Freeform 5" id="5"/>
            <p:cNvSpPr/>
            <p:nvPr/>
          </p:nvSpPr>
          <p:spPr>
            <a:xfrm flipH="false" flipV="false" rot="0">
              <a:off x="0" y="0"/>
              <a:ext cx="557118" cy="1606514"/>
            </a:xfrm>
            <a:custGeom>
              <a:avLst/>
              <a:gdLst/>
              <a:ahLst/>
              <a:cxnLst/>
              <a:rect r="r" b="b" t="t" l="l"/>
              <a:pathLst>
                <a:path h="1606514" w="557118">
                  <a:moveTo>
                    <a:pt x="557118" y="0"/>
                  </a:moveTo>
                  <a:lnTo>
                    <a:pt x="557118" y="1492214"/>
                  </a:lnTo>
                  <a:lnTo>
                    <a:pt x="278559" y="1606514"/>
                  </a:lnTo>
                  <a:lnTo>
                    <a:pt x="0" y="1492214"/>
                  </a:lnTo>
                  <a:lnTo>
                    <a:pt x="0" y="0"/>
                  </a:lnTo>
                  <a:lnTo>
                    <a:pt x="557118" y="0"/>
                  </a:lnTo>
                  <a:close/>
                </a:path>
              </a:pathLst>
            </a:custGeom>
            <a:solidFill>
              <a:srgbClr val="0BABA8"/>
            </a:solidFill>
          </p:spPr>
        </p:sp>
        <p:sp>
          <p:nvSpPr>
            <p:cNvPr name="TextBox 6" id="6"/>
            <p:cNvSpPr txBox="true"/>
            <p:nvPr/>
          </p:nvSpPr>
          <p:spPr>
            <a:xfrm>
              <a:off x="0" y="-38100"/>
              <a:ext cx="557118" cy="1530314"/>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1999163" y="-2552715"/>
            <a:ext cx="1541863" cy="6099733"/>
            <a:chOff x="0" y="0"/>
            <a:chExt cx="406087" cy="1606514"/>
          </a:xfrm>
        </p:grpSpPr>
        <p:sp>
          <p:nvSpPr>
            <p:cNvPr name="Freeform 8" id="8"/>
            <p:cNvSpPr/>
            <p:nvPr/>
          </p:nvSpPr>
          <p:spPr>
            <a:xfrm flipH="false" flipV="false" rot="0">
              <a:off x="0" y="0"/>
              <a:ext cx="406087" cy="1606514"/>
            </a:xfrm>
            <a:custGeom>
              <a:avLst/>
              <a:gdLst/>
              <a:ahLst/>
              <a:cxnLst/>
              <a:rect r="r" b="b" t="t" l="l"/>
              <a:pathLst>
                <a:path h="1606514" w="406087">
                  <a:moveTo>
                    <a:pt x="406087" y="0"/>
                  </a:moveTo>
                  <a:lnTo>
                    <a:pt x="406087" y="1492214"/>
                  </a:lnTo>
                  <a:lnTo>
                    <a:pt x="203044" y="1606514"/>
                  </a:lnTo>
                  <a:lnTo>
                    <a:pt x="0" y="1492214"/>
                  </a:lnTo>
                  <a:lnTo>
                    <a:pt x="0" y="0"/>
                  </a:lnTo>
                  <a:lnTo>
                    <a:pt x="406087" y="0"/>
                  </a:lnTo>
                  <a:close/>
                </a:path>
              </a:pathLst>
            </a:custGeom>
            <a:solidFill>
              <a:srgbClr val="314459"/>
            </a:solidFill>
          </p:spPr>
        </p:sp>
        <p:sp>
          <p:nvSpPr>
            <p:cNvPr name="TextBox 9" id="9"/>
            <p:cNvSpPr txBox="true"/>
            <p:nvPr/>
          </p:nvSpPr>
          <p:spPr>
            <a:xfrm>
              <a:off x="0" y="-38100"/>
              <a:ext cx="406087" cy="1530314"/>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7262397" y="-3584522"/>
            <a:ext cx="1824144" cy="6599658"/>
            <a:chOff x="0" y="0"/>
            <a:chExt cx="480433" cy="1738182"/>
          </a:xfrm>
        </p:grpSpPr>
        <p:sp>
          <p:nvSpPr>
            <p:cNvPr name="Freeform 11" id="11"/>
            <p:cNvSpPr/>
            <p:nvPr/>
          </p:nvSpPr>
          <p:spPr>
            <a:xfrm flipH="false" flipV="false" rot="0">
              <a:off x="0" y="0"/>
              <a:ext cx="480433" cy="1738182"/>
            </a:xfrm>
            <a:custGeom>
              <a:avLst/>
              <a:gdLst/>
              <a:ahLst/>
              <a:cxnLst/>
              <a:rect r="r" b="b" t="t" l="l"/>
              <a:pathLst>
                <a:path h="1738182" w="480433">
                  <a:moveTo>
                    <a:pt x="480433" y="0"/>
                  </a:moveTo>
                  <a:lnTo>
                    <a:pt x="480433" y="1623882"/>
                  </a:lnTo>
                  <a:lnTo>
                    <a:pt x="240217" y="1738182"/>
                  </a:lnTo>
                  <a:lnTo>
                    <a:pt x="0" y="1623882"/>
                  </a:lnTo>
                  <a:lnTo>
                    <a:pt x="0" y="0"/>
                  </a:lnTo>
                  <a:lnTo>
                    <a:pt x="480433" y="0"/>
                  </a:lnTo>
                  <a:close/>
                </a:path>
              </a:pathLst>
            </a:custGeom>
            <a:solidFill>
              <a:srgbClr val="314459"/>
            </a:solidFill>
          </p:spPr>
        </p:sp>
        <p:sp>
          <p:nvSpPr>
            <p:cNvPr name="TextBox 12" id="12"/>
            <p:cNvSpPr txBox="true"/>
            <p:nvPr/>
          </p:nvSpPr>
          <p:spPr>
            <a:xfrm>
              <a:off x="0" y="-38100"/>
              <a:ext cx="480433" cy="1661982"/>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5065047" y="1268083"/>
            <a:ext cx="2194253" cy="801900"/>
          </a:xfrm>
          <a:custGeom>
            <a:avLst/>
            <a:gdLst/>
            <a:ahLst/>
            <a:cxnLst/>
            <a:rect r="r" b="b" t="t" l="l"/>
            <a:pathLst>
              <a:path h="801900" w="2194253">
                <a:moveTo>
                  <a:pt x="0" y="0"/>
                </a:moveTo>
                <a:lnTo>
                  <a:pt x="2194253" y="0"/>
                </a:lnTo>
                <a:lnTo>
                  <a:pt x="2194253" y="801900"/>
                </a:lnTo>
                <a:lnTo>
                  <a:pt x="0" y="8019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9144000" y="1268083"/>
            <a:ext cx="2194253" cy="801900"/>
          </a:xfrm>
          <a:custGeom>
            <a:avLst/>
            <a:gdLst/>
            <a:ahLst/>
            <a:cxnLst/>
            <a:rect r="r" b="b" t="t" l="l"/>
            <a:pathLst>
              <a:path h="801900" w="2194253">
                <a:moveTo>
                  <a:pt x="0" y="0"/>
                </a:moveTo>
                <a:lnTo>
                  <a:pt x="2194253" y="0"/>
                </a:lnTo>
                <a:lnTo>
                  <a:pt x="2194253" y="801900"/>
                </a:lnTo>
                <a:lnTo>
                  <a:pt x="0" y="8019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0">
            <a:off x="10478076" y="8445181"/>
            <a:ext cx="5447147" cy="613397"/>
            <a:chOff x="0" y="0"/>
            <a:chExt cx="7262863" cy="817863"/>
          </a:xfrm>
        </p:grpSpPr>
        <p:sp>
          <p:nvSpPr>
            <p:cNvPr name="Freeform 16" id="16"/>
            <p:cNvSpPr/>
            <p:nvPr/>
          </p:nvSpPr>
          <p:spPr>
            <a:xfrm flipH="false" flipV="false" rot="0">
              <a:off x="0" y="93901"/>
              <a:ext cx="773512" cy="630060"/>
            </a:xfrm>
            <a:custGeom>
              <a:avLst/>
              <a:gdLst/>
              <a:ahLst/>
              <a:cxnLst/>
              <a:rect r="r" b="b" t="t" l="l"/>
              <a:pathLst>
                <a:path h="630060" w="773512">
                  <a:moveTo>
                    <a:pt x="0" y="0"/>
                  </a:moveTo>
                  <a:lnTo>
                    <a:pt x="773512" y="0"/>
                  </a:lnTo>
                  <a:lnTo>
                    <a:pt x="773512" y="630060"/>
                  </a:lnTo>
                  <a:lnTo>
                    <a:pt x="0" y="6300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7" id="17"/>
            <p:cNvSpPr txBox="true"/>
            <p:nvPr/>
          </p:nvSpPr>
          <p:spPr>
            <a:xfrm rot="0">
              <a:off x="954815" y="-66675"/>
              <a:ext cx="6308048" cy="884538"/>
            </a:xfrm>
            <a:prstGeom prst="rect">
              <a:avLst/>
            </a:prstGeom>
          </p:spPr>
          <p:txBody>
            <a:bodyPr anchor="t" rtlCol="false" tIns="0" lIns="0" bIns="0" rIns="0">
              <a:spAutoFit/>
            </a:bodyPr>
            <a:lstStyle/>
            <a:p>
              <a:pPr algn="just">
                <a:lnSpc>
                  <a:spcPts val="5669"/>
                </a:lnSpc>
                <a:spcBef>
                  <a:spcPct val="0"/>
                </a:spcBef>
              </a:pPr>
              <a:r>
                <a:rPr lang="en-US" sz="4049" u="sng">
                  <a:solidFill>
                    <a:srgbClr val="000000"/>
                  </a:solidFill>
                  <a:latin typeface="Montserrat"/>
                  <a:ea typeface="Montserrat"/>
                  <a:cs typeface="Montserrat"/>
                  <a:sym typeface="Montserrat"/>
                  <a:hlinkClick r:id="rId7" tooltip="https://www.lettrepro.co"/>
                </a:rPr>
                <a:t>www.lettrepro.co</a:t>
              </a:r>
            </a:p>
          </p:txBody>
        </p:sp>
      </p:grpSp>
      <p:sp>
        <p:nvSpPr>
          <p:cNvPr name="Freeform 18" id="18"/>
          <p:cNvSpPr/>
          <p:nvPr/>
        </p:nvSpPr>
        <p:spPr>
          <a:xfrm flipH="false" flipV="false" rot="0">
            <a:off x="443872" y="260703"/>
            <a:ext cx="3189145" cy="637829"/>
          </a:xfrm>
          <a:custGeom>
            <a:avLst/>
            <a:gdLst/>
            <a:ahLst/>
            <a:cxnLst/>
            <a:rect r="r" b="b" t="t" l="l"/>
            <a:pathLst>
              <a:path h="637829" w="3189145">
                <a:moveTo>
                  <a:pt x="0" y="0"/>
                </a:moveTo>
                <a:lnTo>
                  <a:pt x="3189144" y="0"/>
                </a:lnTo>
                <a:lnTo>
                  <a:pt x="3189144" y="637829"/>
                </a:lnTo>
                <a:lnTo>
                  <a:pt x="0" y="637829"/>
                </a:lnTo>
                <a:lnTo>
                  <a:pt x="0" y="0"/>
                </a:lnTo>
                <a:close/>
              </a:path>
            </a:pathLst>
          </a:custGeom>
          <a:blipFill>
            <a:blip r:embed="rId8"/>
            <a:stretch>
              <a:fillRect l="0" t="0" r="0" b="0"/>
            </a:stretch>
          </a:blipFill>
        </p:spPr>
      </p:sp>
      <p:sp>
        <p:nvSpPr>
          <p:cNvPr name="TextBox 19" id="19"/>
          <p:cNvSpPr txBox="true"/>
          <p:nvPr/>
        </p:nvSpPr>
        <p:spPr>
          <a:xfrm rot="0">
            <a:off x="9144000" y="3767226"/>
            <a:ext cx="8115300" cy="2409627"/>
          </a:xfrm>
          <a:prstGeom prst="rect">
            <a:avLst/>
          </a:prstGeom>
        </p:spPr>
        <p:txBody>
          <a:bodyPr anchor="t" rtlCol="false" tIns="0" lIns="0" bIns="0" rIns="0">
            <a:spAutoFit/>
          </a:bodyPr>
          <a:lstStyle/>
          <a:p>
            <a:pPr algn="ctr">
              <a:lnSpc>
                <a:spcPts val="6299"/>
              </a:lnSpc>
            </a:pPr>
            <a:r>
              <a:rPr lang="en-US" sz="4500" b="true">
                <a:solidFill>
                  <a:srgbClr val="000000"/>
                </a:solidFill>
                <a:latin typeface="Poppins Bold"/>
                <a:ea typeface="Poppins Bold"/>
                <a:cs typeface="Poppins Bold"/>
                <a:sym typeface="Poppins Bold"/>
              </a:rPr>
              <a:t>Let</a:t>
            </a:r>
            <a:r>
              <a:rPr lang="en-US" sz="4500" b="true">
                <a:solidFill>
                  <a:srgbClr val="000000"/>
                </a:solidFill>
                <a:latin typeface="Poppins Bold"/>
                <a:ea typeface="Poppins Bold"/>
                <a:cs typeface="Poppins Bold"/>
                <a:sym typeface="Poppins Bold"/>
              </a:rPr>
              <a:t>trepro Simplifie L'envoi Efficace De Vos Lettres En Ligne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BABA8"/>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BABA8"/>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BABA8">
                <a:alpha val="94902"/>
              </a:srgbClr>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BABA8">
                <a:alpha val="94902"/>
              </a:srgbClr>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532595" y="1913006"/>
            <a:ext cx="5246370" cy="6977461"/>
            <a:chOff x="0" y="0"/>
            <a:chExt cx="812800" cy="1080991"/>
          </a:xfrm>
        </p:grpSpPr>
        <p:sp>
          <p:nvSpPr>
            <p:cNvPr name="Freeform 15" id="15"/>
            <p:cNvSpPr/>
            <p:nvPr/>
          </p:nvSpPr>
          <p:spPr>
            <a:xfrm flipH="false" flipV="false" rot="0">
              <a:off x="0" y="0"/>
              <a:ext cx="812800" cy="1080991"/>
            </a:xfrm>
            <a:custGeom>
              <a:avLst/>
              <a:gdLst/>
              <a:ahLst/>
              <a:cxnLst/>
              <a:rect r="r" b="b" t="t" l="l"/>
              <a:pathLst>
                <a:path h="1080991" w="812800">
                  <a:moveTo>
                    <a:pt x="0" y="0"/>
                  </a:moveTo>
                  <a:lnTo>
                    <a:pt x="812800" y="0"/>
                  </a:lnTo>
                  <a:lnTo>
                    <a:pt x="812800" y="1080991"/>
                  </a:lnTo>
                  <a:lnTo>
                    <a:pt x="0" y="1080991"/>
                  </a:lnTo>
                  <a:close/>
                </a:path>
              </a:pathLst>
            </a:custGeom>
            <a:blipFill>
              <a:blip r:embed="rId2"/>
              <a:stretch>
                <a:fillRect l="-38663" t="0" r="-38663" b="0"/>
              </a:stretch>
            </a:blipFill>
          </p:spPr>
        </p:sp>
      </p:grpSp>
      <p:sp>
        <p:nvSpPr>
          <p:cNvPr name="TextBox 16" id="16"/>
          <p:cNvSpPr txBox="true"/>
          <p:nvPr/>
        </p:nvSpPr>
        <p:spPr>
          <a:xfrm rot="0">
            <a:off x="7567649" y="2421388"/>
            <a:ext cx="6553066" cy="1040130"/>
          </a:xfrm>
          <a:prstGeom prst="rect">
            <a:avLst/>
          </a:prstGeom>
        </p:spPr>
        <p:txBody>
          <a:bodyPr anchor="t" rtlCol="false" tIns="0" lIns="0" bIns="0" rIns="0">
            <a:spAutoFit/>
          </a:bodyPr>
          <a:lstStyle/>
          <a:p>
            <a:pPr algn="l">
              <a:lnSpc>
                <a:spcPts val="7559"/>
              </a:lnSpc>
            </a:pPr>
            <a:r>
              <a:rPr lang="en-US" sz="6999" spc="-342" b="true">
                <a:solidFill>
                  <a:srgbClr val="000000"/>
                </a:solidFill>
                <a:latin typeface="Poppins Bold"/>
                <a:ea typeface="Poppins Bold"/>
                <a:cs typeface="Poppins Bold"/>
                <a:sym typeface="Poppins Bold"/>
              </a:rPr>
              <a:t>INTRODUCTION</a:t>
            </a:r>
          </a:p>
        </p:txBody>
      </p:sp>
      <p:sp>
        <p:nvSpPr>
          <p:cNvPr name="TextBox 17" id="17"/>
          <p:cNvSpPr txBox="true"/>
          <p:nvPr/>
        </p:nvSpPr>
        <p:spPr>
          <a:xfrm rot="0">
            <a:off x="7567649" y="3907593"/>
            <a:ext cx="9691651" cy="4248679"/>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Open Sans"/>
                <a:ea typeface="Open Sans"/>
                <a:cs typeface="Open Sans"/>
                <a:sym typeface="Open Sans"/>
              </a:rPr>
              <a:t>Envoyer une lettre importante ne devrait pas être compliqué ni chronophage. Avec </a:t>
            </a:r>
            <a:r>
              <a:rPr lang="en-US" sz="3000" u="sng">
                <a:solidFill>
                  <a:srgbClr val="000000"/>
                </a:solidFill>
                <a:latin typeface="Open Sans"/>
                <a:ea typeface="Open Sans"/>
                <a:cs typeface="Open Sans"/>
                <a:sym typeface="Open Sans"/>
                <a:hlinkClick r:id="rId3" tooltip="https://www.lettrepro.co"/>
              </a:rPr>
              <a:t>Let</a:t>
            </a:r>
            <a:r>
              <a:rPr lang="en-US" sz="3000" u="sng">
                <a:solidFill>
                  <a:srgbClr val="000000"/>
                </a:solidFill>
                <a:latin typeface="Open Sans"/>
                <a:ea typeface="Open Sans"/>
                <a:cs typeface="Open Sans"/>
                <a:sym typeface="Open Sans"/>
                <a:hlinkClick r:id="rId4" tooltip="https://www.lettrepro.co"/>
              </a:rPr>
              <a:t>trepro</a:t>
            </a:r>
            <a:r>
              <a:rPr lang="en-US" sz="3000">
                <a:solidFill>
                  <a:srgbClr val="000000"/>
                </a:solidFill>
                <a:latin typeface="Open Sans"/>
                <a:ea typeface="Open Sans"/>
                <a:cs typeface="Open Sans"/>
                <a:sym typeface="Open Sans"/>
              </a:rPr>
              <a:t>, profitez d'un service en ligne simple, rapide et sécurisé pour envoyer tout votre courrier, y compris les lettre recommandée, depuis chez vous ou votre bureau. Fini les files d'attente et les procédures manuelles. Découvrez comment Lettrepro transforme l'envoi de lettres en une expérience fluide et moderne.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676351"/>
            <a:ext cx="8386961" cy="2162109"/>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1. U</a:t>
            </a:r>
            <a:r>
              <a:rPr lang="en-US" sz="6000" b="true">
                <a:solidFill>
                  <a:srgbClr val="000000"/>
                </a:solidFill>
                <a:latin typeface="Poppins Bold"/>
                <a:ea typeface="Poppins Bold"/>
                <a:cs typeface="Poppins Bold"/>
                <a:sym typeface="Poppins Bold"/>
              </a:rPr>
              <a:t>ne plateforme simple pour tous</a:t>
            </a:r>
          </a:p>
        </p:txBody>
      </p:sp>
      <p:sp>
        <p:nvSpPr>
          <p:cNvPr name="TextBox 3" id="3"/>
          <p:cNvSpPr txBox="true"/>
          <p:nvPr/>
        </p:nvSpPr>
        <p:spPr>
          <a:xfrm rot="0">
            <a:off x="1028700" y="4250537"/>
            <a:ext cx="8868533" cy="4248679"/>
          </a:xfrm>
          <a:prstGeom prst="rect">
            <a:avLst/>
          </a:prstGeom>
        </p:spPr>
        <p:txBody>
          <a:bodyPr anchor="t" rtlCol="false" tIns="0" lIns="0" bIns="0" rIns="0">
            <a:spAutoFit/>
          </a:bodyPr>
          <a:lstStyle/>
          <a:p>
            <a:pPr algn="l">
              <a:lnSpc>
                <a:spcPts val="4200"/>
              </a:lnSpc>
              <a:spcBef>
                <a:spcPct val="0"/>
              </a:spcBef>
            </a:pPr>
            <a:r>
              <a:rPr lang="en-US" sz="3000" spc="-60" u="sng">
                <a:solidFill>
                  <a:srgbClr val="000000"/>
                </a:solidFill>
                <a:latin typeface="Montserrat"/>
                <a:ea typeface="Montserrat"/>
                <a:cs typeface="Montserrat"/>
                <a:sym typeface="Montserrat"/>
                <a:hlinkClick r:id="rId2" tooltip="https://www.soundbetter.com/profiles/668019-lettre-pro"/>
              </a:rPr>
              <a:t>Lettrepro.co</a:t>
            </a:r>
            <a:r>
              <a:rPr lang="en-US" sz="3000" spc="-60">
                <a:solidFill>
                  <a:srgbClr val="000000"/>
                </a:solidFill>
                <a:latin typeface="Montserrat"/>
                <a:ea typeface="Montserrat"/>
                <a:cs typeface="Montserrat"/>
                <a:sym typeface="Montserrat"/>
              </a:rPr>
              <a:t> a été créé po</a:t>
            </a:r>
            <a:r>
              <a:rPr lang="en-US" sz="3000" spc="-60" u="none">
                <a:solidFill>
                  <a:srgbClr val="000000"/>
                </a:solidFill>
                <a:latin typeface="Montserrat"/>
                <a:ea typeface="Montserrat"/>
                <a:cs typeface="Montserrat"/>
                <a:sym typeface="Montserrat"/>
              </a:rPr>
              <a:t>ur </a:t>
            </a:r>
            <a:r>
              <a:rPr lang="en-US" sz="3000" spc="-60">
                <a:solidFill>
                  <a:srgbClr val="000000"/>
                </a:solidFill>
                <a:latin typeface="Montserrat"/>
                <a:ea typeface="Montserrat"/>
                <a:cs typeface="Montserrat"/>
                <a:sym typeface="Montserrat"/>
              </a:rPr>
              <a:t>simplifier l'envoi de lettres pour tous. Nul besoin d'être un expert. Connectez-vous, choisissez le type de lettre à envoyer, rédigez votre message, et c'est tout.</a:t>
            </a:r>
          </a:p>
          <a:p>
            <a:pPr algn="l">
              <a:lnSpc>
                <a:spcPts val="4200"/>
              </a:lnSpc>
              <a:spcBef>
                <a:spcPct val="0"/>
              </a:spcBef>
            </a:pPr>
            <a:r>
              <a:rPr lang="en-US" sz="3000" spc="-60">
                <a:solidFill>
                  <a:srgbClr val="000000"/>
                </a:solidFill>
                <a:latin typeface="Montserrat"/>
                <a:ea typeface="Montserrat"/>
                <a:cs typeface="Montserrat"/>
                <a:sym typeface="Montserrat"/>
              </a:rPr>
              <a:t>La plateforme propose plusieurs options, telles que la lettre recommandée, la lettre suivie ou la lettre verte, selon le niveau de sécurité ou d'urgence souhaité.</a:t>
            </a:r>
          </a:p>
        </p:txBody>
      </p:sp>
      <p:grpSp>
        <p:nvGrpSpPr>
          <p:cNvPr name="Group 4" id="4"/>
          <p:cNvGrpSpPr/>
          <p:nvPr/>
        </p:nvGrpSpPr>
        <p:grpSpPr>
          <a:xfrm rot="-5400000">
            <a:off x="2219718" y="-2881243"/>
            <a:ext cx="1600678" cy="6599658"/>
            <a:chOff x="0" y="0"/>
            <a:chExt cx="421578" cy="1738182"/>
          </a:xfrm>
        </p:grpSpPr>
        <p:sp>
          <p:nvSpPr>
            <p:cNvPr name="Freeform 5" id="5"/>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BABA8"/>
            </a:solidFill>
          </p:spPr>
        </p:sp>
        <p:sp>
          <p:nvSpPr>
            <p:cNvPr name="TextBox 6" id="6"/>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7251485" y="-3573610"/>
            <a:ext cx="1845969" cy="6599658"/>
            <a:chOff x="0" y="0"/>
            <a:chExt cx="486181" cy="1738182"/>
          </a:xfrm>
        </p:grpSpPr>
        <p:sp>
          <p:nvSpPr>
            <p:cNvPr name="Freeform 8" id="8"/>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BABA8"/>
            </a:solidFill>
          </p:spPr>
        </p:sp>
        <p:sp>
          <p:nvSpPr>
            <p:cNvPr name="TextBox 9" id="9"/>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15029554" y="7367401"/>
            <a:ext cx="1478278" cy="5038615"/>
            <a:chOff x="0" y="0"/>
            <a:chExt cx="389341" cy="1327043"/>
          </a:xfrm>
        </p:grpSpPr>
        <p:sp>
          <p:nvSpPr>
            <p:cNvPr name="Freeform 11" id="11"/>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BABA8"/>
            </a:solidFill>
          </p:spPr>
        </p:sp>
        <p:sp>
          <p:nvSpPr>
            <p:cNvPr name="TextBox 12" id="12"/>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5400000">
            <a:off x="10910490" y="8106539"/>
            <a:ext cx="1845969" cy="5038615"/>
            <a:chOff x="0" y="0"/>
            <a:chExt cx="486181" cy="1327043"/>
          </a:xfrm>
        </p:grpSpPr>
        <p:sp>
          <p:nvSpPr>
            <p:cNvPr name="Freeform 14" id="14"/>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BABA8"/>
            </a:solidFill>
          </p:spPr>
        </p:sp>
        <p:sp>
          <p:nvSpPr>
            <p:cNvPr name="TextBox 15" id="15"/>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239523" y="1857326"/>
            <a:ext cx="8226517" cy="6641891"/>
            <a:chOff x="0" y="0"/>
            <a:chExt cx="1443008" cy="1165050"/>
          </a:xfrm>
        </p:grpSpPr>
        <p:sp>
          <p:nvSpPr>
            <p:cNvPr name="Freeform 17" id="17"/>
            <p:cNvSpPr/>
            <p:nvPr/>
          </p:nvSpPr>
          <p:spPr>
            <a:xfrm flipH="false" flipV="false" rot="0">
              <a:off x="0" y="0"/>
              <a:ext cx="1443008" cy="1165050"/>
            </a:xfrm>
            <a:custGeom>
              <a:avLst/>
              <a:gdLst/>
              <a:ahLst/>
              <a:cxnLst/>
              <a:rect r="r" b="b" t="t" l="l"/>
              <a:pathLst>
                <a:path h="1165050" w="1443008">
                  <a:moveTo>
                    <a:pt x="0" y="0"/>
                  </a:moveTo>
                  <a:lnTo>
                    <a:pt x="1443008" y="0"/>
                  </a:lnTo>
                  <a:lnTo>
                    <a:pt x="1443008" y="1165050"/>
                  </a:lnTo>
                  <a:lnTo>
                    <a:pt x="0" y="1165050"/>
                  </a:lnTo>
                  <a:close/>
                </a:path>
              </a:pathLst>
            </a:custGeom>
            <a:blipFill>
              <a:blip r:embed="rId3"/>
              <a:stretch>
                <a:fillRect l="-31143" t="0" r="-31143"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9772" y="1591926"/>
            <a:ext cx="8174469" cy="7103149"/>
            <a:chOff x="0" y="0"/>
            <a:chExt cx="1211287" cy="1052539"/>
          </a:xfrm>
        </p:grpSpPr>
        <p:sp>
          <p:nvSpPr>
            <p:cNvPr name="Freeform 3" id="3"/>
            <p:cNvSpPr/>
            <p:nvPr/>
          </p:nvSpPr>
          <p:spPr>
            <a:xfrm flipH="false" flipV="false" rot="0">
              <a:off x="0" y="0"/>
              <a:ext cx="1211287" cy="1052539"/>
            </a:xfrm>
            <a:custGeom>
              <a:avLst/>
              <a:gdLst/>
              <a:ahLst/>
              <a:cxnLst/>
              <a:rect r="r" b="b" t="t" l="l"/>
              <a:pathLst>
                <a:path h="1052539" w="1211287">
                  <a:moveTo>
                    <a:pt x="0" y="0"/>
                  </a:moveTo>
                  <a:lnTo>
                    <a:pt x="1211287" y="0"/>
                  </a:lnTo>
                  <a:lnTo>
                    <a:pt x="1211287" y="1052539"/>
                  </a:lnTo>
                  <a:lnTo>
                    <a:pt x="0" y="1052539"/>
                  </a:lnTo>
                  <a:close/>
                </a:path>
              </a:pathLst>
            </a:custGeom>
            <a:blipFill>
              <a:blip r:embed="rId2"/>
              <a:stretch>
                <a:fillRect l="-30422" t="0" r="0" b="0"/>
              </a:stretch>
            </a:blipFill>
          </p:spPr>
        </p:sp>
      </p:grpSp>
      <p:sp>
        <p:nvSpPr>
          <p:cNvPr name="TextBox 4" id="4"/>
          <p:cNvSpPr txBox="true"/>
          <p:nvPr/>
        </p:nvSpPr>
        <p:spPr>
          <a:xfrm rot="0">
            <a:off x="8464678" y="1617442"/>
            <a:ext cx="8482091" cy="3228876"/>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2. Un</a:t>
            </a:r>
            <a:r>
              <a:rPr lang="en-US" sz="6000" b="true">
                <a:solidFill>
                  <a:srgbClr val="000000"/>
                </a:solidFill>
                <a:latin typeface="Poppins Bold"/>
                <a:ea typeface="Poppins Bold"/>
                <a:cs typeface="Poppins Bold"/>
                <a:sym typeface="Poppins Bold"/>
              </a:rPr>
              <a:t>e solution pour les particuliers et les professionnels</a:t>
            </a:r>
          </a:p>
        </p:txBody>
      </p:sp>
      <p:sp>
        <p:nvSpPr>
          <p:cNvPr name="TextBox 5" id="5"/>
          <p:cNvSpPr txBox="true"/>
          <p:nvPr/>
        </p:nvSpPr>
        <p:spPr>
          <a:xfrm rot="0">
            <a:off x="8464678" y="5274249"/>
            <a:ext cx="8482091" cy="3181747"/>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Lettrepro s'adresse aussi bien aux particuliers qu'aux professionnels. Que vous soyez une entreprise, un travailleur indépendant ou un simple particulier souhaitant envoyer une lettre importante, vous pouvez utiliser ce service sans difficulté.</a:t>
            </a:r>
          </a:p>
        </p:txBody>
      </p:sp>
      <p:grpSp>
        <p:nvGrpSpPr>
          <p:cNvPr name="Group 6" id="6"/>
          <p:cNvGrpSpPr/>
          <p:nvPr/>
        </p:nvGrpSpPr>
        <p:grpSpPr>
          <a:xfrm rot="-5400000">
            <a:off x="2219718" y="-2881243"/>
            <a:ext cx="1600678" cy="6599658"/>
            <a:chOff x="0" y="0"/>
            <a:chExt cx="421578" cy="1738182"/>
          </a:xfrm>
        </p:grpSpPr>
        <p:sp>
          <p:nvSpPr>
            <p:cNvPr name="Freeform 7" id="7"/>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BABA8"/>
            </a:solidFill>
          </p:spPr>
        </p:sp>
        <p:sp>
          <p:nvSpPr>
            <p:cNvPr name="TextBox 8" id="8"/>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7251485" y="-3573610"/>
            <a:ext cx="1845969" cy="6599658"/>
            <a:chOff x="0" y="0"/>
            <a:chExt cx="486181" cy="1738182"/>
          </a:xfrm>
        </p:grpSpPr>
        <p:sp>
          <p:nvSpPr>
            <p:cNvPr name="Freeform 10" id="10"/>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BABA8"/>
            </a:solidFill>
          </p:spPr>
        </p:sp>
        <p:sp>
          <p:nvSpPr>
            <p:cNvPr name="TextBox 11" id="11"/>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5029554" y="7367401"/>
            <a:ext cx="1478278" cy="5038615"/>
            <a:chOff x="0" y="0"/>
            <a:chExt cx="389341" cy="1327043"/>
          </a:xfrm>
        </p:grpSpPr>
        <p:sp>
          <p:nvSpPr>
            <p:cNvPr name="Freeform 13" id="13"/>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BABA8"/>
            </a:solidFill>
          </p:spPr>
        </p:sp>
        <p:sp>
          <p:nvSpPr>
            <p:cNvPr name="TextBox 14" id="14"/>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0910490" y="8106539"/>
            <a:ext cx="1845969" cy="5038615"/>
            <a:chOff x="0" y="0"/>
            <a:chExt cx="486181" cy="1327043"/>
          </a:xfrm>
        </p:grpSpPr>
        <p:sp>
          <p:nvSpPr>
            <p:cNvPr name="Freeform 16" id="16"/>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BABA8"/>
            </a:solidFill>
          </p:spPr>
        </p:sp>
        <p:sp>
          <p:nvSpPr>
            <p:cNvPr name="TextBox 17" id="17"/>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BABA8"/>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BABA8"/>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BABA8"/>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BABA8"/>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757663" y="2576208"/>
            <a:ext cx="8530337" cy="5812458"/>
            <a:chOff x="0" y="0"/>
            <a:chExt cx="1173069" cy="799313"/>
          </a:xfrm>
        </p:grpSpPr>
        <p:sp>
          <p:nvSpPr>
            <p:cNvPr name="Freeform 15" id="15"/>
            <p:cNvSpPr/>
            <p:nvPr/>
          </p:nvSpPr>
          <p:spPr>
            <a:xfrm flipH="false" flipV="false" rot="0">
              <a:off x="0" y="0"/>
              <a:ext cx="1173069" cy="799313"/>
            </a:xfrm>
            <a:custGeom>
              <a:avLst/>
              <a:gdLst/>
              <a:ahLst/>
              <a:cxnLst/>
              <a:rect r="r" b="b" t="t" l="l"/>
              <a:pathLst>
                <a:path h="799313" w="1173069">
                  <a:moveTo>
                    <a:pt x="0" y="0"/>
                  </a:moveTo>
                  <a:lnTo>
                    <a:pt x="1173069" y="0"/>
                  </a:lnTo>
                  <a:lnTo>
                    <a:pt x="1173069" y="799313"/>
                  </a:lnTo>
                  <a:lnTo>
                    <a:pt x="0" y="799313"/>
                  </a:lnTo>
                  <a:close/>
                </a:path>
              </a:pathLst>
            </a:custGeom>
            <a:blipFill>
              <a:blip r:embed="rId2"/>
              <a:stretch>
                <a:fillRect l="-1135" t="0" r="-1135" b="0"/>
              </a:stretch>
            </a:blipFill>
          </p:spPr>
        </p:sp>
      </p:grpSp>
      <p:sp>
        <p:nvSpPr>
          <p:cNvPr name="TextBox 16" id="16"/>
          <p:cNvSpPr txBox="true"/>
          <p:nvPr/>
        </p:nvSpPr>
        <p:spPr>
          <a:xfrm rot="0">
            <a:off x="1028700" y="2585733"/>
            <a:ext cx="8512287" cy="1720347"/>
          </a:xfrm>
          <a:prstGeom prst="rect">
            <a:avLst/>
          </a:prstGeom>
        </p:spPr>
        <p:txBody>
          <a:bodyPr anchor="t" rtlCol="false" tIns="0" lIns="0" bIns="0" rIns="0">
            <a:spAutoFit/>
          </a:bodyPr>
          <a:lstStyle/>
          <a:p>
            <a:pPr algn="l">
              <a:lnSpc>
                <a:spcPts val="6480"/>
              </a:lnSpc>
            </a:pPr>
            <a:r>
              <a:rPr lang="en-US" sz="6000" b="true">
                <a:solidFill>
                  <a:srgbClr val="000000"/>
                </a:solidFill>
                <a:latin typeface="Poppins Bold"/>
                <a:ea typeface="Poppins Bold"/>
                <a:cs typeface="Poppins Bold"/>
                <a:sym typeface="Poppins Bold"/>
              </a:rPr>
              <a:t>3. Sécurité et conformité garanties</a:t>
            </a:r>
          </a:p>
        </p:txBody>
      </p:sp>
      <p:sp>
        <p:nvSpPr>
          <p:cNvPr name="TextBox 17" id="17"/>
          <p:cNvSpPr txBox="true"/>
          <p:nvPr/>
        </p:nvSpPr>
        <p:spPr>
          <a:xfrm rot="0">
            <a:off x="1028700" y="4715570"/>
            <a:ext cx="8115300" cy="3181747"/>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Vos lett</a:t>
            </a:r>
            <a:r>
              <a:rPr lang="en-US" sz="3000" spc="-60">
                <a:solidFill>
                  <a:srgbClr val="000000"/>
                </a:solidFill>
                <a:latin typeface="Montserrat"/>
                <a:ea typeface="Montserrat"/>
                <a:cs typeface="Montserrat"/>
                <a:sym typeface="Montserrat"/>
              </a:rPr>
              <a:t>res sont traitées en toute légalité et dans la plus stricte confidentialité. Vos données personnelles sont protégées à tout moment, garantissant ainsi la confidentialité et la valeur officielle de vos lettres.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75865"/>
            <a:ext cx="7535467" cy="6754314"/>
            <a:chOff x="0" y="0"/>
            <a:chExt cx="1167441" cy="1046420"/>
          </a:xfrm>
        </p:grpSpPr>
        <p:sp>
          <p:nvSpPr>
            <p:cNvPr name="Freeform 3" id="3"/>
            <p:cNvSpPr/>
            <p:nvPr/>
          </p:nvSpPr>
          <p:spPr>
            <a:xfrm flipH="false" flipV="false" rot="0">
              <a:off x="0" y="0"/>
              <a:ext cx="1167441" cy="1046420"/>
            </a:xfrm>
            <a:custGeom>
              <a:avLst/>
              <a:gdLst/>
              <a:ahLst/>
              <a:cxnLst/>
              <a:rect r="r" b="b" t="t" l="l"/>
              <a:pathLst>
                <a:path h="1046420" w="1167441">
                  <a:moveTo>
                    <a:pt x="0" y="0"/>
                  </a:moveTo>
                  <a:lnTo>
                    <a:pt x="1167441" y="0"/>
                  </a:lnTo>
                  <a:lnTo>
                    <a:pt x="1167441" y="1046420"/>
                  </a:lnTo>
                  <a:lnTo>
                    <a:pt x="0" y="1046420"/>
                  </a:lnTo>
                  <a:close/>
                </a:path>
              </a:pathLst>
            </a:custGeom>
            <a:blipFill>
              <a:blip r:embed="rId2"/>
              <a:stretch>
                <a:fillRect l="-17267" t="0" r="-17267" b="0"/>
              </a:stretch>
            </a:blipFill>
          </p:spPr>
        </p:sp>
      </p:grpSp>
      <p:sp>
        <p:nvSpPr>
          <p:cNvPr name="TextBox 4" id="4"/>
          <p:cNvSpPr txBox="true"/>
          <p:nvPr/>
        </p:nvSpPr>
        <p:spPr>
          <a:xfrm rot="0">
            <a:off x="8174469" y="2445768"/>
            <a:ext cx="8778641" cy="2162109"/>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4. Un out</a:t>
            </a:r>
            <a:r>
              <a:rPr lang="en-US" sz="6000" b="true">
                <a:solidFill>
                  <a:srgbClr val="000000"/>
                </a:solidFill>
                <a:latin typeface="Poppins Bold"/>
                <a:ea typeface="Poppins Bold"/>
                <a:cs typeface="Poppins Bold"/>
                <a:sym typeface="Poppins Bold"/>
              </a:rPr>
              <a:t>il d'aide à la rédaction</a:t>
            </a:r>
          </a:p>
        </p:txBody>
      </p:sp>
      <p:sp>
        <p:nvSpPr>
          <p:cNvPr name="TextBox 5" id="5"/>
          <p:cNvSpPr txBox="true"/>
          <p:nvPr/>
        </p:nvSpPr>
        <p:spPr>
          <a:xfrm rot="0">
            <a:off x="8174469" y="4842314"/>
            <a:ext cx="9084831" cy="2648281"/>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R</a:t>
            </a:r>
            <a:r>
              <a:rPr lang="en-US" sz="3000" spc="-60">
                <a:solidFill>
                  <a:srgbClr val="000000"/>
                </a:solidFill>
                <a:latin typeface="Montserrat"/>
                <a:ea typeface="Montserrat"/>
                <a:cs typeface="Montserrat"/>
                <a:sym typeface="Montserrat"/>
              </a:rPr>
              <a:t>édiger une lettre officielle peut s'avérer complexe. Avec Lettrepro, il vous suffit de décrire vos besoins et l'IA génère une lettre selon vos instructions. C'est un moyen rapide et sans stress de trouver les mots justes, à chaque fois.</a:t>
            </a:r>
          </a:p>
        </p:txBody>
      </p:sp>
      <p:grpSp>
        <p:nvGrpSpPr>
          <p:cNvPr name="Group 6" id="6"/>
          <p:cNvGrpSpPr/>
          <p:nvPr/>
        </p:nvGrpSpPr>
        <p:grpSpPr>
          <a:xfrm rot="-5400000">
            <a:off x="2219718" y="-2881243"/>
            <a:ext cx="1600678" cy="6599658"/>
            <a:chOff x="0" y="0"/>
            <a:chExt cx="421578" cy="1738182"/>
          </a:xfrm>
        </p:grpSpPr>
        <p:sp>
          <p:nvSpPr>
            <p:cNvPr name="Freeform 7" id="7"/>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BABA8"/>
            </a:solidFill>
          </p:spPr>
        </p:sp>
        <p:sp>
          <p:nvSpPr>
            <p:cNvPr name="TextBox 8" id="8"/>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7251485" y="-3573610"/>
            <a:ext cx="1845969" cy="6599658"/>
            <a:chOff x="0" y="0"/>
            <a:chExt cx="486181" cy="1738182"/>
          </a:xfrm>
        </p:grpSpPr>
        <p:sp>
          <p:nvSpPr>
            <p:cNvPr name="Freeform 10" id="10"/>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BABA8"/>
            </a:solidFill>
          </p:spPr>
        </p:sp>
        <p:sp>
          <p:nvSpPr>
            <p:cNvPr name="TextBox 11" id="11"/>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5029554" y="7367401"/>
            <a:ext cx="1478278" cy="5038615"/>
            <a:chOff x="0" y="0"/>
            <a:chExt cx="389341" cy="1327043"/>
          </a:xfrm>
        </p:grpSpPr>
        <p:sp>
          <p:nvSpPr>
            <p:cNvPr name="Freeform 13" id="13"/>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BABA8"/>
            </a:solidFill>
          </p:spPr>
        </p:sp>
        <p:sp>
          <p:nvSpPr>
            <p:cNvPr name="TextBox 14" id="14"/>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0910490" y="8106539"/>
            <a:ext cx="1845969" cy="5038615"/>
            <a:chOff x="0" y="0"/>
            <a:chExt cx="486181" cy="1327043"/>
          </a:xfrm>
        </p:grpSpPr>
        <p:sp>
          <p:nvSpPr>
            <p:cNvPr name="Freeform 16" id="16"/>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BABA8"/>
            </a:solidFill>
          </p:spPr>
        </p:sp>
        <p:sp>
          <p:nvSpPr>
            <p:cNvPr name="TextBox 17" id="17"/>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0BABA8"/>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0BABA8"/>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BABA8"/>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BABA8"/>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419359" y="1028700"/>
            <a:ext cx="7866845" cy="786684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0" t="0" r="0" b="0"/>
              </a:stretch>
            </a:blipFill>
          </p:spPr>
        </p:sp>
      </p:grpSp>
      <p:sp>
        <p:nvSpPr>
          <p:cNvPr name="TextBox 16" id="16"/>
          <p:cNvSpPr txBox="true"/>
          <p:nvPr/>
        </p:nvSpPr>
        <p:spPr>
          <a:xfrm rot="0">
            <a:off x="1028700" y="3544256"/>
            <a:ext cx="7721672" cy="3236589"/>
          </a:xfrm>
          <a:prstGeom prst="rect">
            <a:avLst/>
          </a:prstGeom>
        </p:spPr>
        <p:txBody>
          <a:bodyPr anchor="t" rtlCol="false" tIns="0" lIns="0" bIns="0" rIns="0">
            <a:spAutoFit/>
          </a:bodyPr>
          <a:lstStyle/>
          <a:p>
            <a:pPr algn="l">
              <a:lnSpc>
                <a:spcPts val="23303"/>
              </a:lnSpc>
            </a:pPr>
            <a:r>
              <a:rPr lang="en-US" sz="21577" spc="-1057" b="true">
                <a:solidFill>
                  <a:srgbClr val="000000"/>
                </a:solidFill>
                <a:latin typeface="Poppins Bold"/>
                <a:ea typeface="Poppins Bold"/>
                <a:cs typeface="Poppins Bold"/>
                <a:sym typeface="Poppins Bold"/>
              </a:rPr>
              <a:t>Merci</a:t>
            </a:r>
          </a:p>
        </p:txBody>
      </p:sp>
      <p:grpSp>
        <p:nvGrpSpPr>
          <p:cNvPr name="Group 17" id="17"/>
          <p:cNvGrpSpPr/>
          <p:nvPr/>
        </p:nvGrpSpPr>
        <p:grpSpPr>
          <a:xfrm rot="0">
            <a:off x="1028700" y="8471398"/>
            <a:ext cx="3766551" cy="424147"/>
            <a:chOff x="0" y="0"/>
            <a:chExt cx="5022069" cy="565529"/>
          </a:xfrm>
        </p:grpSpPr>
        <p:sp>
          <p:nvSpPr>
            <p:cNvPr name="Freeform 18" id="18"/>
            <p:cNvSpPr/>
            <p:nvPr/>
          </p:nvSpPr>
          <p:spPr>
            <a:xfrm flipH="false" flipV="false" rot="0">
              <a:off x="0" y="64930"/>
              <a:ext cx="534862" cy="435669"/>
            </a:xfrm>
            <a:custGeom>
              <a:avLst/>
              <a:gdLst/>
              <a:ahLst/>
              <a:cxnLst/>
              <a:rect r="r" b="b" t="t" l="l"/>
              <a:pathLst>
                <a:path h="435669" w="534862">
                  <a:moveTo>
                    <a:pt x="0" y="0"/>
                  </a:moveTo>
                  <a:lnTo>
                    <a:pt x="534862" y="0"/>
                  </a:lnTo>
                  <a:lnTo>
                    <a:pt x="534862" y="435669"/>
                  </a:lnTo>
                  <a:lnTo>
                    <a:pt x="0" y="4356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660228" y="-47625"/>
              <a:ext cx="4361841" cy="613154"/>
            </a:xfrm>
            <a:prstGeom prst="rect">
              <a:avLst/>
            </a:prstGeom>
          </p:spPr>
          <p:txBody>
            <a:bodyPr anchor="t" rtlCol="false" tIns="0" lIns="0" bIns="0" rIns="0">
              <a:spAutoFit/>
            </a:bodyPr>
            <a:lstStyle/>
            <a:p>
              <a:pPr algn="just">
                <a:lnSpc>
                  <a:spcPts val="3919"/>
                </a:lnSpc>
                <a:spcBef>
                  <a:spcPct val="0"/>
                </a:spcBef>
              </a:pPr>
              <a:r>
                <a:rPr lang="en-US" sz="2799" u="sng">
                  <a:solidFill>
                    <a:srgbClr val="000000"/>
                  </a:solidFill>
                  <a:latin typeface="Montserrat"/>
                  <a:ea typeface="Montserrat"/>
                  <a:cs typeface="Montserrat"/>
                  <a:sym typeface="Montserrat"/>
                  <a:hlinkClick r:id="rId5" tooltip="https://www.lettrepro.co"/>
                </a:rPr>
                <a:t>www.lettrepro.co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DAGrhwp_0Ks</dc:identifier>
  <dcterms:modified xsi:type="dcterms:W3CDTF">2011-08-01T06:04:30Z</dcterms:modified>
  <cp:revision>1</cp:revision>
  <dc:title>Lettrepro Simplifie L'envoi Efficace De Vos Lettres En Ligne</dc:title>
</cp:coreProperties>
</file>