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Lst>
  <p:sldSz cx="18288000" cy="10287000"/>
  <p:notesSz cx="6858000" cy="9144000"/>
  <p:embeddedFontLst>
    <p:embeddedFont>
      <p:font typeface="Montserrat" charset="1" panose="00000500000000000000"/>
      <p:regular r:id="rId13"/>
    </p:embeddedFont>
    <p:embeddedFont>
      <p:font typeface="Poppins Bold" charset="1" panose="00000800000000000000"/>
      <p:regular r:id="rId14"/>
    </p:embeddedFont>
    <p:embeddedFont>
      <p:font typeface="Open Sans" charset="1" panose="020B0606030504020204"/>
      <p:regular r:id="rId1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2" Target="presProps.xml" Type="http://schemas.openxmlformats.org/officeDocument/2006/relationships/presProps"/><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jpeg" Type="http://schemas.openxmlformats.org/officeDocument/2006/relationships/image"/><Relationship Id="rId3" Target="https://www.crunchbase.com/organization/courrier-x" TargetMode="External" Type="http://schemas.openxmlformats.org/officeDocument/2006/relationships/hyperlink"/></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https://www.soundbetter.com/profiles/668025-courrier-x" TargetMode="External" Type="http://schemas.openxmlformats.org/officeDocument/2006/relationships/hyperlink"/><Relationship Id="rId3" Target="https://www.soundbetter.com/profiles/668025-courrier-x" TargetMode="External" Type="http://schemas.openxmlformats.org/officeDocument/2006/relationships/hyperlink"/><Relationship Id="rId4" Target="../media/image8.jpe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9.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0.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1.jpe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2.jpeg" Type="http://schemas.openxmlformats.org/officeDocument/2006/relationships/image"/><Relationship Id="rId3" Target="../media/image3.png" Type="http://schemas.openxmlformats.org/officeDocument/2006/relationships/image"/><Relationship Id="rId4" Target="../media/image4.svg" Type="http://schemas.openxmlformats.org/officeDocument/2006/relationships/image"/><Relationship Id="rId5" Target="https://www.courrierx.co" TargetMode="External" Type="http://schemas.openxmlformats.org/officeDocument/2006/relationships/hyperlink"/></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5400000">
            <a:off x="1449063" y="4944850"/>
            <a:ext cx="4367907" cy="12595364"/>
            <a:chOff x="0" y="0"/>
            <a:chExt cx="557118" cy="1606514"/>
          </a:xfrm>
        </p:grpSpPr>
        <p:sp>
          <p:nvSpPr>
            <p:cNvPr name="Freeform 3" id="3"/>
            <p:cNvSpPr/>
            <p:nvPr/>
          </p:nvSpPr>
          <p:spPr>
            <a:xfrm flipH="false" flipV="false" rot="0">
              <a:off x="0" y="0"/>
              <a:ext cx="557118" cy="1606514"/>
            </a:xfrm>
            <a:custGeom>
              <a:avLst/>
              <a:gdLst/>
              <a:ahLst/>
              <a:cxnLst/>
              <a:rect r="r" b="b" t="t" l="l"/>
              <a:pathLst>
                <a:path h="1606514" w="557118">
                  <a:moveTo>
                    <a:pt x="557118" y="0"/>
                  </a:moveTo>
                  <a:lnTo>
                    <a:pt x="557118" y="1492214"/>
                  </a:lnTo>
                  <a:lnTo>
                    <a:pt x="278559" y="1606514"/>
                  </a:lnTo>
                  <a:lnTo>
                    <a:pt x="0" y="1492214"/>
                  </a:lnTo>
                  <a:lnTo>
                    <a:pt x="0" y="0"/>
                  </a:lnTo>
                  <a:lnTo>
                    <a:pt x="557118" y="0"/>
                  </a:lnTo>
                  <a:close/>
                </a:path>
              </a:pathLst>
            </a:custGeom>
            <a:solidFill>
              <a:srgbClr val="001F3F"/>
            </a:solidFill>
          </p:spPr>
        </p:sp>
        <p:sp>
          <p:nvSpPr>
            <p:cNvPr name="TextBox 4" id="4"/>
            <p:cNvSpPr txBox="true"/>
            <p:nvPr/>
          </p:nvSpPr>
          <p:spPr>
            <a:xfrm>
              <a:off x="0" y="-38100"/>
              <a:ext cx="557118" cy="1530314"/>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5400000">
            <a:off x="1999163" y="-2552715"/>
            <a:ext cx="1541863" cy="6099733"/>
            <a:chOff x="0" y="0"/>
            <a:chExt cx="406087" cy="1606514"/>
          </a:xfrm>
        </p:grpSpPr>
        <p:sp>
          <p:nvSpPr>
            <p:cNvPr name="Freeform 6" id="6"/>
            <p:cNvSpPr/>
            <p:nvPr/>
          </p:nvSpPr>
          <p:spPr>
            <a:xfrm flipH="false" flipV="false" rot="0">
              <a:off x="0" y="0"/>
              <a:ext cx="406087" cy="1606514"/>
            </a:xfrm>
            <a:custGeom>
              <a:avLst/>
              <a:gdLst/>
              <a:ahLst/>
              <a:cxnLst/>
              <a:rect r="r" b="b" t="t" l="l"/>
              <a:pathLst>
                <a:path h="1606514" w="406087">
                  <a:moveTo>
                    <a:pt x="406087" y="0"/>
                  </a:moveTo>
                  <a:lnTo>
                    <a:pt x="406087" y="1492214"/>
                  </a:lnTo>
                  <a:lnTo>
                    <a:pt x="203044" y="1606514"/>
                  </a:lnTo>
                  <a:lnTo>
                    <a:pt x="0" y="1492214"/>
                  </a:lnTo>
                  <a:lnTo>
                    <a:pt x="0" y="0"/>
                  </a:lnTo>
                  <a:lnTo>
                    <a:pt x="406087" y="0"/>
                  </a:lnTo>
                  <a:close/>
                </a:path>
              </a:pathLst>
            </a:custGeom>
            <a:solidFill>
              <a:srgbClr val="FFFFFF"/>
            </a:solidFill>
          </p:spPr>
        </p:sp>
        <p:sp>
          <p:nvSpPr>
            <p:cNvPr name="TextBox 7" id="7"/>
            <p:cNvSpPr txBox="true"/>
            <p:nvPr/>
          </p:nvSpPr>
          <p:spPr>
            <a:xfrm>
              <a:off x="0" y="-38100"/>
              <a:ext cx="406087" cy="1530314"/>
            </a:xfrm>
            <a:prstGeom prst="rect">
              <a:avLst/>
            </a:prstGeom>
          </p:spPr>
          <p:txBody>
            <a:bodyPr anchor="ctr" rtlCol="false" tIns="50800" lIns="50800" bIns="50800" rIns="50800"/>
            <a:lstStyle/>
            <a:p>
              <a:pPr algn="ctr">
                <a:lnSpc>
                  <a:spcPts val="2659"/>
                </a:lnSpc>
              </a:pPr>
            </a:p>
          </p:txBody>
        </p:sp>
      </p:grpSp>
      <p:grpSp>
        <p:nvGrpSpPr>
          <p:cNvPr name="Group 8" id="8"/>
          <p:cNvGrpSpPr/>
          <p:nvPr/>
        </p:nvGrpSpPr>
        <p:grpSpPr>
          <a:xfrm rot="-5400000">
            <a:off x="5718797" y="-3299829"/>
            <a:ext cx="1824144" cy="6599658"/>
            <a:chOff x="0" y="0"/>
            <a:chExt cx="480433" cy="1738182"/>
          </a:xfrm>
        </p:grpSpPr>
        <p:sp>
          <p:nvSpPr>
            <p:cNvPr name="Freeform 9" id="9"/>
            <p:cNvSpPr/>
            <p:nvPr/>
          </p:nvSpPr>
          <p:spPr>
            <a:xfrm flipH="false" flipV="false" rot="0">
              <a:off x="0" y="0"/>
              <a:ext cx="480433" cy="1738182"/>
            </a:xfrm>
            <a:custGeom>
              <a:avLst/>
              <a:gdLst/>
              <a:ahLst/>
              <a:cxnLst/>
              <a:rect r="r" b="b" t="t" l="l"/>
              <a:pathLst>
                <a:path h="1738182" w="480433">
                  <a:moveTo>
                    <a:pt x="480433" y="0"/>
                  </a:moveTo>
                  <a:lnTo>
                    <a:pt x="480433" y="1623882"/>
                  </a:lnTo>
                  <a:lnTo>
                    <a:pt x="240217" y="1738182"/>
                  </a:lnTo>
                  <a:lnTo>
                    <a:pt x="0" y="1623882"/>
                  </a:lnTo>
                  <a:lnTo>
                    <a:pt x="0" y="0"/>
                  </a:lnTo>
                  <a:lnTo>
                    <a:pt x="480433" y="0"/>
                  </a:lnTo>
                  <a:close/>
                </a:path>
              </a:pathLst>
            </a:custGeom>
            <a:solidFill>
              <a:srgbClr val="001F3F"/>
            </a:solidFill>
          </p:spPr>
        </p:sp>
        <p:sp>
          <p:nvSpPr>
            <p:cNvPr name="TextBox 10" id="10"/>
            <p:cNvSpPr txBox="true"/>
            <p:nvPr/>
          </p:nvSpPr>
          <p:spPr>
            <a:xfrm>
              <a:off x="0" y="-38100"/>
              <a:ext cx="480433" cy="1661982"/>
            </a:xfrm>
            <a:prstGeom prst="rect">
              <a:avLst/>
            </a:prstGeom>
          </p:spPr>
          <p:txBody>
            <a:bodyPr anchor="ctr" rtlCol="false" tIns="50800" lIns="50800" bIns="50800" rIns="50800"/>
            <a:lstStyle/>
            <a:p>
              <a:pPr algn="ctr">
                <a:lnSpc>
                  <a:spcPts val="2659"/>
                </a:lnSpc>
              </a:pPr>
            </a:p>
          </p:txBody>
        </p:sp>
      </p:grpSp>
      <p:sp>
        <p:nvSpPr>
          <p:cNvPr name="Freeform 11" id="11"/>
          <p:cNvSpPr/>
          <p:nvPr/>
        </p:nvSpPr>
        <p:spPr>
          <a:xfrm flipH="false" flipV="false" rot="0">
            <a:off x="15065047" y="1268083"/>
            <a:ext cx="2194253" cy="801900"/>
          </a:xfrm>
          <a:custGeom>
            <a:avLst/>
            <a:gdLst/>
            <a:ahLst/>
            <a:cxnLst/>
            <a:rect r="r" b="b" t="t" l="l"/>
            <a:pathLst>
              <a:path h="801900" w="2194253">
                <a:moveTo>
                  <a:pt x="0" y="0"/>
                </a:moveTo>
                <a:lnTo>
                  <a:pt x="2194253" y="0"/>
                </a:lnTo>
                <a:lnTo>
                  <a:pt x="2194253" y="801900"/>
                </a:lnTo>
                <a:lnTo>
                  <a:pt x="0" y="8019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2" id="12"/>
          <p:cNvSpPr/>
          <p:nvPr/>
        </p:nvSpPr>
        <p:spPr>
          <a:xfrm flipH="false" flipV="false" rot="0">
            <a:off x="9144000" y="1268083"/>
            <a:ext cx="2194253" cy="801900"/>
          </a:xfrm>
          <a:custGeom>
            <a:avLst/>
            <a:gdLst/>
            <a:ahLst/>
            <a:cxnLst/>
            <a:rect r="r" b="b" t="t" l="l"/>
            <a:pathLst>
              <a:path h="801900" w="2194253">
                <a:moveTo>
                  <a:pt x="0" y="0"/>
                </a:moveTo>
                <a:lnTo>
                  <a:pt x="2194253" y="0"/>
                </a:lnTo>
                <a:lnTo>
                  <a:pt x="2194253" y="801900"/>
                </a:lnTo>
                <a:lnTo>
                  <a:pt x="0" y="8019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13" id="13"/>
          <p:cNvGrpSpPr/>
          <p:nvPr/>
        </p:nvGrpSpPr>
        <p:grpSpPr>
          <a:xfrm rot="0">
            <a:off x="10350777" y="8527710"/>
            <a:ext cx="4714271" cy="530869"/>
            <a:chOff x="0" y="0"/>
            <a:chExt cx="6285694" cy="707825"/>
          </a:xfrm>
        </p:grpSpPr>
        <p:sp>
          <p:nvSpPr>
            <p:cNvPr name="Freeform 14" id="14"/>
            <p:cNvSpPr/>
            <p:nvPr/>
          </p:nvSpPr>
          <p:spPr>
            <a:xfrm flipH="false" flipV="false" rot="0">
              <a:off x="0" y="81267"/>
              <a:ext cx="669441" cy="545290"/>
            </a:xfrm>
            <a:custGeom>
              <a:avLst/>
              <a:gdLst/>
              <a:ahLst/>
              <a:cxnLst/>
              <a:rect r="r" b="b" t="t" l="l"/>
              <a:pathLst>
                <a:path h="545290" w="669441">
                  <a:moveTo>
                    <a:pt x="0" y="0"/>
                  </a:moveTo>
                  <a:lnTo>
                    <a:pt x="669441" y="0"/>
                  </a:lnTo>
                  <a:lnTo>
                    <a:pt x="669441" y="545290"/>
                  </a:lnTo>
                  <a:lnTo>
                    <a:pt x="0" y="54529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15" id="15"/>
            <p:cNvSpPr txBox="true"/>
            <p:nvPr/>
          </p:nvSpPr>
          <p:spPr>
            <a:xfrm rot="0">
              <a:off x="826351" y="-76200"/>
              <a:ext cx="5459343" cy="784025"/>
            </a:xfrm>
            <a:prstGeom prst="rect">
              <a:avLst/>
            </a:prstGeom>
          </p:spPr>
          <p:txBody>
            <a:bodyPr anchor="t" rtlCol="false" tIns="0" lIns="0" bIns="0" rIns="0">
              <a:spAutoFit/>
            </a:bodyPr>
            <a:lstStyle/>
            <a:p>
              <a:pPr algn="just">
                <a:lnSpc>
                  <a:spcPts val="4906"/>
                </a:lnSpc>
                <a:spcBef>
                  <a:spcPct val="0"/>
                </a:spcBef>
              </a:pPr>
              <a:r>
                <a:rPr lang="en-US" sz="3504" u="sng">
                  <a:solidFill>
                    <a:srgbClr val="000000"/>
                  </a:solidFill>
                  <a:latin typeface="Montserrat"/>
                  <a:ea typeface="Montserrat"/>
                  <a:cs typeface="Montserrat"/>
                  <a:sym typeface="Montserrat"/>
                </a:rPr>
                <a:t>www.courrierx.co</a:t>
              </a:r>
            </a:p>
          </p:txBody>
        </p:sp>
      </p:grpSp>
      <p:sp>
        <p:nvSpPr>
          <p:cNvPr name="Freeform 16" id="16"/>
          <p:cNvSpPr/>
          <p:nvPr/>
        </p:nvSpPr>
        <p:spPr>
          <a:xfrm flipH="false" flipV="false" rot="0">
            <a:off x="368921" y="136722"/>
            <a:ext cx="3604294" cy="720859"/>
          </a:xfrm>
          <a:custGeom>
            <a:avLst/>
            <a:gdLst/>
            <a:ahLst/>
            <a:cxnLst/>
            <a:rect r="r" b="b" t="t" l="l"/>
            <a:pathLst>
              <a:path h="720859" w="3604294">
                <a:moveTo>
                  <a:pt x="0" y="0"/>
                </a:moveTo>
                <a:lnTo>
                  <a:pt x="3604294" y="0"/>
                </a:lnTo>
                <a:lnTo>
                  <a:pt x="3604294" y="720859"/>
                </a:lnTo>
                <a:lnTo>
                  <a:pt x="0" y="720859"/>
                </a:lnTo>
                <a:lnTo>
                  <a:pt x="0" y="0"/>
                </a:lnTo>
                <a:close/>
              </a:path>
            </a:pathLst>
          </a:custGeom>
          <a:blipFill>
            <a:blip r:embed="rId6"/>
            <a:stretch>
              <a:fillRect l="0" t="0" r="0" b="0"/>
            </a:stretch>
          </a:blipFill>
        </p:spPr>
      </p:sp>
      <p:sp>
        <p:nvSpPr>
          <p:cNvPr name="Freeform 17" id="17"/>
          <p:cNvSpPr/>
          <p:nvPr/>
        </p:nvSpPr>
        <p:spPr>
          <a:xfrm flipH="false" flipV="false" rot="0">
            <a:off x="1028700" y="2011208"/>
            <a:ext cx="7332410" cy="6264583"/>
          </a:xfrm>
          <a:custGeom>
            <a:avLst/>
            <a:gdLst/>
            <a:ahLst/>
            <a:cxnLst/>
            <a:rect r="r" b="b" t="t" l="l"/>
            <a:pathLst>
              <a:path h="6264583" w="7332410">
                <a:moveTo>
                  <a:pt x="0" y="0"/>
                </a:moveTo>
                <a:lnTo>
                  <a:pt x="7332410" y="0"/>
                </a:lnTo>
                <a:lnTo>
                  <a:pt x="7332410" y="6264584"/>
                </a:lnTo>
                <a:lnTo>
                  <a:pt x="0" y="6264584"/>
                </a:lnTo>
                <a:lnTo>
                  <a:pt x="0" y="0"/>
                </a:lnTo>
                <a:close/>
              </a:path>
            </a:pathLst>
          </a:custGeom>
          <a:blipFill>
            <a:blip r:embed="rId7"/>
            <a:stretch>
              <a:fillRect l="0" t="0" r="0" b="0"/>
            </a:stretch>
          </a:blipFill>
        </p:spPr>
      </p:sp>
      <p:sp>
        <p:nvSpPr>
          <p:cNvPr name="TextBox 18" id="18"/>
          <p:cNvSpPr txBox="true"/>
          <p:nvPr/>
        </p:nvSpPr>
        <p:spPr>
          <a:xfrm rot="0">
            <a:off x="9144000" y="3876774"/>
            <a:ext cx="8359336" cy="2409627"/>
          </a:xfrm>
          <a:prstGeom prst="rect">
            <a:avLst/>
          </a:prstGeom>
        </p:spPr>
        <p:txBody>
          <a:bodyPr anchor="t" rtlCol="false" tIns="0" lIns="0" bIns="0" rIns="0">
            <a:spAutoFit/>
          </a:bodyPr>
          <a:lstStyle/>
          <a:p>
            <a:pPr algn="ctr">
              <a:lnSpc>
                <a:spcPts val="6299"/>
              </a:lnSpc>
            </a:pPr>
            <a:r>
              <a:rPr lang="en-US" sz="4500" b="true">
                <a:solidFill>
                  <a:srgbClr val="000000"/>
                </a:solidFill>
                <a:latin typeface="Poppins Bold"/>
                <a:ea typeface="Poppins Bold"/>
                <a:cs typeface="Poppins Bold"/>
                <a:sym typeface="Poppins Bold"/>
              </a:rPr>
              <a:t>Avec Co</a:t>
            </a:r>
            <a:r>
              <a:rPr lang="en-US" sz="4500" b="true">
                <a:solidFill>
                  <a:srgbClr val="000000"/>
                </a:solidFill>
                <a:latin typeface="Poppins Bold"/>
                <a:ea typeface="Poppins Bold"/>
                <a:cs typeface="Poppins Bold"/>
                <a:sym typeface="Poppins Bold"/>
              </a:rPr>
              <a:t>urrierx Envoyez Vos Lettres en Ligne Directement Depuis Chez Vous</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5400000">
            <a:off x="2219718" y="-2881243"/>
            <a:ext cx="1600678" cy="6599658"/>
            <a:chOff x="0" y="0"/>
            <a:chExt cx="421578" cy="1738182"/>
          </a:xfrm>
        </p:grpSpPr>
        <p:sp>
          <p:nvSpPr>
            <p:cNvPr name="Freeform 3" id="3"/>
            <p:cNvSpPr/>
            <p:nvPr/>
          </p:nvSpPr>
          <p:spPr>
            <a:xfrm flipH="false" flipV="false" rot="0">
              <a:off x="0" y="0"/>
              <a:ext cx="421578" cy="1738182"/>
            </a:xfrm>
            <a:custGeom>
              <a:avLst/>
              <a:gdLst/>
              <a:ahLst/>
              <a:cxnLst/>
              <a:rect r="r" b="b" t="t" l="l"/>
              <a:pathLst>
                <a:path h="1738182" w="421578">
                  <a:moveTo>
                    <a:pt x="421578" y="0"/>
                  </a:moveTo>
                  <a:lnTo>
                    <a:pt x="421578" y="1623882"/>
                  </a:lnTo>
                  <a:lnTo>
                    <a:pt x="210789" y="1738182"/>
                  </a:lnTo>
                  <a:lnTo>
                    <a:pt x="0" y="1623882"/>
                  </a:lnTo>
                  <a:lnTo>
                    <a:pt x="0" y="0"/>
                  </a:lnTo>
                  <a:lnTo>
                    <a:pt x="421578" y="0"/>
                  </a:lnTo>
                  <a:close/>
                </a:path>
              </a:pathLst>
            </a:custGeom>
            <a:solidFill>
              <a:srgbClr val="001F3F"/>
            </a:solidFill>
          </p:spPr>
        </p:sp>
        <p:sp>
          <p:nvSpPr>
            <p:cNvPr name="TextBox 4" id="4"/>
            <p:cNvSpPr txBox="true"/>
            <p:nvPr/>
          </p:nvSpPr>
          <p:spPr>
            <a:xfrm>
              <a:off x="0" y="-38100"/>
              <a:ext cx="421578" cy="1661982"/>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5400000">
            <a:off x="7251485" y="-3573610"/>
            <a:ext cx="1845969" cy="6599658"/>
            <a:chOff x="0" y="0"/>
            <a:chExt cx="486181" cy="1738182"/>
          </a:xfrm>
        </p:grpSpPr>
        <p:sp>
          <p:nvSpPr>
            <p:cNvPr name="Freeform 6" id="6"/>
            <p:cNvSpPr/>
            <p:nvPr/>
          </p:nvSpPr>
          <p:spPr>
            <a:xfrm flipH="false" flipV="false" rot="0">
              <a:off x="0" y="0"/>
              <a:ext cx="486181" cy="1738182"/>
            </a:xfrm>
            <a:custGeom>
              <a:avLst/>
              <a:gdLst/>
              <a:ahLst/>
              <a:cxnLst/>
              <a:rect r="r" b="b" t="t" l="l"/>
              <a:pathLst>
                <a:path h="1738182" w="486181">
                  <a:moveTo>
                    <a:pt x="486181" y="0"/>
                  </a:moveTo>
                  <a:lnTo>
                    <a:pt x="486181" y="1623882"/>
                  </a:lnTo>
                  <a:lnTo>
                    <a:pt x="243091" y="1738182"/>
                  </a:lnTo>
                  <a:lnTo>
                    <a:pt x="0" y="1623882"/>
                  </a:lnTo>
                  <a:lnTo>
                    <a:pt x="0" y="0"/>
                  </a:lnTo>
                  <a:lnTo>
                    <a:pt x="486181" y="0"/>
                  </a:lnTo>
                  <a:close/>
                </a:path>
              </a:pathLst>
            </a:custGeom>
            <a:solidFill>
              <a:srgbClr val="001F3F"/>
            </a:solidFill>
          </p:spPr>
        </p:sp>
        <p:sp>
          <p:nvSpPr>
            <p:cNvPr name="TextBox 7" id="7"/>
            <p:cNvSpPr txBox="true"/>
            <p:nvPr/>
          </p:nvSpPr>
          <p:spPr>
            <a:xfrm>
              <a:off x="0" y="-38100"/>
              <a:ext cx="486181" cy="1661982"/>
            </a:xfrm>
            <a:prstGeom prst="rect">
              <a:avLst/>
            </a:prstGeom>
          </p:spPr>
          <p:txBody>
            <a:bodyPr anchor="ctr" rtlCol="false" tIns="50800" lIns="50800" bIns="50800" rIns="50800"/>
            <a:lstStyle/>
            <a:p>
              <a:pPr algn="ctr">
                <a:lnSpc>
                  <a:spcPts val="2659"/>
                </a:lnSpc>
              </a:pPr>
            </a:p>
          </p:txBody>
        </p:sp>
      </p:grpSp>
      <p:grpSp>
        <p:nvGrpSpPr>
          <p:cNvPr name="Group 8" id="8"/>
          <p:cNvGrpSpPr/>
          <p:nvPr/>
        </p:nvGrpSpPr>
        <p:grpSpPr>
          <a:xfrm rot="5400000">
            <a:off x="15029554" y="7367401"/>
            <a:ext cx="1478278" cy="5038615"/>
            <a:chOff x="0" y="0"/>
            <a:chExt cx="389341" cy="1327043"/>
          </a:xfrm>
        </p:grpSpPr>
        <p:sp>
          <p:nvSpPr>
            <p:cNvPr name="Freeform 9" id="9"/>
            <p:cNvSpPr/>
            <p:nvPr/>
          </p:nvSpPr>
          <p:spPr>
            <a:xfrm flipH="false" flipV="false" rot="0">
              <a:off x="0" y="0"/>
              <a:ext cx="389341" cy="1327043"/>
            </a:xfrm>
            <a:custGeom>
              <a:avLst/>
              <a:gdLst/>
              <a:ahLst/>
              <a:cxnLst/>
              <a:rect r="r" b="b" t="t" l="l"/>
              <a:pathLst>
                <a:path h="1327043" w="389341">
                  <a:moveTo>
                    <a:pt x="389341" y="0"/>
                  </a:moveTo>
                  <a:lnTo>
                    <a:pt x="389341" y="1212743"/>
                  </a:lnTo>
                  <a:lnTo>
                    <a:pt x="194670" y="1327043"/>
                  </a:lnTo>
                  <a:lnTo>
                    <a:pt x="0" y="1212743"/>
                  </a:lnTo>
                  <a:lnTo>
                    <a:pt x="0" y="0"/>
                  </a:lnTo>
                  <a:lnTo>
                    <a:pt x="389341" y="0"/>
                  </a:lnTo>
                  <a:close/>
                </a:path>
              </a:pathLst>
            </a:custGeom>
            <a:solidFill>
              <a:srgbClr val="001F3F">
                <a:alpha val="94902"/>
              </a:srgbClr>
            </a:solidFill>
          </p:spPr>
        </p:sp>
        <p:sp>
          <p:nvSpPr>
            <p:cNvPr name="TextBox 10" id="10"/>
            <p:cNvSpPr txBox="true"/>
            <p:nvPr/>
          </p:nvSpPr>
          <p:spPr>
            <a:xfrm>
              <a:off x="0" y="-38100"/>
              <a:ext cx="389341" cy="1250843"/>
            </a:xfrm>
            <a:prstGeom prst="rect">
              <a:avLst/>
            </a:prstGeom>
          </p:spPr>
          <p:txBody>
            <a:bodyPr anchor="ctr" rtlCol="false" tIns="50800" lIns="50800" bIns="50800" rIns="50800"/>
            <a:lstStyle/>
            <a:p>
              <a:pPr algn="ctr">
                <a:lnSpc>
                  <a:spcPts val="2659"/>
                </a:lnSpc>
              </a:pPr>
            </a:p>
          </p:txBody>
        </p:sp>
      </p:grpSp>
      <p:grpSp>
        <p:nvGrpSpPr>
          <p:cNvPr name="Group 11" id="11"/>
          <p:cNvGrpSpPr/>
          <p:nvPr/>
        </p:nvGrpSpPr>
        <p:grpSpPr>
          <a:xfrm rot="5400000">
            <a:off x="10910490" y="8106539"/>
            <a:ext cx="1845969" cy="5038615"/>
            <a:chOff x="0" y="0"/>
            <a:chExt cx="486181" cy="1327043"/>
          </a:xfrm>
        </p:grpSpPr>
        <p:sp>
          <p:nvSpPr>
            <p:cNvPr name="Freeform 12" id="12"/>
            <p:cNvSpPr/>
            <p:nvPr/>
          </p:nvSpPr>
          <p:spPr>
            <a:xfrm flipH="false" flipV="false" rot="0">
              <a:off x="0" y="0"/>
              <a:ext cx="486181" cy="1327043"/>
            </a:xfrm>
            <a:custGeom>
              <a:avLst/>
              <a:gdLst/>
              <a:ahLst/>
              <a:cxnLst/>
              <a:rect r="r" b="b" t="t" l="l"/>
              <a:pathLst>
                <a:path h="1327043" w="486181">
                  <a:moveTo>
                    <a:pt x="486181" y="0"/>
                  </a:moveTo>
                  <a:lnTo>
                    <a:pt x="486181" y="1212743"/>
                  </a:lnTo>
                  <a:lnTo>
                    <a:pt x="243091" y="1327043"/>
                  </a:lnTo>
                  <a:lnTo>
                    <a:pt x="0" y="1212743"/>
                  </a:lnTo>
                  <a:lnTo>
                    <a:pt x="0" y="0"/>
                  </a:lnTo>
                  <a:lnTo>
                    <a:pt x="486181" y="0"/>
                  </a:lnTo>
                  <a:close/>
                </a:path>
              </a:pathLst>
            </a:custGeom>
            <a:solidFill>
              <a:srgbClr val="001F3F">
                <a:alpha val="94902"/>
              </a:srgbClr>
            </a:solidFill>
          </p:spPr>
        </p:sp>
        <p:sp>
          <p:nvSpPr>
            <p:cNvPr name="TextBox 13" id="13"/>
            <p:cNvSpPr txBox="true"/>
            <p:nvPr/>
          </p:nvSpPr>
          <p:spPr>
            <a:xfrm>
              <a:off x="0" y="-38100"/>
              <a:ext cx="486181" cy="1250843"/>
            </a:xfrm>
            <a:prstGeom prst="rect">
              <a:avLst/>
            </a:prstGeom>
          </p:spPr>
          <p:txBody>
            <a:bodyPr anchor="ctr" rtlCol="false" tIns="50800" lIns="50800" bIns="50800" rIns="50800"/>
            <a:lstStyle/>
            <a:p>
              <a:pPr algn="ctr">
                <a:lnSpc>
                  <a:spcPts val="2659"/>
                </a:lnSpc>
              </a:pPr>
            </a:p>
          </p:txBody>
        </p:sp>
      </p:grpSp>
      <p:grpSp>
        <p:nvGrpSpPr>
          <p:cNvPr name="Group 14" id="14"/>
          <p:cNvGrpSpPr/>
          <p:nvPr/>
        </p:nvGrpSpPr>
        <p:grpSpPr>
          <a:xfrm rot="0">
            <a:off x="1532595" y="1913006"/>
            <a:ext cx="5246370" cy="6977461"/>
            <a:chOff x="0" y="0"/>
            <a:chExt cx="812800" cy="1080991"/>
          </a:xfrm>
        </p:grpSpPr>
        <p:sp>
          <p:nvSpPr>
            <p:cNvPr name="Freeform 15" id="15"/>
            <p:cNvSpPr/>
            <p:nvPr/>
          </p:nvSpPr>
          <p:spPr>
            <a:xfrm flipH="false" flipV="false" rot="0">
              <a:off x="0" y="0"/>
              <a:ext cx="812800" cy="1080991"/>
            </a:xfrm>
            <a:custGeom>
              <a:avLst/>
              <a:gdLst/>
              <a:ahLst/>
              <a:cxnLst/>
              <a:rect r="r" b="b" t="t" l="l"/>
              <a:pathLst>
                <a:path h="1080991" w="812800">
                  <a:moveTo>
                    <a:pt x="0" y="0"/>
                  </a:moveTo>
                  <a:lnTo>
                    <a:pt x="812800" y="0"/>
                  </a:lnTo>
                  <a:lnTo>
                    <a:pt x="812800" y="1080991"/>
                  </a:lnTo>
                  <a:lnTo>
                    <a:pt x="0" y="1080991"/>
                  </a:lnTo>
                  <a:close/>
                </a:path>
              </a:pathLst>
            </a:custGeom>
            <a:blipFill>
              <a:blip r:embed="rId2"/>
              <a:stretch>
                <a:fillRect l="0" t="-6322" r="0" b="-6322"/>
              </a:stretch>
            </a:blipFill>
          </p:spPr>
        </p:sp>
      </p:grpSp>
      <p:sp>
        <p:nvSpPr>
          <p:cNvPr name="TextBox 16" id="16"/>
          <p:cNvSpPr txBox="true"/>
          <p:nvPr/>
        </p:nvSpPr>
        <p:spPr>
          <a:xfrm rot="0">
            <a:off x="7567649" y="1783141"/>
            <a:ext cx="6553066" cy="1040130"/>
          </a:xfrm>
          <a:prstGeom prst="rect">
            <a:avLst/>
          </a:prstGeom>
        </p:spPr>
        <p:txBody>
          <a:bodyPr anchor="t" rtlCol="false" tIns="0" lIns="0" bIns="0" rIns="0">
            <a:spAutoFit/>
          </a:bodyPr>
          <a:lstStyle/>
          <a:p>
            <a:pPr algn="l">
              <a:lnSpc>
                <a:spcPts val="7559"/>
              </a:lnSpc>
            </a:pPr>
            <a:r>
              <a:rPr lang="en-US" sz="6999" spc="-342" b="true">
                <a:solidFill>
                  <a:srgbClr val="000000"/>
                </a:solidFill>
                <a:latin typeface="Poppins Bold"/>
                <a:ea typeface="Poppins Bold"/>
                <a:cs typeface="Poppins Bold"/>
                <a:sym typeface="Poppins Bold"/>
              </a:rPr>
              <a:t>INTRODUCTION</a:t>
            </a:r>
          </a:p>
        </p:txBody>
      </p:sp>
      <p:sp>
        <p:nvSpPr>
          <p:cNvPr name="TextBox 17" id="17"/>
          <p:cNvSpPr txBox="true"/>
          <p:nvPr/>
        </p:nvSpPr>
        <p:spPr>
          <a:xfrm rot="0">
            <a:off x="7567649" y="3032306"/>
            <a:ext cx="9691651" cy="5849078"/>
          </a:xfrm>
          <a:prstGeom prst="rect">
            <a:avLst/>
          </a:prstGeom>
        </p:spPr>
        <p:txBody>
          <a:bodyPr anchor="t" rtlCol="false" tIns="0" lIns="0" bIns="0" rIns="0">
            <a:spAutoFit/>
          </a:bodyPr>
          <a:lstStyle/>
          <a:p>
            <a:pPr algn="l">
              <a:lnSpc>
                <a:spcPts val="4200"/>
              </a:lnSpc>
              <a:spcBef>
                <a:spcPct val="0"/>
              </a:spcBef>
            </a:pPr>
            <a:r>
              <a:rPr lang="en-US" sz="3000">
                <a:solidFill>
                  <a:srgbClr val="000000"/>
                </a:solidFill>
                <a:latin typeface="Open Sans"/>
                <a:ea typeface="Open Sans"/>
                <a:cs typeface="Open Sans"/>
                <a:sym typeface="Open Sans"/>
              </a:rPr>
              <a:t>Avec </a:t>
            </a:r>
            <a:r>
              <a:rPr lang="en-US" sz="3000" u="sng">
                <a:solidFill>
                  <a:srgbClr val="000000"/>
                </a:solidFill>
                <a:latin typeface="Open Sans"/>
                <a:ea typeface="Open Sans"/>
                <a:cs typeface="Open Sans"/>
                <a:sym typeface="Open Sans"/>
                <a:hlinkClick r:id="rId3" tooltip="https://www.crunchbase.com/organization/courrier-x"/>
              </a:rPr>
              <a:t>Courrierx</a:t>
            </a:r>
            <a:r>
              <a:rPr lang="en-US" sz="3000">
                <a:solidFill>
                  <a:srgbClr val="000000"/>
                </a:solidFill>
                <a:latin typeface="Open Sans"/>
                <a:ea typeface="Open Sans"/>
                <a:cs typeface="Open Sans"/>
                <a:sym typeface="Open Sans"/>
              </a:rPr>
              <a:t>, l'envoi de courrier devient plus simple, plus rapide et plus accessible. Plus besoin de vous déplacer ni d'attendre : n</a:t>
            </a:r>
            <a:r>
              <a:rPr lang="en-US" sz="3000">
                <a:solidFill>
                  <a:srgbClr val="000000"/>
                </a:solidFill>
                <a:latin typeface="Open Sans"/>
                <a:ea typeface="Open Sans"/>
                <a:cs typeface="Open Sans"/>
                <a:sym typeface="Open Sans"/>
              </a:rPr>
              <a:t>otre plateforme vous permet de créer, d'imprimer et d'envoyer vos lettres en quelques clics, depuis chez vous. Que vous envoyiez des lettre recommandée, des lettre suivie ou des lettre verte, Courrierx vous offre une solution sécurisée, fiable et économique. Grâce à une interface intuitive, vous gardez toujours le contrôle. Découvrez une nouvelle façon moderne et simple de gérer votre courrier.</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028700" y="1676351"/>
            <a:ext cx="8386961" cy="2162109"/>
          </a:xfrm>
          <a:prstGeom prst="rect">
            <a:avLst/>
          </a:prstGeom>
        </p:spPr>
        <p:txBody>
          <a:bodyPr anchor="t" rtlCol="false" tIns="0" lIns="0" bIns="0" rIns="0">
            <a:spAutoFit/>
          </a:bodyPr>
          <a:lstStyle/>
          <a:p>
            <a:pPr algn="l">
              <a:lnSpc>
                <a:spcPts val="8400"/>
              </a:lnSpc>
            </a:pPr>
            <a:r>
              <a:rPr lang="en-US" sz="6000" b="true">
                <a:solidFill>
                  <a:srgbClr val="000000"/>
                </a:solidFill>
                <a:latin typeface="Poppins Bold"/>
                <a:ea typeface="Poppins Bold"/>
                <a:cs typeface="Poppins Bold"/>
                <a:sym typeface="Poppins Bold"/>
              </a:rPr>
              <a:t>1. E</a:t>
            </a:r>
            <a:r>
              <a:rPr lang="en-US" sz="6000" b="true">
                <a:solidFill>
                  <a:srgbClr val="000000"/>
                </a:solidFill>
                <a:latin typeface="Poppins Bold"/>
                <a:ea typeface="Poppins Bold"/>
                <a:cs typeface="Poppins Bold"/>
                <a:sym typeface="Poppins Bold"/>
              </a:rPr>
              <a:t>nvoi simple et sans stress</a:t>
            </a:r>
          </a:p>
        </p:txBody>
      </p:sp>
      <p:sp>
        <p:nvSpPr>
          <p:cNvPr name="TextBox 3" id="3"/>
          <p:cNvSpPr txBox="true"/>
          <p:nvPr/>
        </p:nvSpPr>
        <p:spPr>
          <a:xfrm rot="0">
            <a:off x="1028700" y="4419485"/>
            <a:ext cx="8868533" cy="4248679"/>
          </a:xfrm>
          <a:prstGeom prst="rect">
            <a:avLst/>
          </a:prstGeom>
        </p:spPr>
        <p:txBody>
          <a:bodyPr anchor="t" rtlCol="false" tIns="0" lIns="0" bIns="0" rIns="0">
            <a:spAutoFit/>
          </a:bodyPr>
          <a:lstStyle/>
          <a:p>
            <a:pPr algn="l">
              <a:lnSpc>
                <a:spcPts val="4200"/>
              </a:lnSpc>
              <a:spcBef>
                <a:spcPct val="0"/>
              </a:spcBef>
            </a:pPr>
            <a:r>
              <a:rPr lang="en-US" sz="3000" spc="-60" u="sng">
                <a:solidFill>
                  <a:srgbClr val="000000"/>
                </a:solidFill>
                <a:latin typeface="Montserrat"/>
                <a:ea typeface="Montserrat"/>
                <a:cs typeface="Montserrat"/>
                <a:sym typeface="Montserrat"/>
                <a:hlinkClick r:id="rId2" tooltip="https://www.soundbetter.com/profiles/668025-courrier-x"/>
              </a:rPr>
              <a:t>Cou</a:t>
            </a:r>
            <a:r>
              <a:rPr lang="en-US" sz="3000" spc="-60" u="sng">
                <a:solidFill>
                  <a:srgbClr val="000000"/>
                </a:solidFill>
                <a:latin typeface="Montserrat"/>
                <a:ea typeface="Montserrat"/>
                <a:cs typeface="Montserrat"/>
                <a:sym typeface="Montserrat"/>
                <a:hlinkClick r:id="rId3" tooltip="https://www.soundbetter.com/profiles/668025-courrier-x"/>
              </a:rPr>
              <a:t>rrierx.co</a:t>
            </a:r>
            <a:r>
              <a:rPr lang="en-US" sz="3000" spc="-60">
                <a:solidFill>
                  <a:srgbClr val="000000"/>
                </a:solidFill>
                <a:latin typeface="Montserrat"/>
                <a:ea typeface="Montserrat"/>
                <a:cs typeface="Montserrat"/>
                <a:sym typeface="Montserrat"/>
              </a:rPr>
              <a:t> vous permet d'envoyer vos </a:t>
            </a:r>
            <a:r>
              <a:rPr lang="en-US" sz="3000" spc="-60" u="none">
                <a:solidFill>
                  <a:srgbClr val="000000"/>
                </a:solidFill>
                <a:latin typeface="Montserrat"/>
                <a:ea typeface="Montserrat"/>
                <a:cs typeface="Montserrat"/>
                <a:sym typeface="Montserrat"/>
              </a:rPr>
              <a:t>c</a:t>
            </a:r>
            <a:r>
              <a:rPr lang="en-US" sz="3000" spc="-60">
                <a:solidFill>
                  <a:srgbClr val="000000"/>
                </a:solidFill>
                <a:latin typeface="Montserrat"/>
                <a:ea typeface="Montserrat"/>
                <a:cs typeface="Montserrat"/>
                <a:sym typeface="Montserrat"/>
              </a:rPr>
              <a:t>o</a:t>
            </a:r>
            <a:r>
              <a:rPr lang="en-US" sz="3000" spc="-60" u="none">
                <a:solidFill>
                  <a:srgbClr val="000000"/>
                </a:solidFill>
                <a:latin typeface="Montserrat"/>
                <a:ea typeface="Montserrat"/>
                <a:cs typeface="Montserrat"/>
                <a:sym typeface="Montserrat"/>
              </a:rPr>
              <a:t>ur</a:t>
            </a:r>
            <a:r>
              <a:rPr lang="en-US" sz="3000" spc="-60">
                <a:solidFill>
                  <a:srgbClr val="000000"/>
                </a:solidFill>
                <a:latin typeface="Montserrat"/>
                <a:ea typeface="Montserrat"/>
                <a:cs typeface="Montserrat"/>
                <a:sym typeface="Montserrat"/>
              </a:rPr>
              <a:t>riers importants en quelques clics, sans rien imprimer. La plateforme est facile à utiliser, même pour les personnes peu à l'aise avec les outils numériques. Que vous ayez besoin d'envoyer une lettre recommandée, une lettre suivie ou une simple lettre, tout est clairement expliqué pour vous aider à faire le bon choix.</a:t>
            </a:r>
          </a:p>
        </p:txBody>
      </p:sp>
      <p:grpSp>
        <p:nvGrpSpPr>
          <p:cNvPr name="Group 4" id="4"/>
          <p:cNvGrpSpPr/>
          <p:nvPr/>
        </p:nvGrpSpPr>
        <p:grpSpPr>
          <a:xfrm rot="-5400000">
            <a:off x="2219718" y="-2881243"/>
            <a:ext cx="1600678" cy="6599658"/>
            <a:chOff x="0" y="0"/>
            <a:chExt cx="421578" cy="1738182"/>
          </a:xfrm>
        </p:grpSpPr>
        <p:sp>
          <p:nvSpPr>
            <p:cNvPr name="Freeform 5" id="5"/>
            <p:cNvSpPr/>
            <p:nvPr/>
          </p:nvSpPr>
          <p:spPr>
            <a:xfrm flipH="false" flipV="false" rot="0">
              <a:off x="0" y="0"/>
              <a:ext cx="421578" cy="1738182"/>
            </a:xfrm>
            <a:custGeom>
              <a:avLst/>
              <a:gdLst/>
              <a:ahLst/>
              <a:cxnLst/>
              <a:rect r="r" b="b" t="t" l="l"/>
              <a:pathLst>
                <a:path h="1738182" w="421578">
                  <a:moveTo>
                    <a:pt x="421578" y="0"/>
                  </a:moveTo>
                  <a:lnTo>
                    <a:pt x="421578" y="1623882"/>
                  </a:lnTo>
                  <a:lnTo>
                    <a:pt x="210789" y="1738182"/>
                  </a:lnTo>
                  <a:lnTo>
                    <a:pt x="0" y="1623882"/>
                  </a:lnTo>
                  <a:lnTo>
                    <a:pt x="0" y="0"/>
                  </a:lnTo>
                  <a:lnTo>
                    <a:pt x="421578" y="0"/>
                  </a:lnTo>
                  <a:close/>
                </a:path>
              </a:pathLst>
            </a:custGeom>
            <a:solidFill>
              <a:srgbClr val="001F3F"/>
            </a:solidFill>
          </p:spPr>
        </p:sp>
        <p:sp>
          <p:nvSpPr>
            <p:cNvPr name="TextBox 6" id="6"/>
            <p:cNvSpPr txBox="true"/>
            <p:nvPr/>
          </p:nvSpPr>
          <p:spPr>
            <a:xfrm>
              <a:off x="0" y="-38100"/>
              <a:ext cx="421578" cy="1661982"/>
            </a:xfrm>
            <a:prstGeom prst="rect">
              <a:avLst/>
            </a:prstGeom>
          </p:spPr>
          <p:txBody>
            <a:bodyPr anchor="ctr" rtlCol="false" tIns="50800" lIns="50800" bIns="50800" rIns="50800"/>
            <a:lstStyle/>
            <a:p>
              <a:pPr algn="ctr">
                <a:lnSpc>
                  <a:spcPts val="2659"/>
                </a:lnSpc>
              </a:pPr>
            </a:p>
          </p:txBody>
        </p:sp>
      </p:grpSp>
      <p:grpSp>
        <p:nvGrpSpPr>
          <p:cNvPr name="Group 7" id="7"/>
          <p:cNvGrpSpPr/>
          <p:nvPr/>
        </p:nvGrpSpPr>
        <p:grpSpPr>
          <a:xfrm rot="-5400000">
            <a:off x="7251485" y="-3573610"/>
            <a:ext cx="1845969" cy="6599658"/>
            <a:chOff x="0" y="0"/>
            <a:chExt cx="486181" cy="1738182"/>
          </a:xfrm>
        </p:grpSpPr>
        <p:sp>
          <p:nvSpPr>
            <p:cNvPr name="Freeform 8" id="8"/>
            <p:cNvSpPr/>
            <p:nvPr/>
          </p:nvSpPr>
          <p:spPr>
            <a:xfrm flipH="false" flipV="false" rot="0">
              <a:off x="0" y="0"/>
              <a:ext cx="486181" cy="1738182"/>
            </a:xfrm>
            <a:custGeom>
              <a:avLst/>
              <a:gdLst/>
              <a:ahLst/>
              <a:cxnLst/>
              <a:rect r="r" b="b" t="t" l="l"/>
              <a:pathLst>
                <a:path h="1738182" w="486181">
                  <a:moveTo>
                    <a:pt x="486181" y="0"/>
                  </a:moveTo>
                  <a:lnTo>
                    <a:pt x="486181" y="1623882"/>
                  </a:lnTo>
                  <a:lnTo>
                    <a:pt x="243091" y="1738182"/>
                  </a:lnTo>
                  <a:lnTo>
                    <a:pt x="0" y="1623882"/>
                  </a:lnTo>
                  <a:lnTo>
                    <a:pt x="0" y="0"/>
                  </a:lnTo>
                  <a:lnTo>
                    <a:pt x="486181" y="0"/>
                  </a:lnTo>
                  <a:close/>
                </a:path>
              </a:pathLst>
            </a:custGeom>
            <a:solidFill>
              <a:srgbClr val="001F3F"/>
            </a:solidFill>
          </p:spPr>
        </p:sp>
        <p:sp>
          <p:nvSpPr>
            <p:cNvPr name="TextBox 9" id="9"/>
            <p:cNvSpPr txBox="true"/>
            <p:nvPr/>
          </p:nvSpPr>
          <p:spPr>
            <a:xfrm>
              <a:off x="0" y="-38100"/>
              <a:ext cx="486181" cy="1661982"/>
            </a:xfrm>
            <a:prstGeom prst="rect">
              <a:avLst/>
            </a:prstGeom>
          </p:spPr>
          <p:txBody>
            <a:bodyPr anchor="ctr" rtlCol="false" tIns="50800" lIns="50800" bIns="50800" rIns="50800"/>
            <a:lstStyle/>
            <a:p>
              <a:pPr algn="ctr">
                <a:lnSpc>
                  <a:spcPts val="2659"/>
                </a:lnSpc>
              </a:pPr>
            </a:p>
          </p:txBody>
        </p:sp>
      </p:grpSp>
      <p:grpSp>
        <p:nvGrpSpPr>
          <p:cNvPr name="Group 10" id="10"/>
          <p:cNvGrpSpPr/>
          <p:nvPr/>
        </p:nvGrpSpPr>
        <p:grpSpPr>
          <a:xfrm rot="5400000">
            <a:off x="15029554" y="7367401"/>
            <a:ext cx="1478278" cy="5038615"/>
            <a:chOff x="0" y="0"/>
            <a:chExt cx="389341" cy="1327043"/>
          </a:xfrm>
        </p:grpSpPr>
        <p:sp>
          <p:nvSpPr>
            <p:cNvPr name="Freeform 11" id="11"/>
            <p:cNvSpPr/>
            <p:nvPr/>
          </p:nvSpPr>
          <p:spPr>
            <a:xfrm flipH="false" flipV="false" rot="0">
              <a:off x="0" y="0"/>
              <a:ext cx="389341" cy="1327043"/>
            </a:xfrm>
            <a:custGeom>
              <a:avLst/>
              <a:gdLst/>
              <a:ahLst/>
              <a:cxnLst/>
              <a:rect r="r" b="b" t="t" l="l"/>
              <a:pathLst>
                <a:path h="1327043" w="389341">
                  <a:moveTo>
                    <a:pt x="389341" y="0"/>
                  </a:moveTo>
                  <a:lnTo>
                    <a:pt x="389341" y="1212743"/>
                  </a:lnTo>
                  <a:lnTo>
                    <a:pt x="194670" y="1327043"/>
                  </a:lnTo>
                  <a:lnTo>
                    <a:pt x="0" y="1212743"/>
                  </a:lnTo>
                  <a:lnTo>
                    <a:pt x="0" y="0"/>
                  </a:lnTo>
                  <a:lnTo>
                    <a:pt x="389341" y="0"/>
                  </a:lnTo>
                  <a:close/>
                </a:path>
              </a:pathLst>
            </a:custGeom>
            <a:solidFill>
              <a:srgbClr val="001F3F"/>
            </a:solidFill>
          </p:spPr>
        </p:sp>
        <p:sp>
          <p:nvSpPr>
            <p:cNvPr name="TextBox 12" id="12"/>
            <p:cNvSpPr txBox="true"/>
            <p:nvPr/>
          </p:nvSpPr>
          <p:spPr>
            <a:xfrm>
              <a:off x="0" y="-38100"/>
              <a:ext cx="389341" cy="1250843"/>
            </a:xfrm>
            <a:prstGeom prst="rect">
              <a:avLst/>
            </a:prstGeom>
          </p:spPr>
          <p:txBody>
            <a:bodyPr anchor="ctr" rtlCol="false" tIns="50800" lIns="50800" bIns="50800" rIns="50800"/>
            <a:lstStyle/>
            <a:p>
              <a:pPr algn="ctr">
                <a:lnSpc>
                  <a:spcPts val="2659"/>
                </a:lnSpc>
              </a:pPr>
            </a:p>
          </p:txBody>
        </p:sp>
      </p:grpSp>
      <p:grpSp>
        <p:nvGrpSpPr>
          <p:cNvPr name="Group 13" id="13"/>
          <p:cNvGrpSpPr/>
          <p:nvPr/>
        </p:nvGrpSpPr>
        <p:grpSpPr>
          <a:xfrm rot="5400000">
            <a:off x="10910490" y="8106539"/>
            <a:ext cx="1845969" cy="5038615"/>
            <a:chOff x="0" y="0"/>
            <a:chExt cx="486181" cy="1327043"/>
          </a:xfrm>
        </p:grpSpPr>
        <p:sp>
          <p:nvSpPr>
            <p:cNvPr name="Freeform 14" id="14"/>
            <p:cNvSpPr/>
            <p:nvPr/>
          </p:nvSpPr>
          <p:spPr>
            <a:xfrm flipH="false" flipV="false" rot="0">
              <a:off x="0" y="0"/>
              <a:ext cx="486181" cy="1327043"/>
            </a:xfrm>
            <a:custGeom>
              <a:avLst/>
              <a:gdLst/>
              <a:ahLst/>
              <a:cxnLst/>
              <a:rect r="r" b="b" t="t" l="l"/>
              <a:pathLst>
                <a:path h="1327043" w="486181">
                  <a:moveTo>
                    <a:pt x="486181" y="0"/>
                  </a:moveTo>
                  <a:lnTo>
                    <a:pt x="486181" y="1212743"/>
                  </a:lnTo>
                  <a:lnTo>
                    <a:pt x="243091" y="1327043"/>
                  </a:lnTo>
                  <a:lnTo>
                    <a:pt x="0" y="1212743"/>
                  </a:lnTo>
                  <a:lnTo>
                    <a:pt x="0" y="0"/>
                  </a:lnTo>
                  <a:lnTo>
                    <a:pt x="486181" y="0"/>
                  </a:lnTo>
                  <a:close/>
                </a:path>
              </a:pathLst>
            </a:custGeom>
            <a:solidFill>
              <a:srgbClr val="001F3F"/>
            </a:solidFill>
          </p:spPr>
        </p:sp>
        <p:sp>
          <p:nvSpPr>
            <p:cNvPr name="TextBox 15" id="15"/>
            <p:cNvSpPr txBox="true"/>
            <p:nvPr/>
          </p:nvSpPr>
          <p:spPr>
            <a:xfrm>
              <a:off x="0" y="-38100"/>
              <a:ext cx="486181" cy="1250843"/>
            </a:xfrm>
            <a:prstGeom prst="rect">
              <a:avLst/>
            </a:prstGeom>
          </p:spPr>
          <p:txBody>
            <a:bodyPr anchor="ctr" rtlCol="false" tIns="50800" lIns="50800" bIns="50800" rIns="50800"/>
            <a:lstStyle/>
            <a:p>
              <a:pPr algn="ctr">
                <a:lnSpc>
                  <a:spcPts val="2659"/>
                </a:lnSpc>
              </a:pPr>
            </a:p>
          </p:txBody>
        </p:sp>
      </p:grpSp>
      <p:grpSp>
        <p:nvGrpSpPr>
          <p:cNvPr name="Group 16" id="16"/>
          <p:cNvGrpSpPr/>
          <p:nvPr/>
        </p:nvGrpSpPr>
        <p:grpSpPr>
          <a:xfrm rot="0">
            <a:off x="10239523" y="1857326"/>
            <a:ext cx="8226517" cy="6374343"/>
            <a:chOff x="0" y="0"/>
            <a:chExt cx="1443008" cy="1118120"/>
          </a:xfrm>
        </p:grpSpPr>
        <p:sp>
          <p:nvSpPr>
            <p:cNvPr name="Freeform 17" id="17"/>
            <p:cNvSpPr/>
            <p:nvPr/>
          </p:nvSpPr>
          <p:spPr>
            <a:xfrm flipH="false" flipV="false" rot="0">
              <a:off x="0" y="0"/>
              <a:ext cx="1443008" cy="1118120"/>
            </a:xfrm>
            <a:custGeom>
              <a:avLst/>
              <a:gdLst/>
              <a:ahLst/>
              <a:cxnLst/>
              <a:rect r="r" b="b" t="t" l="l"/>
              <a:pathLst>
                <a:path h="1118120" w="1443008">
                  <a:moveTo>
                    <a:pt x="0" y="0"/>
                  </a:moveTo>
                  <a:lnTo>
                    <a:pt x="1443008" y="0"/>
                  </a:lnTo>
                  <a:lnTo>
                    <a:pt x="1443008" y="1118120"/>
                  </a:lnTo>
                  <a:lnTo>
                    <a:pt x="0" y="1118120"/>
                  </a:lnTo>
                  <a:close/>
                </a:path>
              </a:pathLst>
            </a:custGeom>
            <a:blipFill>
              <a:blip r:embed="rId4"/>
              <a:stretch>
                <a:fillRect l="-8150" t="0" r="-8150" b="0"/>
              </a:stretch>
            </a:blipFill>
          </p:spPr>
        </p:sp>
      </p:gr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279772" y="1882037"/>
            <a:ext cx="8174469" cy="6522926"/>
            <a:chOff x="0" y="0"/>
            <a:chExt cx="1211287" cy="966562"/>
          </a:xfrm>
        </p:grpSpPr>
        <p:sp>
          <p:nvSpPr>
            <p:cNvPr name="Freeform 3" id="3"/>
            <p:cNvSpPr/>
            <p:nvPr/>
          </p:nvSpPr>
          <p:spPr>
            <a:xfrm flipH="false" flipV="false" rot="0">
              <a:off x="0" y="0"/>
              <a:ext cx="1211287" cy="966562"/>
            </a:xfrm>
            <a:custGeom>
              <a:avLst/>
              <a:gdLst/>
              <a:ahLst/>
              <a:cxnLst/>
              <a:rect r="r" b="b" t="t" l="l"/>
              <a:pathLst>
                <a:path h="966562" w="1211287">
                  <a:moveTo>
                    <a:pt x="0" y="0"/>
                  </a:moveTo>
                  <a:lnTo>
                    <a:pt x="1211287" y="0"/>
                  </a:lnTo>
                  <a:lnTo>
                    <a:pt x="1211287" y="966562"/>
                  </a:lnTo>
                  <a:lnTo>
                    <a:pt x="0" y="966562"/>
                  </a:lnTo>
                  <a:close/>
                </a:path>
              </a:pathLst>
            </a:custGeom>
            <a:blipFill>
              <a:blip r:embed="rId2"/>
              <a:stretch>
                <a:fillRect l="-9997" t="0" r="-9997" b="0"/>
              </a:stretch>
            </a:blipFill>
          </p:spPr>
        </p:sp>
      </p:grpSp>
      <p:sp>
        <p:nvSpPr>
          <p:cNvPr name="TextBox 4" id="4"/>
          <p:cNvSpPr txBox="true"/>
          <p:nvPr/>
        </p:nvSpPr>
        <p:spPr>
          <a:xfrm rot="0">
            <a:off x="8596081" y="1733595"/>
            <a:ext cx="8482091" cy="2162109"/>
          </a:xfrm>
          <a:prstGeom prst="rect">
            <a:avLst/>
          </a:prstGeom>
        </p:spPr>
        <p:txBody>
          <a:bodyPr anchor="t" rtlCol="false" tIns="0" lIns="0" bIns="0" rIns="0">
            <a:spAutoFit/>
          </a:bodyPr>
          <a:lstStyle/>
          <a:p>
            <a:pPr algn="l">
              <a:lnSpc>
                <a:spcPts val="8400"/>
              </a:lnSpc>
            </a:pPr>
            <a:r>
              <a:rPr lang="en-US" sz="6000" b="true">
                <a:solidFill>
                  <a:srgbClr val="000000"/>
                </a:solidFill>
                <a:latin typeface="Poppins Bold"/>
                <a:ea typeface="Poppins Bold"/>
                <a:cs typeface="Poppins Bold"/>
                <a:sym typeface="Poppins Bold"/>
              </a:rPr>
              <a:t>2. Po</a:t>
            </a:r>
            <a:r>
              <a:rPr lang="en-US" sz="6000" b="true">
                <a:solidFill>
                  <a:srgbClr val="000000"/>
                </a:solidFill>
                <a:latin typeface="Poppins Bold"/>
                <a:ea typeface="Poppins Bold"/>
                <a:cs typeface="Poppins Bold"/>
                <a:sym typeface="Poppins Bold"/>
              </a:rPr>
              <a:t>ur tous types de lettres</a:t>
            </a:r>
          </a:p>
        </p:txBody>
      </p:sp>
      <p:sp>
        <p:nvSpPr>
          <p:cNvPr name="TextBox 5" id="5"/>
          <p:cNvSpPr txBox="true"/>
          <p:nvPr/>
        </p:nvSpPr>
        <p:spPr>
          <a:xfrm rot="0">
            <a:off x="8596081" y="4188817"/>
            <a:ext cx="8482091" cy="4248679"/>
          </a:xfrm>
          <a:prstGeom prst="rect">
            <a:avLst/>
          </a:prstGeom>
        </p:spPr>
        <p:txBody>
          <a:bodyPr anchor="t" rtlCol="false" tIns="0" lIns="0" bIns="0" rIns="0">
            <a:spAutoFit/>
          </a:bodyPr>
          <a:lstStyle/>
          <a:p>
            <a:pPr algn="l">
              <a:lnSpc>
                <a:spcPts val="4200"/>
              </a:lnSpc>
              <a:spcBef>
                <a:spcPct val="0"/>
              </a:spcBef>
            </a:pPr>
            <a:r>
              <a:rPr lang="en-US" sz="3000" spc="-60">
                <a:solidFill>
                  <a:srgbClr val="000000"/>
                </a:solidFill>
                <a:latin typeface="Montserrat"/>
                <a:ea typeface="Montserrat"/>
                <a:cs typeface="Montserrat"/>
                <a:sym typeface="Montserrat"/>
              </a:rPr>
              <a:t>C</a:t>
            </a:r>
            <a:r>
              <a:rPr lang="en-US" sz="3000" spc="-60">
                <a:solidFill>
                  <a:srgbClr val="000000"/>
                </a:solidFill>
                <a:latin typeface="Montserrat"/>
                <a:ea typeface="Montserrat"/>
                <a:cs typeface="Montserrat"/>
                <a:sym typeface="Montserrat"/>
              </a:rPr>
              <a:t>ourrierx propose plusieurs options d'envoi adaptées à vos besoins, notamment les lettres recommandées, les lettres suivies et les lettres simples. Choisissez le format qui correspond le mieux à l'importance et au formalisme de vos courriers. Ne vous souciez plus de la rédaction : un outil de rédaction intégré vous aide à rédiger un message clair et structuré.</a:t>
            </a:r>
          </a:p>
        </p:txBody>
      </p:sp>
      <p:grpSp>
        <p:nvGrpSpPr>
          <p:cNvPr name="Group 6" id="6"/>
          <p:cNvGrpSpPr/>
          <p:nvPr/>
        </p:nvGrpSpPr>
        <p:grpSpPr>
          <a:xfrm rot="-5400000">
            <a:off x="2219718" y="-2881243"/>
            <a:ext cx="1600678" cy="6599658"/>
            <a:chOff x="0" y="0"/>
            <a:chExt cx="421578" cy="1738182"/>
          </a:xfrm>
        </p:grpSpPr>
        <p:sp>
          <p:nvSpPr>
            <p:cNvPr name="Freeform 7" id="7"/>
            <p:cNvSpPr/>
            <p:nvPr/>
          </p:nvSpPr>
          <p:spPr>
            <a:xfrm flipH="false" flipV="false" rot="0">
              <a:off x="0" y="0"/>
              <a:ext cx="421578" cy="1738182"/>
            </a:xfrm>
            <a:custGeom>
              <a:avLst/>
              <a:gdLst/>
              <a:ahLst/>
              <a:cxnLst/>
              <a:rect r="r" b="b" t="t" l="l"/>
              <a:pathLst>
                <a:path h="1738182" w="421578">
                  <a:moveTo>
                    <a:pt x="421578" y="0"/>
                  </a:moveTo>
                  <a:lnTo>
                    <a:pt x="421578" y="1623882"/>
                  </a:lnTo>
                  <a:lnTo>
                    <a:pt x="210789" y="1738182"/>
                  </a:lnTo>
                  <a:lnTo>
                    <a:pt x="0" y="1623882"/>
                  </a:lnTo>
                  <a:lnTo>
                    <a:pt x="0" y="0"/>
                  </a:lnTo>
                  <a:lnTo>
                    <a:pt x="421578" y="0"/>
                  </a:lnTo>
                  <a:close/>
                </a:path>
              </a:pathLst>
            </a:custGeom>
            <a:solidFill>
              <a:srgbClr val="001F3F"/>
            </a:solidFill>
          </p:spPr>
        </p:sp>
        <p:sp>
          <p:nvSpPr>
            <p:cNvPr name="TextBox 8" id="8"/>
            <p:cNvSpPr txBox="true"/>
            <p:nvPr/>
          </p:nvSpPr>
          <p:spPr>
            <a:xfrm>
              <a:off x="0" y="-38100"/>
              <a:ext cx="421578" cy="1661982"/>
            </a:xfrm>
            <a:prstGeom prst="rect">
              <a:avLst/>
            </a:prstGeom>
          </p:spPr>
          <p:txBody>
            <a:bodyPr anchor="ctr" rtlCol="false" tIns="50800" lIns="50800" bIns="50800" rIns="50800"/>
            <a:lstStyle/>
            <a:p>
              <a:pPr algn="ctr">
                <a:lnSpc>
                  <a:spcPts val="2659"/>
                </a:lnSpc>
              </a:pPr>
            </a:p>
          </p:txBody>
        </p:sp>
      </p:grpSp>
      <p:grpSp>
        <p:nvGrpSpPr>
          <p:cNvPr name="Group 9" id="9"/>
          <p:cNvGrpSpPr/>
          <p:nvPr/>
        </p:nvGrpSpPr>
        <p:grpSpPr>
          <a:xfrm rot="-5400000">
            <a:off x="7251485" y="-3573610"/>
            <a:ext cx="1845969" cy="6599658"/>
            <a:chOff x="0" y="0"/>
            <a:chExt cx="486181" cy="1738182"/>
          </a:xfrm>
        </p:grpSpPr>
        <p:sp>
          <p:nvSpPr>
            <p:cNvPr name="Freeform 10" id="10"/>
            <p:cNvSpPr/>
            <p:nvPr/>
          </p:nvSpPr>
          <p:spPr>
            <a:xfrm flipH="false" flipV="false" rot="0">
              <a:off x="0" y="0"/>
              <a:ext cx="486181" cy="1738182"/>
            </a:xfrm>
            <a:custGeom>
              <a:avLst/>
              <a:gdLst/>
              <a:ahLst/>
              <a:cxnLst/>
              <a:rect r="r" b="b" t="t" l="l"/>
              <a:pathLst>
                <a:path h="1738182" w="486181">
                  <a:moveTo>
                    <a:pt x="486181" y="0"/>
                  </a:moveTo>
                  <a:lnTo>
                    <a:pt x="486181" y="1623882"/>
                  </a:lnTo>
                  <a:lnTo>
                    <a:pt x="243091" y="1738182"/>
                  </a:lnTo>
                  <a:lnTo>
                    <a:pt x="0" y="1623882"/>
                  </a:lnTo>
                  <a:lnTo>
                    <a:pt x="0" y="0"/>
                  </a:lnTo>
                  <a:lnTo>
                    <a:pt x="486181" y="0"/>
                  </a:lnTo>
                  <a:close/>
                </a:path>
              </a:pathLst>
            </a:custGeom>
            <a:solidFill>
              <a:srgbClr val="001F3F"/>
            </a:solidFill>
          </p:spPr>
        </p:sp>
        <p:sp>
          <p:nvSpPr>
            <p:cNvPr name="TextBox 11" id="11"/>
            <p:cNvSpPr txBox="true"/>
            <p:nvPr/>
          </p:nvSpPr>
          <p:spPr>
            <a:xfrm>
              <a:off x="0" y="-38100"/>
              <a:ext cx="486181" cy="1661982"/>
            </a:xfrm>
            <a:prstGeom prst="rect">
              <a:avLst/>
            </a:prstGeom>
          </p:spPr>
          <p:txBody>
            <a:bodyPr anchor="ctr" rtlCol="false" tIns="50800" lIns="50800" bIns="50800" rIns="50800"/>
            <a:lstStyle/>
            <a:p>
              <a:pPr algn="ctr">
                <a:lnSpc>
                  <a:spcPts val="2659"/>
                </a:lnSpc>
              </a:pPr>
            </a:p>
          </p:txBody>
        </p:sp>
      </p:grpSp>
      <p:grpSp>
        <p:nvGrpSpPr>
          <p:cNvPr name="Group 12" id="12"/>
          <p:cNvGrpSpPr/>
          <p:nvPr/>
        </p:nvGrpSpPr>
        <p:grpSpPr>
          <a:xfrm rot="5400000">
            <a:off x="15029554" y="7367401"/>
            <a:ext cx="1478278" cy="5038615"/>
            <a:chOff x="0" y="0"/>
            <a:chExt cx="389341" cy="1327043"/>
          </a:xfrm>
        </p:grpSpPr>
        <p:sp>
          <p:nvSpPr>
            <p:cNvPr name="Freeform 13" id="13"/>
            <p:cNvSpPr/>
            <p:nvPr/>
          </p:nvSpPr>
          <p:spPr>
            <a:xfrm flipH="false" flipV="false" rot="0">
              <a:off x="0" y="0"/>
              <a:ext cx="389341" cy="1327043"/>
            </a:xfrm>
            <a:custGeom>
              <a:avLst/>
              <a:gdLst/>
              <a:ahLst/>
              <a:cxnLst/>
              <a:rect r="r" b="b" t="t" l="l"/>
              <a:pathLst>
                <a:path h="1327043" w="389341">
                  <a:moveTo>
                    <a:pt x="389341" y="0"/>
                  </a:moveTo>
                  <a:lnTo>
                    <a:pt x="389341" y="1212743"/>
                  </a:lnTo>
                  <a:lnTo>
                    <a:pt x="194670" y="1327043"/>
                  </a:lnTo>
                  <a:lnTo>
                    <a:pt x="0" y="1212743"/>
                  </a:lnTo>
                  <a:lnTo>
                    <a:pt x="0" y="0"/>
                  </a:lnTo>
                  <a:lnTo>
                    <a:pt x="389341" y="0"/>
                  </a:lnTo>
                  <a:close/>
                </a:path>
              </a:pathLst>
            </a:custGeom>
            <a:solidFill>
              <a:srgbClr val="001F3F"/>
            </a:solidFill>
          </p:spPr>
        </p:sp>
        <p:sp>
          <p:nvSpPr>
            <p:cNvPr name="TextBox 14" id="14"/>
            <p:cNvSpPr txBox="true"/>
            <p:nvPr/>
          </p:nvSpPr>
          <p:spPr>
            <a:xfrm>
              <a:off x="0" y="-38100"/>
              <a:ext cx="389341" cy="1250843"/>
            </a:xfrm>
            <a:prstGeom prst="rect">
              <a:avLst/>
            </a:prstGeom>
          </p:spPr>
          <p:txBody>
            <a:bodyPr anchor="ctr" rtlCol="false" tIns="50800" lIns="50800" bIns="50800" rIns="50800"/>
            <a:lstStyle/>
            <a:p>
              <a:pPr algn="ctr">
                <a:lnSpc>
                  <a:spcPts val="2659"/>
                </a:lnSpc>
              </a:pPr>
            </a:p>
          </p:txBody>
        </p:sp>
      </p:grpSp>
      <p:grpSp>
        <p:nvGrpSpPr>
          <p:cNvPr name="Group 15" id="15"/>
          <p:cNvGrpSpPr/>
          <p:nvPr/>
        </p:nvGrpSpPr>
        <p:grpSpPr>
          <a:xfrm rot="5400000">
            <a:off x="10910490" y="8106539"/>
            <a:ext cx="1845969" cy="5038615"/>
            <a:chOff x="0" y="0"/>
            <a:chExt cx="486181" cy="1327043"/>
          </a:xfrm>
        </p:grpSpPr>
        <p:sp>
          <p:nvSpPr>
            <p:cNvPr name="Freeform 16" id="16"/>
            <p:cNvSpPr/>
            <p:nvPr/>
          </p:nvSpPr>
          <p:spPr>
            <a:xfrm flipH="false" flipV="false" rot="0">
              <a:off x="0" y="0"/>
              <a:ext cx="486181" cy="1327043"/>
            </a:xfrm>
            <a:custGeom>
              <a:avLst/>
              <a:gdLst/>
              <a:ahLst/>
              <a:cxnLst/>
              <a:rect r="r" b="b" t="t" l="l"/>
              <a:pathLst>
                <a:path h="1327043" w="486181">
                  <a:moveTo>
                    <a:pt x="486181" y="0"/>
                  </a:moveTo>
                  <a:lnTo>
                    <a:pt x="486181" y="1212743"/>
                  </a:lnTo>
                  <a:lnTo>
                    <a:pt x="243091" y="1327043"/>
                  </a:lnTo>
                  <a:lnTo>
                    <a:pt x="0" y="1212743"/>
                  </a:lnTo>
                  <a:lnTo>
                    <a:pt x="0" y="0"/>
                  </a:lnTo>
                  <a:lnTo>
                    <a:pt x="486181" y="0"/>
                  </a:lnTo>
                  <a:close/>
                </a:path>
              </a:pathLst>
            </a:custGeom>
            <a:solidFill>
              <a:srgbClr val="001F3F"/>
            </a:solidFill>
          </p:spPr>
        </p:sp>
        <p:sp>
          <p:nvSpPr>
            <p:cNvPr name="TextBox 17" id="17"/>
            <p:cNvSpPr txBox="true"/>
            <p:nvPr/>
          </p:nvSpPr>
          <p:spPr>
            <a:xfrm>
              <a:off x="0" y="-38100"/>
              <a:ext cx="486181" cy="1250843"/>
            </a:xfrm>
            <a:prstGeom prst="rect">
              <a:avLst/>
            </a:prstGeom>
          </p:spPr>
          <p:txBody>
            <a:bodyPr anchor="ctr" rtlCol="false" tIns="50800" lIns="50800" bIns="50800" rIns="50800"/>
            <a:lstStyle/>
            <a:p>
              <a:pPr algn="ctr">
                <a:lnSpc>
                  <a:spcPts val="2659"/>
                </a:lnSpc>
              </a:pPr>
            </a:p>
          </p:txBody>
        </p:sp>
      </p:gr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5400000">
            <a:off x="2219718" y="-2881243"/>
            <a:ext cx="1600678" cy="6599658"/>
            <a:chOff x="0" y="0"/>
            <a:chExt cx="421578" cy="1738182"/>
          </a:xfrm>
        </p:grpSpPr>
        <p:sp>
          <p:nvSpPr>
            <p:cNvPr name="Freeform 3" id="3"/>
            <p:cNvSpPr/>
            <p:nvPr/>
          </p:nvSpPr>
          <p:spPr>
            <a:xfrm flipH="false" flipV="false" rot="0">
              <a:off x="0" y="0"/>
              <a:ext cx="421578" cy="1738182"/>
            </a:xfrm>
            <a:custGeom>
              <a:avLst/>
              <a:gdLst/>
              <a:ahLst/>
              <a:cxnLst/>
              <a:rect r="r" b="b" t="t" l="l"/>
              <a:pathLst>
                <a:path h="1738182" w="421578">
                  <a:moveTo>
                    <a:pt x="421578" y="0"/>
                  </a:moveTo>
                  <a:lnTo>
                    <a:pt x="421578" y="1623882"/>
                  </a:lnTo>
                  <a:lnTo>
                    <a:pt x="210789" y="1738182"/>
                  </a:lnTo>
                  <a:lnTo>
                    <a:pt x="0" y="1623882"/>
                  </a:lnTo>
                  <a:lnTo>
                    <a:pt x="0" y="0"/>
                  </a:lnTo>
                  <a:lnTo>
                    <a:pt x="421578" y="0"/>
                  </a:lnTo>
                  <a:close/>
                </a:path>
              </a:pathLst>
            </a:custGeom>
            <a:solidFill>
              <a:srgbClr val="001F3F"/>
            </a:solidFill>
          </p:spPr>
        </p:sp>
        <p:sp>
          <p:nvSpPr>
            <p:cNvPr name="TextBox 4" id="4"/>
            <p:cNvSpPr txBox="true"/>
            <p:nvPr/>
          </p:nvSpPr>
          <p:spPr>
            <a:xfrm>
              <a:off x="0" y="-38100"/>
              <a:ext cx="421578" cy="1661982"/>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5400000">
            <a:off x="7251485" y="-3573610"/>
            <a:ext cx="1845969" cy="6599658"/>
            <a:chOff x="0" y="0"/>
            <a:chExt cx="486181" cy="1738182"/>
          </a:xfrm>
        </p:grpSpPr>
        <p:sp>
          <p:nvSpPr>
            <p:cNvPr name="Freeform 6" id="6"/>
            <p:cNvSpPr/>
            <p:nvPr/>
          </p:nvSpPr>
          <p:spPr>
            <a:xfrm flipH="false" flipV="false" rot="0">
              <a:off x="0" y="0"/>
              <a:ext cx="486181" cy="1738182"/>
            </a:xfrm>
            <a:custGeom>
              <a:avLst/>
              <a:gdLst/>
              <a:ahLst/>
              <a:cxnLst/>
              <a:rect r="r" b="b" t="t" l="l"/>
              <a:pathLst>
                <a:path h="1738182" w="486181">
                  <a:moveTo>
                    <a:pt x="486181" y="0"/>
                  </a:moveTo>
                  <a:lnTo>
                    <a:pt x="486181" y="1623882"/>
                  </a:lnTo>
                  <a:lnTo>
                    <a:pt x="243091" y="1738182"/>
                  </a:lnTo>
                  <a:lnTo>
                    <a:pt x="0" y="1623882"/>
                  </a:lnTo>
                  <a:lnTo>
                    <a:pt x="0" y="0"/>
                  </a:lnTo>
                  <a:lnTo>
                    <a:pt x="486181" y="0"/>
                  </a:lnTo>
                  <a:close/>
                </a:path>
              </a:pathLst>
            </a:custGeom>
            <a:solidFill>
              <a:srgbClr val="001F3F"/>
            </a:solidFill>
          </p:spPr>
        </p:sp>
        <p:sp>
          <p:nvSpPr>
            <p:cNvPr name="TextBox 7" id="7"/>
            <p:cNvSpPr txBox="true"/>
            <p:nvPr/>
          </p:nvSpPr>
          <p:spPr>
            <a:xfrm>
              <a:off x="0" y="-38100"/>
              <a:ext cx="486181" cy="1661982"/>
            </a:xfrm>
            <a:prstGeom prst="rect">
              <a:avLst/>
            </a:prstGeom>
          </p:spPr>
          <p:txBody>
            <a:bodyPr anchor="ctr" rtlCol="false" tIns="50800" lIns="50800" bIns="50800" rIns="50800"/>
            <a:lstStyle/>
            <a:p>
              <a:pPr algn="ctr">
                <a:lnSpc>
                  <a:spcPts val="2659"/>
                </a:lnSpc>
              </a:pPr>
            </a:p>
          </p:txBody>
        </p:sp>
      </p:grpSp>
      <p:grpSp>
        <p:nvGrpSpPr>
          <p:cNvPr name="Group 8" id="8"/>
          <p:cNvGrpSpPr/>
          <p:nvPr/>
        </p:nvGrpSpPr>
        <p:grpSpPr>
          <a:xfrm rot="5400000">
            <a:off x="15029554" y="7367401"/>
            <a:ext cx="1478278" cy="5038615"/>
            <a:chOff x="0" y="0"/>
            <a:chExt cx="389341" cy="1327043"/>
          </a:xfrm>
        </p:grpSpPr>
        <p:sp>
          <p:nvSpPr>
            <p:cNvPr name="Freeform 9" id="9"/>
            <p:cNvSpPr/>
            <p:nvPr/>
          </p:nvSpPr>
          <p:spPr>
            <a:xfrm flipH="false" flipV="false" rot="0">
              <a:off x="0" y="0"/>
              <a:ext cx="389341" cy="1327043"/>
            </a:xfrm>
            <a:custGeom>
              <a:avLst/>
              <a:gdLst/>
              <a:ahLst/>
              <a:cxnLst/>
              <a:rect r="r" b="b" t="t" l="l"/>
              <a:pathLst>
                <a:path h="1327043" w="389341">
                  <a:moveTo>
                    <a:pt x="389341" y="0"/>
                  </a:moveTo>
                  <a:lnTo>
                    <a:pt x="389341" y="1212743"/>
                  </a:lnTo>
                  <a:lnTo>
                    <a:pt x="194670" y="1327043"/>
                  </a:lnTo>
                  <a:lnTo>
                    <a:pt x="0" y="1212743"/>
                  </a:lnTo>
                  <a:lnTo>
                    <a:pt x="0" y="0"/>
                  </a:lnTo>
                  <a:lnTo>
                    <a:pt x="389341" y="0"/>
                  </a:lnTo>
                  <a:close/>
                </a:path>
              </a:pathLst>
            </a:custGeom>
            <a:solidFill>
              <a:srgbClr val="001F3F"/>
            </a:solidFill>
          </p:spPr>
        </p:sp>
        <p:sp>
          <p:nvSpPr>
            <p:cNvPr name="TextBox 10" id="10"/>
            <p:cNvSpPr txBox="true"/>
            <p:nvPr/>
          </p:nvSpPr>
          <p:spPr>
            <a:xfrm>
              <a:off x="0" y="-38100"/>
              <a:ext cx="389341" cy="1250843"/>
            </a:xfrm>
            <a:prstGeom prst="rect">
              <a:avLst/>
            </a:prstGeom>
          </p:spPr>
          <p:txBody>
            <a:bodyPr anchor="ctr" rtlCol="false" tIns="50800" lIns="50800" bIns="50800" rIns="50800"/>
            <a:lstStyle/>
            <a:p>
              <a:pPr algn="ctr">
                <a:lnSpc>
                  <a:spcPts val="2659"/>
                </a:lnSpc>
              </a:pPr>
            </a:p>
          </p:txBody>
        </p:sp>
      </p:grpSp>
      <p:grpSp>
        <p:nvGrpSpPr>
          <p:cNvPr name="Group 11" id="11"/>
          <p:cNvGrpSpPr/>
          <p:nvPr/>
        </p:nvGrpSpPr>
        <p:grpSpPr>
          <a:xfrm rot="5400000">
            <a:off x="10910490" y="8106539"/>
            <a:ext cx="1845969" cy="5038615"/>
            <a:chOff x="0" y="0"/>
            <a:chExt cx="486181" cy="1327043"/>
          </a:xfrm>
        </p:grpSpPr>
        <p:sp>
          <p:nvSpPr>
            <p:cNvPr name="Freeform 12" id="12"/>
            <p:cNvSpPr/>
            <p:nvPr/>
          </p:nvSpPr>
          <p:spPr>
            <a:xfrm flipH="false" flipV="false" rot="0">
              <a:off x="0" y="0"/>
              <a:ext cx="486181" cy="1327043"/>
            </a:xfrm>
            <a:custGeom>
              <a:avLst/>
              <a:gdLst/>
              <a:ahLst/>
              <a:cxnLst/>
              <a:rect r="r" b="b" t="t" l="l"/>
              <a:pathLst>
                <a:path h="1327043" w="486181">
                  <a:moveTo>
                    <a:pt x="486181" y="0"/>
                  </a:moveTo>
                  <a:lnTo>
                    <a:pt x="486181" y="1212743"/>
                  </a:lnTo>
                  <a:lnTo>
                    <a:pt x="243091" y="1327043"/>
                  </a:lnTo>
                  <a:lnTo>
                    <a:pt x="0" y="1212743"/>
                  </a:lnTo>
                  <a:lnTo>
                    <a:pt x="0" y="0"/>
                  </a:lnTo>
                  <a:lnTo>
                    <a:pt x="486181" y="0"/>
                  </a:lnTo>
                  <a:close/>
                </a:path>
              </a:pathLst>
            </a:custGeom>
            <a:solidFill>
              <a:srgbClr val="001F3F"/>
            </a:solidFill>
          </p:spPr>
        </p:sp>
        <p:sp>
          <p:nvSpPr>
            <p:cNvPr name="TextBox 13" id="13"/>
            <p:cNvSpPr txBox="true"/>
            <p:nvPr/>
          </p:nvSpPr>
          <p:spPr>
            <a:xfrm>
              <a:off x="0" y="-38100"/>
              <a:ext cx="486181" cy="1250843"/>
            </a:xfrm>
            <a:prstGeom prst="rect">
              <a:avLst/>
            </a:prstGeom>
          </p:spPr>
          <p:txBody>
            <a:bodyPr anchor="ctr" rtlCol="false" tIns="50800" lIns="50800" bIns="50800" rIns="50800"/>
            <a:lstStyle/>
            <a:p>
              <a:pPr algn="ctr">
                <a:lnSpc>
                  <a:spcPts val="2659"/>
                </a:lnSpc>
              </a:pPr>
            </a:p>
          </p:txBody>
        </p:sp>
      </p:grpSp>
      <p:grpSp>
        <p:nvGrpSpPr>
          <p:cNvPr name="Group 14" id="14"/>
          <p:cNvGrpSpPr/>
          <p:nvPr/>
        </p:nvGrpSpPr>
        <p:grpSpPr>
          <a:xfrm rot="0">
            <a:off x="9757663" y="2076137"/>
            <a:ext cx="8530337" cy="6312529"/>
            <a:chOff x="0" y="0"/>
            <a:chExt cx="1173069" cy="868082"/>
          </a:xfrm>
        </p:grpSpPr>
        <p:sp>
          <p:nvSpPr>
            <p:cNvPr name="Freeform 15" id="15"/>
            <p:cNvSpPr/>
            <p:nvPr/>
          </p:nvSpPr>
          <p:spPr>
            <a:xfrm flipH="false" flipV="false" rot="0">
              <a:off x="0" y="0"/>
              <a:ext cx="1173069" cy="868082"/>
            </a:xfrm>
            <a:custGeom>
              <a:avLst/>
              <a:gdLst/>
              <a:ahLst/>
              <a:cxnLst/>
              <a:rect r="r" b="b" t="t" l="l"/>
              <a:pathLst>
                <a:path h="868082" w="1173069">
                  <a:moveTo>
                    <a:pt x="0" y="0"/>
                  </a:moveTo>
                  <a:lnTo>
                    <a:pt x="1173069" y="0"/>
                  </a:lnTo>
                  <a:lnTo>
                    <a:pt x="1173069" y="868082"/>
                  </a:lnTo>
                  <a:lnTo>
                    <a:pt x="0" y="868082"/>
                  </a:lnTo>
                  <a:close/>
                </a:path>
              </a:pathLst>
            </a:custGeom>
            <a:blipFill>
              <a:blip r:embed="rId2"/>
              <a:stretch>
                <a:fillRect l="-8383" t="0" r="-8383" b="0"/>
              </a:stretch>
            </a:blipFill>
          </p:spPr>
        </p:sp>
      </p:grpSp>
      <p:sp>
        <p:nvSpPr>
          <p:cNvPr name="TextBox 16" id="16"/>
          <p:cNvSpPr txBox="true"/>
          <p:nvPr/>
        </p:nvSpPr>
        <p:spPr>
          <a:xfrm rot="0">
            <a:off x="1028700" y="2085662"/>
            <a:ext cx="8512287" cy="2539564"/>
          </a:xfrm>
          <a:prstGeom prst="rect">
            <a:avLst/>
          </a:prstGeom>
        </p:spPr>
        <p:txBody>
          <a:bodyPr anchor="t" rtlCol="false" tIns="0" lIns="0" bIns="0" rIns="0">
            <a:spAutoFit/>
          </a:bodyPr>
          <a:lstStyle/>
          <a:p>
            <a:pPr algn="l">
              <a:lnSpc>
                <a:spcPts val="6480"/>
              </a:lnSpc>
            </a:pPr>
            <a:r>
              <a:rPr lang="en-US" sz="6000" spc="-294" b="true">
                <a:solidFill>
                  <a:srgbClr val="000000"/>
                </a:solidFill>
                <a:latin typeface="Poppins Bold"/>
                <a:ea typeface="Poppins Bold"/>
                <a:cs typeface="Poppins Bold"/>
                <a:sym typeface="Poppins Bold"/>
              </a:rPr>
              <a:t>3. Un service sécurisé pour vos courriers importants</a:t>
            </a:r>
          </a:p>
        </p:txBody>
      </p:sp>
      <p:sp>
        <p:nvSpPr>
          <p:cNvPr name="TextBox 17" id="17"/>
          <p:cNvSpPr txBox="true"/>
          <p:nvPr/>
        </p:nvSpPr>
        <p:spPr>
          <a:xfrm rot="0">
            <a:off x="1028700" y="5086350"/>
            <a:ext cx="8115300" cy="3181747"/>
          </a:xfrm>
          <a:prstGeom prst="rect">
            <a:avLst/>
          </a:prstGeom>
        </p:spPr>
        <p:txBody>
          <a:bodyPr anchor="t" rtlCol="false" tIns="0" lIns="0" bIns="0" rIns="0">
            <a:spAutoFit/>
          </a:bodyPr>
          <a:lstStyle/>
          <a:p>
            <a:pPr algn="l">
              <a:lnSpc>
                <a:spcPts val="4200"/>
              </a:lnSpc>
              <a:spcBef>
                <a:spcPct val="0"/>
              </a:spcBef>
            </a:pPr>
            <a:r>
              <a:rPr lang="en-US" sz="3000" spc="-60">
                <a:solidFill>
                  <a:srgbClr val="000000"/>
                </a:solidFill>
                <a:latin typeface="Montserrat"/>
                <a:ea typeface="Montserrat"/>
                <a:cs typeface="Montserrat"/>
                <a:sym typeface="Montserrat"/>
              </a:rPr>
              <a:t>Lo</a:t>
            </a:r>
            <a:r>
              <a:rPr lang="en-US" sz="3000" spc="-60">
                <a:solidFill>
                  <a:srgbClr val="000000"/>
                </a:solidFill>
                <a:latin typeface="Montserrat"/>
                <a:ea typeface="Montserrat"/>
                <a:cs typeface="Montserrat"/>
                <a:sym typeface="Montserrat"/>
              </a:rPr>
              <a:t>rsque vous envoyez un courrier important, vous souhaitez être sûr qu'il est traité avec soin. Courrierx répond à ce besoin en proposant un service conçu pour garantir la confidentialité et la sécurité de vos informations.</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1875865"/>
            <a:ext cx="7535467" cy="6988917"/>
            <a:chOff x="0" y="0"/>
            <a:chExt cx="1167441" cy="1082766"/>
          </a:xfrm>
        </p:grpSpPr>
        <p:sp>
          <p:nvSpPr>
            <p:cNvPr name="Freeform 3" id="3"/>
            <p:cNvSpPr/>
            <p:nvPr/>
          </p:nvSpPr>
          <p:spPr>
            <a:xfrm flipH="false" flipV="false" rot="0">
              <a:off x="0" y="0"/>
              <a:ext cx="1167441" cy="1082766"/>
            </a:xfrm>
            <a:custGeom>
              <a:avLst/>
              <a:gdLst/>
              <a:ahLst/>
              <a:cxnLst/>
              <a:rect r="r" b="b" t="t" l="l"/>
              <a:pathLst>
                <a:path h="1082766" w="1167441">
                  <a:moveTo>
                    <a:pt x="0" y="0"/>
                  </a:moveTo>
                  <a:lnTo>
                    <a:pt x="1167441" y="0"/>
                  </a:lnTo>
                  <a:lnTo>
                    <a:pt x="1167441" y="1082766"/>
                  </a:lnTo>
                  <a:lnTo>
                    <a:pt x="0" y="1082766"/>
                  </a:lnTo>
                  <a:close/>
                </a:path>
              </a:pathLst>
            </a:custGeom>
            <a:blipFill>
              <a:blip r:embed="rId2"/>
              <a:stretch>
                <a:fillRect l="-19603" t="0" r="-19603" b="0"/>
              </a:stretch>
            </a:blipFill>
          </p:spPr>
        </p:sp>
      </p:grpSp>
      <p:sp>
        <p:nvSpPr>
          <p:cNvPr name="TextBox 4" id="4"/>
          <p:cNvSpPr txBox="true"/>
          <p:nvPr/>
        </p:nvSpPr>
        <p:spPr>
          <a:xfrm rot="0">
            <a:off x="8174469" y="1694890"/>
            <a:ext cx="8778641" cy="2162109"/>
          </a:xfrm>
          <a:prstGeom prst="rect">
            <a:avLst/>
          </a:prstGeom>
        </p:spPr>
        <p:txBody>
          <a:bodyPr anchor="t" rtlCol="false" tIns="0" lIns="0" bIns="0" rIns="0">
            <a:spAutoFit/>
          </a:bodyPr>
          <a:lstStyle/>
          <a:p>
            <a:pPr algn="l">
              <a:lnSpc>
                <a:spcPts val="8400"/>
              </a:lnSpc>
            </a:pPr>
            <a:r>
              <a:rPr lang="en-US" sz="6000" b="true">
                <a:solidFill>
                  <a:srgbClr val="000000"/>
                </a:solidFill>
                <a:latin typeface="Poppins Bold"/>
                <a:ea typeface="Poppins Bold"/>
                <a:cs typeface="Poppins Bold"/>
                <a:sym typeface="Poppins Bold"/>
              </a:rPr>
              <a:t>4. Une plat</a:t>
            </a:r>
            <a:r>
              <a:rPr lang="en-US" sz="6000" b="true">
                <a:solidFill>
                  <a:srgbClr val="000000"/>
                </a:solidFill>
                <a:latin typeface="Poppins Bold"/>
                <a:ea typeface="Poppins Bold"/>
                <a:cs typeface="Poppins Bold"/>
                <a:sym typeface="Poppins Bold"/>
              </a:rPr>
              <a:t>eforme conçue pour tous</a:t>
            </a:r>
          </a:p>
        </p:txBody>
      </p:sp>
      <p:sp>
        <p:nvSpPr>
          <p:cNvPr name="TextBox 5" id="5"/>
          <p:cNvSpPr txBox="true"/>
          <p:nvPr/>
        </p:nvSpPr>
        <p:spPr>
          <a:xfrm rot="0">
            <a:off x="8174469" y="4082636"/>
            <a:ext cx="9084831" cy="4782146"/>
          </a:xfrm>
          <a:prstGeom prst="rect">
            <a:avLst/>
          </a:prstGeom>
        </p:spPr>
        <p:txBody>
          <a:bodyPr anchor="t" rtlCol="false" tIns="0" lIns="0" bIns="0" rIns="0">
            <a:spAutoFit/>
          </a:bodyPr>
          <a:lstStyle/>
          <a:p>
            <a:pPr algn="l">
              <a:lnSpc>
                <a:spcPts val="4200"/>
              </a:lnSpc>
              <a:spcBef>
                <a:spcPct val="0"/>
              </a:spcBef>
            </a:pPr>
            <a:r>
              <a:rPr lang="en-US" sz="3000" spc="-60">
                <a:solidFill>
                  <a:srgbClr val="000000"/>
                </a:solidFill>
                <a:latin typeface="Montserrat"/>
                <a:ea typeface="Montserrat"/>
                <a:cs typeface="Montserrat"/>
                <a:sym typeface="Montserrat"/>
              </a:rPr>
              <a:t>L'un des gr</a:t>
            </a:r>
            <a:r>
              <a:rPr lang="en-US" sz="3000" spc="-60">
                <a:solidFill>
                  <a:srgbClr val="000000"/>
                </a:solidFill>
                <a:latin typeface="Montserrat"/>
                <a:ea typeface="Montserrat"/>
                <a:cs typeface="Montserrat"/>
                <a:sym typeface="Montserrat"/>
              </a:rPr>
              <a:t>ands avantages de Courrierx.co est son accessibilité. Nul besoin d'une grande expérience des procédures administratives pour l'utiliser. Tout est conçu pour être clair, simple et rapide. Ce service est utile à tous : particuliers, indépendants, petites entreprises, associations et même travailleurs indépendants. Il s'adapte à vos besoins, quel que soit votre secteur d'activité ou votre situation.</a:t>
            </a:r>
          </a:p>
        </p:txBody>
      </p:sp>
      <p:grpSp>
        <p:nvGrpSpPr>
          <p:cNvPr name="Group 6" id="6"/>
          <p:cNvGrpSpPr/>
          <p:nvPr/>
        </p:nvGrpSpPr>
        <p:grpSpPr>
          <a:xfrm rot="-5400000">
            <a:off x="2219718" y="-2881243"/>
            <a:ext cx="1600678" cy="6599658"/>
            <a:chOff x="0" y="0"/>
            <a:chExt cx="421578" cy="1738182"/>
          </a:xfrm>
        </p:grpSpPr>
        <p:sp>
          <p:nvSpPr>
            <p:cNvPr name="Freeform 7" id="7"/>
            <p:cNvSpPr/>
            <p:nvPr/>
          </p:nvSpPr>
          <p:spPr>
            <a:xfrm flipH="false" flipV="false" rot="0">
              <a:off x="0" y="0"/>
              <a:ext cx="421578" cy="1738182"/>
            </a:xfrm>
            <a:custGeom>
              <a:avLst/>
              <a:gdLst/>
              <a:ahLst/>
              <a:cxnLst/>
              <a:rect r="r" b="b" t="t" l="l"/>
              <a:pathLst>
                <a:path h="1738182" w="421578">
                  <a:moveTo>
                    <a:pt x="421578" y="0"/>
                  </a:moveTo>
                  <a:lnTo>
                    <a:pt x="421578" y="1623882"/>
                  </a:lnTo>
                  <a:lnTo>
                    <a:pt x="210789" y="1738182"/>
                  </a:lnTo>
                  <a:lnTo>
                    <a:pt x="0" y="1623882"/>
                  </a:lnTo>
                  <a:lnTo>
                    <a:pt x="0" y="0"/>
                  </a:lnTo>
                  <a:lnTo>
                    <a:pt x="421578" y="0"/>
                  </a:lnTo>
                  <a:close/>
                </a:path>
              </a:pathLst>
            </a:custGeom>
            <a:solidFill>
              <a:srgbClr val="001F3F"/>
            </a:solidFill>
          </p:spPr>
        </p:sp>
        <p:sp>
          <p:nvSpPr>
            <p:cNvPr name="TextBox 8" id="8"/>
            <p:cNvSpPr txBox="true"/>
            <p:nvPr/>
          </p:nvSpPr>
          <p:spPr>
            <a:xfrm>
              <a:off x="0" y="-38100"/>
              <a:ext cx="421578" cy="1661982"/>
            </a:xfrm>
            <a:prstGeom prst="rect">
              <a:avLst/>
            </a:prstGeom>
          </p:spPr>
          <p:txBody>
            <a:bodyPr anchor="ctr" rtlCol="false" tIns="50800" lIns="50800" bIns="50800" rIns="50800"/>
            <a:lstStyle/>
            <a:p>
              <a:pPr algn="ctr">
                <a:lnSpc>
                  <a:spcPts val="2659"/>
                </a:lnSpc>
              </a:pPr>
            </a:p>
          </p:txBody>
        </p:sp>
      </p:grpSp>
      <p:grpSp>
        <p:nvGrpSpPr>
          <p:cNvPr name="Group 9" id="9"/>
          <p:cNvGrpSpPr/>
          <p:nvPr/>
        </p:nvGrpSpPr>
        <p:grpSpPr>
          <a:xfrm rot="-5400000">
            <a:off x="7251485" y="-3573610"/>
            <a:ext cx="1845969" cy="6599658"/>
            <a:chOff x="0" y="0"/>
            <a:chExt cx="486181" cy="1738182"/>
          </a:xfrm>
        </p:grpSpPr>
        <p:sp>
          <p:nvSpPr>
            <p:cNvPr name="Freeform 10" id="10"/>
            <p:cNvSpPr/>
            <p:nvPr/>
          </p:nvSpPr>
          <p:spPr>
            <a:xfrm flipH="false" flipV="false" rot="0">
              <a:off x="0" y="0"/>
              <a:ext cx="486181" cy="1738182"/>
            </a:xfrm>
            <a:custGeom>
              <a:avLst/>
              <a:gdLst/>
              <a:ahLst/>
              <a:cxnLst/>
              <a:rect r="r" b="b" t="t" l="l"/>
              <a:pathLst>
                <a:path h="1738182" w="486181">
                  <a:moveTo>
                    <a:pt x="486181" y="0"/>
                  </a:moveTo>
                  <a:lnTo>
                    <a:pt x="486181" y="1623882"/>
                  </a:lnTo>
                  <a:lnTo>
                    <a:pt x="243091" y="1738182"/>
                  </a:lnTo>
                  <a:lnTo>
                    <a:pt x="0" y="1623882"/>
                  </a:lnTo>
                  <a:lnTo>
                    <a:pt x="0" y="0"/>
                  </a:lnTo>
                  <a:lnTo>
                    <a:pt x="486181" y="0"/>
                  </a:lnTo>
                  <a:close/>
                </a:path>
              </a:pathLst>
            </a:custGeom>
            <a:solidFill>
              <a:srgbClr val="001F3F"/>
            </a:solidFill>
          </p:spPr>
        </p:sp>
        <p:sp>
          <p:nvSpPr>
            <p:cNvPr name="TextBox 11" id="11"/>
            <p:cNvSpPr txBox="true"/>
            <p:nvPr/>
          </p:nvSpPr>
          <p:spPr>
            <a:xfrm>
              <a:off x="0" y="-38100"/>
              <a:ext cx="486181" cy="1661982"/>
            </a:xfrm>
            <a:prstGeom prst="rect">
              <a:avLst/>
            </a:prstGeom>
          </p:spPr>
          <p:txBody>
            <a:bodyPr anchor="ctr" rtlCol="false" tIns="50800" lIns="50800" bIns="50800" rIns="50800"/>
            <a:lstStyle/>
            <a:p>
              <a:pPr algn="ctr">
                <a:lnSpc>
                  <a:spcPts val="2659"/>
                </a:lnSpc>
              </a:pPr>
            </a:p>
          </p:txBody>
        </p:sp>
      </p:grpSp>
      <p:grpSp>
        <p:nvGrpSpPr>
          <p:cNvPr name="Group 12" id="12"/>
          <p:cNvGrpSpPr/>
          <p:nvPr/>
        </p:nvGrpSpPr>
        <p:grpSpPr>
          <a:xfrm rot="5400000">
            <a:off x="15029554" y="7367401"/>
            <a:ext cx="1478278" cy="5038615"/>
            <a:chOff x="0" y="0"/>
            <a:chExt cx="389341" cy="1327043"/>
          </a:xfrm>
        </p:grpSpPr>
        <p:sp>
          <p:nvSpPr>
            <p:cNvPr name="Freeform 13" id="13"/>
            <p:cNvSpPr/>
            <p:nvPr/>
          </p:nvSpPr>
          <p:spPr>
            <a:xfrm flipH="false" flipV="false" rot="0">
              <a:off x="0" y="0"/>
              <a:ext cx="389341" cy="1327043"/>
            </a:xfrm>
            <a:custGeom>
              <a:avLst/>
              <a:gdLst/>
              <a:ahLst/>
              <a:cxnLst/>
              <a:rect r="r" b="b" t="t" l="l"/>
              <a:pathLst>
                <a:path h="1327043" w="389341">
                  <a:moveTo>
                    <a:pt x="389341" y="0"/>
                  </a:moveTo>
                  <a:lnTo>
                    <a:pt x="389341" y="1212743"/>
                  </a:lnTo>
                  <a:lnTo>
                    <a:pt x="194670" y="1327043"/>
                  </a:lnTo>
                  <a:lnTo>
                    <a:pt x="0" y="1212743"/>
                  </a:lnTo>
                  <a:lnTo>
                    <a:pt x="0" y="0"/>
                  </a:lnTo>
                  <a:lnTo>
                    <a:pt x="389341" y="0"/>
                  </a:lnTo>
                  <a:close/>
                </a:path>
              </a:pathLst>
            </a:custGeom>
            <a:solidFill>
              <a:srgbClr val="001F3F"/>
            </a:solidFill>
          </p:spPr>
        </p:sp>
        <p:sp>
          <p:nvSpPr>
            <p:cNvPr name="TextBox 14" id="14"/>
            <p:cNvSpPr txBox="true"/>
            <p:nvPr/>
          </p:nvSpPr>
          <p:spPr>
            <a:xfrm>
              <a:off x="0" y="-38100"/>
              <a:ext cx="389341" cy="1250843"/>
            </a:xfrm>
            <a:prstGeom prst="rect">
              <a:avLst/>
            </a:prstGeom>
          </p:spPr>
          <p:txBody>
            <a:bodyPr anchor="ctr" rtlCol="false" tIns="50800" lIns="50800" bIns="50800" rIns="50800"/>
            <a:lstStyle/>
            <a:p>
              <a:pPr algn="ctr">
                <a:lnSpc>
                  <a:spcPts val="2659"/>
                </a:lnSpc>
              </a:pPr>
            </a:p>
          </p:txBody>
        </p:sp>
      </p:grpSp>
      <p:grpSp>
        <p:nvGrpSpPr>
          <p:cNvPr name="Group 15" id="15"/>
          <p:cNvGrpSpPr/>
          <p:nvPr/>
        </p:nvGrpSpPr>
        <p:grpSpPr>
          <a:xfrm rot="5400000">
            <a:off x="10910490" y="8106539"/>
            <a:ext cx="1845969" cy="5038615"/>
            <a:chOff x="0" y="0"/>
            <a:chExt cx="486181" cy="1327043"/>
          </a:xfrm>
        </p:grpSpPr>
        <p:sp>
          <p:nvSpPr>
            <p:cNvPr name="Freeform 16" id="16"/>
            <p:cNvSpPr/>
            <p:nvPr/>
          </p:nvSpPr>
          <p:spPr>
            <a:xfrm flipH="false" flipV="false" rot="0">
              <a:off x="0" y="0"/>
              <a:ext cx="486181" cy="1327043"/>
            </a:xfrm>
            <a:custGeom>
              <a:avLst/>
              <a:gdLst/>
              <a:ahLst/>
              <a:cxnLst/>
              <a:rect r="r" b="b" t="t" l="l"/>
              <a:pathLst>
                <a:path h="1327043" w="486181">
                  <a:moveTo>
                    <a:pt x="486181" y="0"/>
                  </a:moveTo>
                  <a:lnTo>
                    <a:pt x="486181" y="1212743"/>
                  </a:lnTo>
                  <a:lnTo>
                    <a:pt x="243091" y="1327043"/>
                  </a:lnTo>
                  <a:lnTo>
                    <a:pt x="0" y="1212743"/>
                  </a:lnTo>
                  <a:lnTo>
                    <a:pt x="0" y="0"/>
                  </a:lnTo>
                  <a:lnTo>
                    <a:pt x="486181" y="0"/>
                  </a:lnTo>
                  <a:close/>
                </a:path>
              </a:pathLst>
            </a:custGeom>
            <a:solidFill>
              <a:srgbClr val="001F3F"/>
            </a:solidFill>
          </p:spPr>
        </p:sp>
        <p:sp>
          <p:nvSpPr>
            <p:cNvPr name="TextBox 17" id="17"/>
            <p:cNvSpPr txBox="true"/>
            <p:nvPr/>
          </p:nvSpPr>
          <p:spPr>
            <a:xfrm>
              <a:off x="0" y="-38100"/>
              <a:ext cx="486181" cy="1250843"/>
            </a:xfrm>
            <a:prstGeom prst="rect">
              <a:avLst/>
            </a:prstGeom>
          </p:spPr>
          <p:txBody>
            <a:bodyPr anchor="ctr" rtlCol="false" tIns="50800" lIns="50800" bIns="50800" rIns="50800"/>
            <a:lstStyle/>
            <a:p>
              <a:pPr algn="ctr">
                <a:lnSpc>
                  <a:spcPts val="2659"/>
                </a:lnSpc>
              </a:pPr>
            </a:p>
          </p:txBody>
        </p:sp>
      </p:gr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5400000">
            <a:off x="2219718" y="-2881243"/>
            <a:ext cx="1600678" cy="6599658"/>
            <a:chOff x="0" y="0"/>
            <a:chExt cx="421578" cy="1738182"/>
          </a:xfrm>
        </p:grpSpPr>
        <p:sp>
          <p:nvSpPr>
            <p:cNvPr name="Freeform 3" id="3"/>
            <p:cNvSpPr/>
            <p:nvPr/>
          </p:nvSpPr>
          <p:spPr>
            <a:xfrm flipH="false" flipV="false" rot="0">
              <a:off x="0" y="0"/>
              <a:ext cx="421578" cy="1738182"/>
            </a:xfrm>
            <a:custGeom>
              <a:avLst/>
              <a:gdLst/>
              <a:ahLst/>
              <a:cxnLst/>
              <a:rect r="r" b="b" t="t" l="l"/>
              <a:pathLst>
                <a:path h="1738182" w="421578">
                  <a:moveTo>
                    <a:pt x="421578" y="0"/>
                  </a:moveTo>
                  <a:lnTo>
                    <a:pt x="421578" y="1623882"/>
                  </a:lnTo>
                  <a:lnTo>
                    <a:pt x="210789" y="1738182"/>
                  </a:lnTo>
                  <a:lnTo>
                    <a:pt x="0" y="1623882"/>
                  </a:lnTo>
                  <a:lnTo>
                    <a:pt x="0" y="0"/>
                  </a:lnTo>
                  <a:lnTo>
                    <a:pt x="421578" y="0"/>
                  </a:lnTo>
                  <a:close/>
                </a:path>
              </a:pathLst>
            </a:custGeom>
            <a:solidFill>
              <a:srgbClr val="001F3F"/>
            </a:solidFill>
          </p:spPr>
        </p:sp>
        <p:sp>
          <p:nvSpPr>
            <p:cNvPr name="TextBox 4" id="4"/>
            <p:cNvSpPr txBox="true"/>
            <p:nvPr/>
          </p:nvSpPr>
          <p:spPr>
            <a:xfrm>
              <a:off x="0" y="-38100"/>
              <a:ext cx="421578" cy="1661982"/>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5400000">
            <a:off x="7251485" y="-3573610"/>
            <a:ext cx="1845969" cy="6599658"/>
            <a:chOff x="0" y="0"/>
            <a:chExt cx="486181" cy="1738182"/>
          </a:xfrm>
        </p:grpSpPr>
        <p:sp>
          <p:nvSpPr>
            <p:cNvPr name="Freeform 6" id="6"/>
            <p:cNvSpPr/>
            <p:nvPr/>
          </p:nvSpPr>
          <p:spPr>
            <a:xfrm flipH="false" flipV="false" rot="0">
              <a:off x="0" y="0"/>
              <a:ext cx="486181" cy="1738182"/>
            </a:xfrm>
            <a:custGeom>
              <a:avLst/>
              <a:gdLst/>
              <a:ahLst/>
              <a:cxnLst/>
              <a:rect r="r" b="b" t="t" l="l"/>
              <a:pathLst>
                <a:path h="1738182" w="486181">
                  <a:moveTo>
                    <a:pt x="486181" y="0"/>
                  </a:moveTo>
                  <a:lnTo>
                    <a:pt x="486181" y="1623882"/>
                  </a:lnTo>
                  <a:lnTo>
                    <a:pt x="243091" y="1738182"/>
                  </a:lnTo>
                  <a:lnTo>
                    <a:pt x="0" y="1623882"/>
                  </a:lnTo>
                  <a:lnTo>
                    <a:pt x="0" y="0"/>
                  </a:lnTo>
                  <a:lnTo>
                    <a:pt x="486181" y="0"/>
                  </a:lnTo>
                  <a:close/>
                </a:path>
              </a:pathLst>
            </a:custGeom>
            <a:solidFill>
              <a:srgbClr val="001F3F"/>
            </a:solidFill>
          </p:spPr>
        </p:sp>
        <p:sp>
          <p:nvSpPr>
            <p:cNvPr name="TextBox 7" id="7"/>
            <p:cNvSpPr txBox="true"/>
            <p:nvPr/>
          </p:nvSpPr>
          <p:spPr>
            <a:xfrm>
              <a:off x="0" y="-38100"/>
              <a:ext cx="486181" cy="1661982"/>
            </a:xfrm>
            <a:prstGeom prst="rect">
              <a:avLst/>
            </a:prstGeom>
          </p:spPr>
          <p:txBody>
            <a:bodyPr anchor="ctr" rtlCol="false" tIns="50800" lIns="50800" bIns="50800" rIns="50800"/>
            <a:lstStyle/>
            <a:p>
              <a:pPr algn="ctr">
                <a:lnSpc>
                  <a:spcPts val="2659"/>
                </a:lnSpc>
              </a:pPr>
            </a:p>
          </p:txBody>
        </p:sp>
      </p:grpSp>
      <p:grpSp>
        <p:nvGrpSpPr>
          <p:cNvPr name="Group 8" id="8"/>
          <p:cNvGrpSpPr/>
          <p:nvPr/>
        </p:nvGrpSpPr>
        <p:grpSpPr>
          <a:xfrm rot="5400000">
            <a:off x="15029554" y="7367401"/>
            <a:ext cx="1478278" cy="5038615"/>
            <a:chOff x="0" y="0"/>
            <a:chExt cx="389341" cy="1327043"/>
          </a:xfrm>
        </p:grpSpPr>
        <p:sp>
          <p:nvSpPr>
            <p:cNvPr name="Freeform 9" id="9"/>
            <p:cNvSpPr/>
            <p:nvPr/>
          </p:nvSpPr>
          <p:spPr>
            <a:xfrm flipH="false" flipV="false" rot="0">
              <a:off x="0" y="0"/>
              <a:ext cx="389341" cy="1327043"/>
            </a:xfrm>
            <a:custGeom>
              <a:avLst/>
              <a:gdLst/>
              <a:ahLst/>
              <a:cxnLst/>
              <a:rect r="r" b="b" t="t" l="l"/>
              <a:pathLst>
                <a:path h="1327043" w="389341">
                  <a:moveTo>
                    <a:pt x="389341" y="0"/>
                  </a:moveTo>
                  <a:lnTo>
                    <a:pt x="389341" y="1212743"/>
                  </a:lnTo>
                  <a:lnTo>
                    <a:pt x="194670" y="1327043"/>
                  </a:lnTo>
                  <a:lnTo>
                    <a:pt x="0" y="1212743"/>
                  </a:lnTo>
                  <a:lnTo>
                    <a:pt x="0" y="0"/>
                  </a:lnTo>
                  <a:lnTo>
                    <a:pt x="389341" y="0"/>
                  </a:lnTo>
                  <a:close/>
                </a:path>
              </a:pathLst>
            </a:custGeom>
            <a:solidFill>
              <a:srgbClr val="001F3F"/>
            </a:solidFill>
          </p:spPr>
        </p:sp>
        <p:sp>
          <p:nvSpPr>
            <p:cNvPr name="TextBox 10" id="10"/>
            <p:cNvSpPr txBox="true"/>
            <p:nvPr/>
          </p:nvSpPr>
          <p:spPr>
            <a:xfrm>
              <a:off x="0" y="-38100"/>
              <a:ext cx="389341" cy="1250843"/>
            </a:xfrm>
            <a:prstGeom prst="rect">
              <a:avLst/>
            </a:prstGeom>
          </p:spPr>
          <p:txBody>
            <a:bodyPr anchor="ctr" rtlCol="false" tIns="50800" lIns="50800" bIns="50800" rIns="50800"/>
            <a:lstStyle/>
            <a:p>
              <a:pPr algn="ctr">
                <a:lnSpc>
                  <a:spcPts val="2659"/>
                </a:lnSpc>
              </a:pPr>
            </a:p>
          </p:txBody>
        </p:sp>
      </p:grpSp>
      <p:grpSp>
        <p:nvGrpSpPr>
          <p:cNvPr name="Group 11" id="11"/>
          <p:cNvGrpSpPr/>
          <p:nvPr/>
        </p:nvGrpSpPr>
        <p:grpSpPr>
          <a:xfrm rot="5400000">
            <a:off x="10910490" y="8106539"/>
            <a:ext cx="1845969" cy="5038615"/>
            <a:chOff x="0" y="0"/>
            <a:chExt cx="486181" cy="1327043"/>
          </a:xfrm>
        </p:grpSpPr>
        <p:sp>
          <p:nvSpPr>
            <p:cNvPr name="Freeform 12" id="12"/>
            <p:cNvSpPr/>
            <p:nvPr/>
          </p:nvSpPr>
          <p:spPr>
            <a:xfrm flipH="false" flipV="false" rot="0">
              <a:off x="0" y="0"/>
              <a:ext cx="486181" cy="1327043"/>
            </a:xfrm>
            <a:custGeom>
              <a:avLst/>
              <a:gdLst/>
              <a:ahLst/>
              <a:cxnLst/>
              <a:rect r="r" b="b" t="t" l="l"/>
              <a:pathLst>
                <a:path h="1327043" w="486181">
                  <a:moveTo>
                    <a:pt x="486181" y="0"/>
                  </a:moveTo>
                  <a:lnTo>
                    <a:pt x="486181" y="1212743"/>
                  </a:lnTo>
                  <a:lnTo>
                    <a:pt x="243091" y="1327043"/>
                  </a:lnTo>
                  <a:lnTo>
                    <a:pt x="0" y="1212743"/>
                  </a:lnTo>
                  <a:lnTo>
                    <a:pt x="0" y="0"/>
                  </a:lnTo>
                  <a:lnTo>
                    <a:pt x="486181" y="0"/>
                  </a:lnTo>
                  <a:close/>
                </a:path>
              </a:pathLst>
            </a:custGeom>
            <a:solidFill>
              <a:srgbClr val="001F3F"/>
            </a:solidFill>
          </p:spPr>
        </p:sp>
        <p:sp>
          <p:nvSpPr>
            <p:cNvPr name="TextBox 13" id="13"/>
            <p:cNvSpPr txBox="true"/>
            <p:nvPr/>
          </p:nvSpPr>
          <p:spPr>
            <a:xfrm>
              <a:off x="0" y="-38100"/>
              <a:ext cx="486181" cy="1250843"/>
            </a:xfrm>
            <a:prstGeom prst="rect">
              <a:avLst/>
            </a:prstGeom>
          </p:spPr>
          <p:txBody>
            <a:bodyPr anchor="ctr" rtlCol="false" tIns="50800" lIns="50800" bIns="50800" rIns="50800"/>
            <a:lstStyle/>
            <a:p>
              <a:pPr algn="ctr">
                <a:lnSpc>
                  <a:spcPts val="2659"/>
                </a:lnSpc>
              </a:pPr>
            </a:p>
          </p:txBody>
        </p:sp>
      </p:grpSp>
      <p:grpSp>
        <p:nvGrpSpPr>
          <p:cNvPr name="Group 14" id="14"/>
          <p:cNvGrpSpPr/>
          <p:nvPr/>
        </p:nvGrpSpPr>
        <p:grpSpPr>
          <a:xfrm rot="0">
            <a:off x="10419359" y="1028700"/>
            <a:ext cx="7866845" cy="7866845"/>
            <a:chOff x="0" y="0"/>
            <a:chExt cx="812800" cy="812800"/>
          </a:xfrm>
        </p:grpSpPr>
        <p:sp>
          <p:nvSpPr>
            <p:cNvPr name="Freeform 15" id="15"/>
            <p:cNvSpPr/>
            <p:nvPr/>
          </p:nvSpPr>
          <p:spPr>
            <a:xfrm flipH="false" flipV="false" rot="0">
              <a:off x="0" y="0"/>
              <a:ext cx="812800" cy="812800"/>
            </a:xfrm>
            <a:custGeom>
              <a:avLst/>
              <a:gdLst/>
              <a:ahLst/>
              <a:cxnLst/>
              <a:rect r="r" b="b" t="t" l="l"/>
              <a:pathLst>
                <a:path h="812800" w="812800">
                  <a:moveTo>
                    <a:pt x="0" y="0"/>
                  </a:moveTo>
                  <a:lnTo>
                    <a:pt x="812800" y="0"/>
                  </a:lnTo>
                  <a:lnTo>
                    <a:pt x="812800" y="812800"/>
                  </a:lnTo>
                  <a:lnTo>
                    <a:pt x="0" y="812800"/>
                  </a:lnTo>
                  <a:close/>
                </a:path>
              </a:pathLst>
            </a:custGeom>
            <a:blipFill>
              <a:blip r:embed="rId2"/>
              <a:stretch>
                <a:fillRect l="0" t="0" r="0" b="0"/>
              </a:stretch>
            </a:blipFill>
          </p:spPr>
        </p:sp>
      </p:grpSp>
      <p:sp>
        <p:nvSpPr>
          <p:cNvPr name="TextBox 16" id="16"/>
          <p:cNvSpPr txBox="true"/>
          <p:nvPr/>
        </p:nvSpPr>
        <p:spPr>
          <a:xfrm rot="0">
            <a:off x="1028700" y="3544256"/>
            <a:ext cx="7721672" cy="3236589"/>
          </a:xfrm>
          <a:prstGeom prst="rect">
            <a:avLst/>
          </a:prstGeom>
        </p:spPr>
        <p:txBody>
          <a:bodyPr anchor="t" rtlCol="false" tIns="0" lIns="0" bIns="0" rIns="0">
            <a:spAutoFit/>
          </a:bodyPr>
          <a:lstStyle/>
          <a:p>
            <a:pPr algn="l">
              <a:lnSpc>
                <a:spcPts val="23303"/>
              </a:lnSpc>
            </a:pPr>
            <a:r>
              <a:rPr lang="en-US" sz="21577" spc="-1057" b="true">
                <a:solidFill>
                  <a:srgbClr val="000000"/>
                </a:solidFill>
                <a:latin typeface="Poppins Bold"/>
                <a:ea typeface="Poppins Bold"/>
                <a:cs typeface="Poppins Bold"/>
                <a:sym typeface="Poppins Bold"/>
              </a:rPr>
              <a:t>Merci</a:t>
            </a:r>
          </a:p>
        </p:txBody>
      </p:sp>
      <p:grpSp>
        <p:nvGrpSpPr>
          <p:cNvPr name="Group 17" id="17"/>
          <p:cNvGrpSpPr/>
          <p:nvPr/>
        </p:nvGrpSpPr>
        <p:grpSpPr>
          <a:xfrm rot="0">
            <a:off x="1028700" y="8051315"/>
            <a:ext cx="4996248" cy="562820"/>
            <a:chOff x="0" y="0"/>
            <a:chExt cx="6661664" cy="750426"/>
          </a:xfrm>
        </p:grpSpPr>
        <p:sp>
          <p:nvSpPr>
            <p:cNvPr name="Freeform 18" id="18"/>
            <p:cNvSpPr/>
            <p:nvPr/>
          </p:nvSpPr>
          <p:spPr>
            <a:xfrm flipH="false" flipV="false" rot="0">
              <a:off x="0" y="86128"/>
              <a:ext cx="709482" cy="577906"/>
            </a:xfrm>
            <a:custGeom>
              <a:avLst/>
              <a:gdLst/>
              <a:ahLst/>
              <a:cxnLst/>
              <a:rect r="r" b="b" t="t" l="l"/>
              <a:pathLst>
                <a:path h="577906" w="709482">
                  <a:moveTo>
                    <a:pt x="0" y="0"/>
                  </a:moveTo>
                  <a:lnTo>
                    <a:pt x="709482" y="0"/>
                  </a:lnTo>
                  <a:lnTo>
                    <a:pt x="709482" y="577906"/>
                  </a:lnTo>
                  <a:lnTo>
                    <a:pt x="0" y="577906"/>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19" id="19"/>
            <p:cNvSpPr txBox="true"/>
            <p:nvPr/>
          </p:nvSpPr>
          <p:spPr>
            <a:xfrm rot="0">
              <a:off x="875778" y="-66675"/>
              <a:ext cx="5785887" cy="817101"/>
            </a:xfrm>
            <a:prstGeom prst="rect">
              <a:avLst/>
            </a:prstGeom>
          </p:spPr>
          <p:txBody>
            <a:bodyPr anchor="t" rtlCol="false" tIns="0" lIns="0" bIns="0" rIns="0">
              <a:spAutoFit/>
            </a:bodyPr>
            <a:lstStyle/>
            <a:p>
              <a:pPr algn="just">
                <a:lnSpc>
                  <a:spcPts val="5199"/>
                </a:lnSpc>
                <a:spcBef>
                  <a:spcPct val="0"/>
                </a:spcBef>
              </a:pPr>
              <a:r>
                <a:rPr lang="en-US" sz="3714" u="sng">
                  <a:solidFill>
                    <a:srgbClr val="000000"/>
                  </a:solidFill>
                  <a:latin typeface="Montserrat"/>
                  <a:ea typeface="Montserrat"/>
                  <a:cs typeface="Montserrat"/>
                  <a:sym typeface="Montserrat"/>
                  <a:hlinkClick r:id="rId5" tooltip="https://www.courrierx.co"/>
                </a:rPr>
                <a:t>www.courrierx.co</a:t>
              </a: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DAGrhdz28XQ</dc:identifier>
  <dcterms:modified xsi:type="dcterms:W3CDTF">2011-08-01T06:04:30Z</dcterms:modified>
  <cp:revision>1</cp:revision>
  <dc:title>Avec Courrierx Envoyez Vos Lettres en Ligne Directement Depuis Chez Vous</dc:title>
</cp:coreProperties>
</file>