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Lst>
  <p:sldSz cx="18288000" cy="10287000"/>
  <p:notesSz cx="6858000" cy="9144000"/>
  <p:embeddedFontLst>
    <p:embeddedFont>
      <p:font typeface="Poppins Bold" charset="1" panose="00000800000000000000"/>
      <p:regular r:id="rId14"/>
    </p:embeddedFont>
    <p:embeddedFont>
      <p:font typeface="Poppins" charset="1" panose="00000500000000000000"/>
      <p:regular r:id="rId1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fonts/font14.fntdata" Type="http://schemas.openxmlformats.org/officeDocument/2006/relationships/font"/><Relationship Id="rId15" Target="fonts/font15.fntdata" Type="http://schemas.openxmlformats.org/officeDocument/2006/relationships/font"/><Relationship Id="rId2" Target="presProps.xml" Type="http://schemas.openxmlformats.org/officeDocument/2006/relationships/presProps"/><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 Id="rId6" Target="https://www.facteur24.co" TargetMode="External" Type="http://schemas.openxmlformats.org/officeDocument/2006/relationships/hyperlink"/></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jpeg" Type="http://schemas.openxmlformats.org/officeDocument/2006/relationships/image"/><Relationship Id="rId3" Target="https://www.instagram.com/facteur24__co/" TargetMode="External" Type="http://schemas.openxmlformats.org/officeDocument/2006/relationships/hyperlink"/></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jpeg" Type="http://schemas.openxmlformats.org/officeDocument/2006/relationships/image"/><Relationship Id="rId3" Target="https://www.crunchbase.com/organization/facteur24" TargetMode="External" Type="http://schemas.openxmlformats.org/officeDocument/2006/relationships/hyperlink"/><Relationship Id="rId4" Target="https://www.crunchbase.com/organization/facteur24" TargetMode="External" Type="http://schemas.openxmlformats.org/officeDocument/2006/relationships/hyperlink"/></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jpe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jpe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jpe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jpe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1.png" Type="http://schemas.openxmlformats.org/officeDocument/2006/relationships/image"/><Relationship Id="rId3" Target="../media/image12.svg" Type="http://schemas.openxmlformats.org/officeDocument/2006/relationships/image"/><Relationship Id="rId4" Target="../media/image13.jpeg" Type="http://schemas.openxmlformats.org/officeDocument/2006/relationships/image"/><Relationship Id="rId5" Target="../media/image14.png" Type="http://schemas.openxmlformats.org/officeDocument/2006/relationships/image"/><Relationship Id="rId6" Target="../media/image15.svg" Type="http://schemas.openxmlformats.org/officeDocument/2006/relationships/image"/><Relationship Id="rId7" Target="https://www.facteur24.co" TargetMode="External" Type="http://schemas.openxmlformats.org/officeDocument/2006/relationships/hyperlink"/></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2081405" y="-924335"/>
            <a:ext cx="4297955" cy="14638072"/>
            <a:chOff x="0" y="0"/>
            <a:chExt cx="1131972" cy="3855295"/>
          </a:xfrm>
        </p:grpSpPr>
        <p:sp>
          <p:nvSpPr>
            <p:cNvPr name="Freeform 3" id="3"/>
            <p:cNvSpPr/>
            <p:nvPr/>
          </p:nvSpPr>
          <p:spPr>
            <a:xfrm flipH="false" flipV="false" rot="0">
              <a:off x="0" y="0"/>
              <a:ext cx="1131972" cy="3855295"/>
            </a:xfrm>
            <a:custGeom>
              <a:avLst/>
              <a:gdLst/>
              <a:ahLst/>
              <a:cxnLst/>
              <a:rect r="r" b="b" t="t" l="l"/>
              <a:pathLst>
                <a:path h="3855295" w="1131972">
                  <a:moveTo>
                    <a:pt x="0" y="0"/>
                  </a:moveTo>
                  <a:lnTo>
                    <a:pt x="1131972" y="0"/>
                  </a:lnTo>
                  <a:lnTo>
                    <a:pt x="1131972" y="3855295"/>
                  </a:lnTo>
                  <a:lnTo>
                    <a:pt x="0" y="3855295"/>
                  </a:lnTo>
                  <a:close/>
                </a:path>
              </a:pathLst>
            </a:custGeom>
            <a:solidFill>
              <a:srgbClr val="F8DC5A"/>
            </a:solidFill>
          </p:spPr>
        </p:sp>
        <p:sp>
          <p:nvSpPr>
            <p:cNvPr name="TextBox 4" id="4"/>
            <p:cNvSpPr txBox="true"/>
            <p:nvPr/>
          </p:nvSpPr>
          <p:spPr>
            <a:xfrm>
              <a:off x="0" y="-38100"/>
              <a:ext cx="1131972" cy="3893395"/>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12081405" y="8104082"/>
            <a:ext cx="4297955" cy="14638072"/>
            <a:chOff x="0" y="0"/>
            <a:chExt cx="1131972" cy="3855295"/>
          </a:xfrm>
        </p:grpSpPr>
        <p:sp>
          <p:nvSpPr>
            <p:cNvPr name="Freeform 6" id="6"/>
            <p:cNvSpPr/>
            <p:nvPr/>
          </p:nvSpPr>
          <p:spPr>
            <a:xfrm flipH="false" flipV="false" rot="0">
              <a:off x="0" y="0"/>
              <a:ext cx="1131972" cy="3855295"/>
            </a:xfrm>
            <a:custGeom>
              <a:avLst/>
              <a:gdLst/>
              <a:ahLst/>
              <a:cxnLst/>
              <a:rect r="r" b="b" t="t" l="l"/>
              <a:pathLst>
                <a:path h="3855295" w="1131972">
                  <a:moveTo>
                    <a:pt x="0" y="0"/>
                  </a:moveTo>
                  <a:lnTo>
                    <a:pt x="1131972" y="0"/>
                  </a:lnTo>
                  <a:lnTo>
                    <a:pt x="1131972" y="3855295"/>
                  </a:lnTo>
                  <a:lnTo>
                    <a:pt x="0" y="3855295"/>
                  </a:lnTo>
                  <a:close/>
                </a:path>
              </a:pathLst>
            </a:custGeom>
            <a:solidFill>
              <a:srgbClr val="E9BA57"/>
            </a:solidFill>
          </p:spPr>
        </p:sp>
        <p:sp>
          <p:nvSpPr>
            <p:cNvPr name="TextBox 7" id="7"/>
            <p:cNvSpPr txBox="true"/>
            <p:nvPr/>
          </p:nvSpPr>
          <p:spPr>
            <a:xfrm>
              <a:off x="0" y="-38100"/>
              <a:ext cx="1131972" cy="3893395"/>
            </a:xfrm>
            <a:prstGeom prst="rect">
              <a:avLst/>
            </a:prstGeom>
          </p:spPr>
          <p:txBody>
            <a:bodyPr anchor="ctr" rtlCol="false" tIns="50800" lIns="50800" bIns="50800" rIns="50800"/>
            <a:lstStyle/>
            <a:p>
              <a:pPr algn="ctr">
                <a:lnSpc>
                  <a:spcPts val="2659"/>
                </a:lnSpc>
              </a:pPr>
            </a:p>
          </p:txBody>
        </p:sp>
      </p:grpSp>
      <p:sp>
        <p:nvSpPr>
          <p:cNvPr name="Freeform 8" id="8"/>
          <p:cNvSpPr/>
          <p:nvPr/>
        </p:nvSpPr>
        <p:spPr>
          <a:xfrm flipH="false" flipV="false" rot="0">
            <a:off x="3355139" y="7780711"/>
            <a:ext cx="5309065" cy="646741"/>
          </a:xfrm>
          <a:custGeom>
            <a:avLst/>
            <a:gdLst/>
            <a:ahLst/>
            <a:cxnLst/>
            <a:rect r="r" b="b" t="t" l="l"/>
            <a:pathLst>
              <a:path h="646741" w="5309065">
                <a:moveTo>
                  <a:pt x="0" y="0"/>
                </a:moveTo>
                <a:lnTo>
                  <a:pt x="5309065" y="0"/>
                </a:lnTo>
                <a:lnTo>
                  <a:pt x="5309065" y="646741"/>
                </a:lnTo>
                <a:lnTo>
                  <a:pt x="0" y="64674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9" id="9"/>
          <p:cNvGrpSpPr/>
          <p:nvPr/>
        </p:nvGrpSpPr>
        <p:grpSpPr>
          <a:xfrm rot="0">
            <a:off x="10661980" y="1533331"/>
            <a:ext cx="7136805" cy="7220338"/>
            <a:chOff x="0" y="0"/>
            <a:chExt cx="6350000" cy="6424324"/>
          </a:xfrm>
        </p:grpSpPr>
        <p:sp>
          <p:nvSpPr>
            <p:cNvPr name="Freeform 10" id="10"/>
            <p:cNvSpPr/>
            <p:nvPr/>
          </p:nvSpPr>
          <p:spPr>
            <a:xfrm flipH="false" flipV="false" rot="0">
              <a:off x="541020" y="543498"/>
              <a:ext cx="5255260" cy="5316770"/>
            </a:xfrm>
            <a:custGeom>
              <a:avLst/>
              <a:gdLst/>
              <a:ahLst/>
              <a:cxnLst/>
              <a:rect r="r" b="b" t="t" l="l"/>
              <a:pathLst>
                <a:path h="5316770" w="5255260">
                  <a:moveTo>
                    <a:pt x="2627630" y="0"/>
                  </a:moveTo>
                  <a:cubicBezTo>
                    <a:pt x="1176430" y="0"/>
                    <a:pt x="0" y="1190199"/>
                    <a:pt x="0" y="2658385"/>
                  </a:cubicBezTo>
                  <a:cubicBezTo>
                    <a:pt x="0" y="4126571"/>
                    <a:pt x="1176430" y="5316770"/>
                    <a:pt x="2627630" y="5316770"/>
                  </a:cubicBezTo>
                  <a:cubicBezTo>
                    <a:pt x="4078830" y="5316770"/>
                    <a:pt x="5255260" y="4126571"/>
                    <a:pt x="5255260" y="2658385"/>
                  </a:cubicBezTo>
                  <a:cubicBezTo>
                    <a:pt x="5255260" y="1190199"/>
                    <a:pt x="4078830" y="0"/>
                    <a:pt x="2627630" y="0"/>
                  </a:cubicBezTo>
                  <a:close/>
                </a:path>
              </a:pathLst>
            </a:custGeom>
            <a:blipFill>
              <a:blip r:embed="rId4"/>
              <a:stretch>
                <a:fillRect l="-10621" t="-10222" r="-16130" b="-43182"/>
              </a:stretch>
            </a:blipFill>
          </p:spPr>
        </p:sp>
      </p:grpSp>
      <p:sp>
        <p:nvSpPr>
          <p:cNvPr name="Freeform 11" id="11"/>
          <p:cNvSpPr/>
          <p:nvPr/>
        </p:nvSpPr>
        <p:spPr>
          <a:xfrm flipH="false" flipV="false" rot="0">
            <a:off x="279444" y="193445"/>
            <a:ext cx="2771420" cy="554284"/>
          </a:xfrm>
          <a:custGeom>
            <a:avLst/>
            <a:gdLst/>
            <a:ahLst/>
            <a:cxnLst/>
            <a:rect r="r" b="b" t="t" l="l"/>
            <a:pathLst>
              <a:path h="554284" w="2771420">
                <a:moveTo>
                  <a:pt x="0" y="0"/>
                </a:moveTo>
                <a:lnTo>
                  <a:pt x="2771419" y="0"/>
                </a:lnTo>
                <a:lnTo>
                  <a:pt x="2771419" y="554284"/>
                </a:lnTo>
                <a:lnTo>
                  <a:pt x="0" y="554284"/>
                </a:lnTo>
                <a:lnTo>
                  <a:pt x="0" y="0"/>
                </a:lnTo>
                <a:close/>
              </a:path>
            </a:pathLst>
          </a:custGeom>
          <a:blipFill>
            <a:blip r:embed="rId5"/>
            <a:stretch>
              <a:fillRect l="0" t="0" r="0" b="0"/>
            </a:stretch>
          </a:blipFill>
        </p:spPr>
      </p:sp>
      <p:sp>
        <p:nvSpPr>
          <p:cNvPr name="TextBox 12" id="12"/>
          <p:cNvSpPr txBox="true"/>
          <p:nvPr/>
        </p:nvSpPr>
        <p:spPr>
          <a:xfrm rot="0">
            <a:off x="1028700" y="3572712"/>
            <a:ext cx="9961943" cy="2889659"/>
          </a:xfrm>
          <a:prstGeom prst="rect">
            <a:avLst/>
          </a:prstGeom>
        </p:spPr>
        <p:txBody>
          <a:bodyPr anchor="t" rtlCol="false" tIns="0" lIns="0" bIns="0" rIns="0">
            <a:spAutoFit/>
          </a:bodyPr>
          <a:lstStyle/>
          <a:p>
            <a:pPr algn="ctr">
              <a:lnSpc>
                <a:spcPts val="7568"/>
              </a:lnSpc>
            </a:pPr>
            <a:r>
              <a:rPr lang="en-US" b="true" sz="5406">
                <a:solidFill>
                  <a:srgbClr val="000000"/>
                </a:solidFill>
                <a:latin typeface="Poppins Bold"/>
                <a:ea typeface="Poppins Bold"/>
                <a:cs typeface="Poppins Bold"/>
                <a:sym typeface="Poppins Bold"/>
              </a:rPr>
              <a:t>Facteur24 Partage 5 Raisons De Choisir Son Service De Courrier En Ligne</a:t>
            </a:r>
          </a:p>
        </p:txBody>
      </p:sp>
      <p:grpSp>
        <p:nvGrpSpPr>
          <p:cNvPr name="Group 13" id="13"/>
          <p:cNvGrpSpPr/>
          <p:nvPr/>
        </p:nvGrpSpPr>
        <p:grpSpPr>
          <a:xfrm rot="0">
            <a:off x="8556083" y="470587"/>
            <a:ext cx="1175833" cy="1175833"/>
            <a:chOff x="0" y="0"/>
            <a:chExt cx="812800" cy="812800"/>
          </a:xfrm>
        </p:grpSpPr>
        <p:sp>
          <p:nvSpPr>
            <p:cNvPr name="Freeform 14" id="1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E13D">
                <a:alpha val="52941"/>
              </a:srgbClr>
            </a:solidFill>
          </p:spPr>
        </p:sp>
        <p:sp>
          <p:nvSpPr>
            <p:cNvPr name="TextBox 15" id="15"/>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sp>
        <p:nvSpPr>
          <p:cNvPr name="TextBox 16" id="16"/>
          <p:cNvSpPr txBox="true"/>
          <p:nvPr/>
        </p:nvSpPr>
        <p:spPr>
          <a:xfrm rot="0">
            <a:off x="4221980" y="7842786"/>
            <a:ext cx="3279995" cy="457643"/>
          </a:xfrm>
          <a:prstGeom prst="rect">
            <a:avLst/>
          </a:prstGeom>
        </p:spPr>
        <p:txBody>
          <a:bodyPr anchor="t" rtlCol="false" tIns="0" lIns="0" bIns="0" rIns="0">
            <a:spAutoFit/>
          </a:bodyPr>
          <a:lstStyle/>
          <a:p>
            <a:pPr algn="l">
              <a:lnSpc>
                <a:spcPts val="3650"/>
              </a:lnSpc>
              <a:spcBef>
                <a:spcPct val="0"/>
              </a:spcBef>
            </a:pPr>
            <a:r>
              <a:rPr lang="en-US" b="true" sz="2607" u="sng">
                <a:solidFill>
                  <a:srgbClr val="000000"/>
                </a:solidFill>
                <a:latin typeface="Poppins Bold"/>
                <a:ea typeface="Poppins Bold"/>
                <a:cs typeface="Poppins Bold"/>
                <a:sym typeface="Poppins Bold"/>
                <a:hlinkClick r:id="rId6" tooltip="https://www.facteur24.co"/>
              </a:rPr>
              <a:t>www.facteur24.co</a:t>
            </a:r>
          </a:p>
        </p:txBody>
      </p:sp>
      <p:grpSp>
        <p:nvGrpSpPr>
          <p:cNvPr name="Group 17" id="17"/>
          <p:cNvGrpSpPr/>
          <p:nvPr/>
        </p:nvGrpSpPr>
        <p:grpSpPr>
          <a:xfrm rot="0">
            <a:off x="2392700" y="1583019"/>
            <a:ext cx="1316327" cy="1316327"/>
            <a:chOff x="0" y="0"/>
            <a:chExt cx="812800" cy="812800"/>
          </a:xfrm>
        </p:grpSpPr>
        <p:sp>
          <p:nvSpPr>
            <p:cNvPr name="Freeform 18" id="1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E13D">
                <a:alpha val="48627"/>
              </a:srgbClr>
            </a:solidFill>
          </p:spPr>
        </p:sp>
        <p:sp>
          <p:nvSpPr>
            <p:cNvPr name="TextBox 19" id="19"/>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20" id="20"/>
          <p:cNvGrpSpPr/>
          <p:nvPr/>
        </p:nvGrpSpPr>
        <p:grpSpPr>
          <a:xfrm rot="0">
            <a:off x="9389726" y="9374660"/>
            <a:ext cx="1824681" cy="1824681"/>
            <a:chOff x="0" y="0"/>
            <a:chExt cx="812800" cy="812800"/>
          </a:xfrm>
        </p:grpSpPr>
        <p:sp>
          <p:nvSpPr>
            <p:cNvPr name="Freeform 21" id="21"/>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E13D">
                <a:alpha val="52941"/>
              </a:srgbClr>
            </a:solidFill>
          </p:spPr>
        </p:sp>
        <p:sp>
          <p:nvSpPr>
            <p:cNvPr name="TextBox 22" id="22"/>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23" id="23"/>
          <p:cNvGrpSpPr/>
          <p:nvPr/>
        </p:nvGrpSpPr>
        <p:grpSpPr>
          <a:xfrm rot="0">
            <a:off x="-739065" y="7561364"/>
            <a:ext cx="1478131" cy="1478131"/>
            <a:chOff x="0" y="0"/>
            <a:chExt cx="812800" cy="812800"/>
          </a:xfrm>
        </p:grpSpPr>
        <p:sp>
          <p:nvSpPr>
            <p:cNvPr name="Freeform 24" id="2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E13D">
                <a:alpha val="48627"/>
              </a:srgbClr>
            </a:solidFill>
          </p:spPr>
        </p:sp>
        <p:sp>
          <p:nvSpPr>
            <p:cNvPr name="TextBox 25" id="25"/>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F8DC5A"/>
        </a:solidFill>
      </p:bgPr>
    </p:bg>
    <p:spTree>
      <p:nvGrpSpPr>
        <p:cNvPr id="1" name=""/>
        <p:cNvGrpSpPr/>
        <p:nvPr/>
      </p:nvGrpSpPr>
      <p:grpSpPr>
        <a:xfrm>
          <a:off x="0" y="0"/>
          <a:ext cx="0" cy="0"/>
          <a:chOff x="0" y="0"/>
          <a:chExt cx="0" cy="0"/>
        </a:xfrm>
      </p:grpSpPr>
      <p:grpSp>
        <p:nvGrpSpPr>
          <p:cNvPr name="Group 2" id="2"/>
          <p:cNvGrpSpPr/>
          <p:nvPr/>
        </p:nvGrpSpPr>
        <p:grpSpPr>
          <a:xfrm rot="0">
            <a:off x="0" y="0"/>
            <a:ext cx="18288000" cy="4839346"/>
            <a:chOff x="0" y="0"/>
            <a:chExt cx="2833290" cy="749741"/>
          </a:xfrm>
        </p:grpSpPr>
        <p:sp>
          <p:nvSpPr>
            <p:cNvPr name="Freeform 3" id="3"/>
            <p:cNvSpPr/>
            <p:nvPr/>
          </p:nvSpPr>
          <p:spPr>
            <a:xfrm flipH="false" flipV="false" rot="0">
              <a:off x="0" y="0"/>
              <a:ext cx="2833290" cy="749741"/>
            </a:xfrm>
            <a:custGeom>
              <a:avLst/>
              <a:gdLst/>
              <a:ahLst/>
              <a:cxnLst/>
              <a:rect r="r" b="b" t="t" l="l"/>
              <a:pathLst>
                <a:path h="749741" w="2833290">
                  <a:moveTo>
                    <a:pt x="0" y="0"/>
                  </a:moveTo>
                  <a:lnTo>
                    <a:pt x="2833290" y="0"/>
                  </a:lnTo>
                  <a:lnTo>
                    <a:pt x="2833290" y="749741"/>
                  </a:lnTo>
                  <a:lnTo>
                    <a:pt x="0" y="749741"/>
                  </a:lnTo>
                  <a:close/>
                </a:path>
              </a:pathLst>
            </a:custGeom>
            <a:blipFill>
              <a:blip r:embed="rId2"/>
              <a:stretch>
                <a:fillRect l="0" t="-35161" r="0" b="-86770"/>
              </a:stretch>
            </a:blipFill>
          </p:spPr>
        </p:sp>
      </p:grpSp>
      <p:grpSp>
        <p:nvGrpSpPr>
          <p:cNvPr name="Group 4" id="4"/>
          <p:cNvGrpSpPr/>
          <p:nvPr/>
        </p:nvGrpSpPr>
        <p:grpSpPr>
          <a:xfrm rot="0">
            <a:off x="-1391371" y="4839346"/>
            <a:ext cx="12985542" cy="14638072"/>
            <a:chOff x="0" y="0"/>
            <a:chExt cx="3420061" cy="3855295"/>
          </a:xfrm>
        </p:grpSpPr>
        <p:sp>
          <p:nvSpPr>
            <p:cNvPr name="Freeform 5" id="5"/>
            <p:cNvSpPr/>
            <p:nvPr/>
          </p:nvSpPr>
          <p:spPr>
            <a:xfrm flipH="false" flipV="false" rot="0">
              <a:off x="0" y="0"/>
              <a:ext cx="3420061" cy="3855295"/>
            </a:xfrm>
            <a:custGeom>
              <a:avLst/>
              <a:gdLst/>
              <a:ahLst/>
              <a:cxnLst/>
              <a:rect r="r" b="b" t="t" l="l"/>
              <a:pathLst>
                <a:path h="3855295" w="3420061">
                  <a:moveTo>
                    <a:pt x="0" y="0"/>
                  </a:moveTo>
                  <a:lnTo>
                    <a:pt x="3420061" y="0"/>
                  </a:lnTo>
                  <a:lnTo>
                    <a:pt x="3420061" y="3855295"/>
                  </a:lnTo>
                  <a:lnTo>
                    <a:pt x="0" y="3855295"/>
                  </a:lnTo>
                  <a:close/>
                </a:path>
              </a:pathLst>
            </a:custGeom>
            <a:solidFill>
              <a:srgbClr val="000000"/>
            </a:solidFill>
          </p:spPr>
        </p:sp>
        <p:sp>
          <p:nvSpPr>
            <p:cNvPr name="TextBox 6" id="6"/>
            <p:cNvSpPr txBox="true"/>
            <p:nvPr/>
          </p:nvSpPr>
          <p:spPr>
            <a:xfrm>
              <a:off x="0" y="-38100"/>
              <a:ext cx="3420061" cy="3893395"/>
            </a:xfrm>
            <a:prstGeom prst="rect">
              <a:avLst/>
            </a:prstGeom>
          </p:spPr>
          <p:txBody>
            <a:bodyPr anchor="ctr" rtlCol="false" tIns="50800" lIns="50800" bIns="50800" rIns="50800"/>
            <a:lstStyle/>
            <a:p>
              <a:pPr algn="ctr">
                <a:lnSpc>
                  <a:spcPts val="2659"/>
                </a:lnSpc>
              </a:pPr>
            </a:p>
          </p:txBody>
        </p:sp>
      </p:grpSp>
      <p:sp>
        <p:nvSpPr>
          <p:cNvPr name="TextBox 7" id="7"/>
          <p:cNvSpPr txBox="true"/>
          <p:nvPr/>
        </p:nvSpPr>
        <p:spPr>
          <a:xfrm rot="0">
            <a:off x="11967987" y="7114918"/>
            <a:ext cx="5890112" cy="838200"/>
          </a:xfrm>
          <a:prstGeom prst="rect">
            <a:avLst/>
          </a:prstGeom>
        </p:spPr>
        <p:txBody>
          <a:bodyPr anchor="t" rtlCol="false" tIns="0" lIns="0" bIns="0" rIns="0">
            <a:spAutoFit/>
          </a:bodyPr>
          <a:lstStyle/>
          <a:p>
            <a:pPr algn="l">
              <a:lnSpc>
                <a:spcPts val="5700"/>
              </a:lnSpc>
            </a:pPr>
            <a:r>
              <a:rPr lang="en-US" sz="6000" b="true">
                <a:solidFill>
                  <a:srgbClr val="000000"/>
                </a:solidFill>
                <a:latin typeface="Poppins Bold"/>
                <a:ea typeface="Poppins Bold"/>
                <a:cs typeface="Poppins Bold"/>
                <a:sym typeface="Poppins Bold"/>
              </a:rPr>
              <a:t>INTRODUCTION</a:t>
            </a:r>
          </a:p>
        </p:txBody>
      </p:sp>
      <p:sp>
        <p:nvSpPr>
          <p:cNvPr name="TextBox 8" id="8"/>
          <p:cNvSpPr txBox="true"/>
          <p:nvPr/>
        </p:nvSpPr>
        <p:spPr>
          <a:xfrm rot="0">
            <a:off x="1028700" y="5372796"/>
            <a:ext cx="9968987" cy="4217670"/>
          </a:xfrm>
          <a:prstGeom prst="rect">
            <a:avLst/>
          </a:prstGeom>
        </p:spPr>
        <p:txBody>
          <a:bodyPr anchor="t" rtlCol="false" tIns="0" lIns="0" bIns="0" rIns="0">
            <a:spAutoFit/>
          </a:bodyPr>
          <a:lstStyle/>
          <a:p>
            <a:pPr algn="l">
              <a:lnSpc>
                <a:spcPts val="3690"/>
              </a:lnSpc>
            </a:pPr>
            <a:r>
              <a:rPr lang="en-US" sz="3000">
                <a:solidFill>
                  <a:srgbClr val="FFFFFF"/>
                </a:solidFill>
                <a:latin typeface="Poppins"/>
                <a:ea typeface="Poppins"/>
                <a:cs typeface="Poppins"/>
                <a:sym typeface="Poppins"/>
              </a:rPr>
              <a:t>Bienvenue dans cette présentation dédiée à </a:t>
            </a:r>
            <a:r>
              <a:rPr lang="en-US" sz="3000" u="sng">
                <a:solidFill>
                  <a:srgbClr val="FFFFFF"/>
                </a:solidFill>
                <a:latin typeface="Poppins"/>
                <a:ea typeface="Poppins"/>
                <a:cs typeface="Poppins"/>
                <a:sym typeface="Poppins"/>
                <a:hlinkClick r:id="rId3" tooltip="https://www.instagram.com/facteur24__co/"/>
              </a:rPr>
              <a:t>Facteur24</a:t>
            </a:r>
            <a:r>
              <a:rPr lang="en-US" sz="3000">
                <a:solidFill>
                  <a:srgbClr val="FFFFFF"/>
                </a:solidFill>
                <a:latin typeface="Poppins"/>
                <a:ea typeface="Poppins"/>
                <a:cs typeface="Poppins"/>
                <a:sym typeface="Poppins"/>
              </a:rPr>
              <a:t>, votre partenaire de confiance pour l’envoi de courriers en ligne. Dans un monde où la rapidité, la sécurité et la simplicité sont essentielles, Facteur24 se distingue par une solution intelligente et efficace. Aujourd’hui, nous vous dévoilons 5 raisons claires qui font de ce service un choix idéal pour vos besoins postaux, personnels ou professionnels. </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5004806" y="0"/>
            <a:ext cx="11081198" cy="14638072"/>
            <a:chOff x="0" y="0"/>
            <a:chExt cx="2918505" cy="3855295"/>
          </a:xfrm>
        </p:grpSpPr>
        <p:sp>
          <p:nvSpPr>
            <p:cNvPr name="Freeform 3" id="3"/>
            <p:cNvSpPr/>
            <p:nvPr/>
          </p:nvSpPr>
          <p:spPr>
            <a:xfrm flipH="false" flipV="false" rot="0">
              <a:off x="0" y="0"/>
              <a:ext cx="2918505" cy="3855295"/>
            </a:xfrm>
            <a:custGeom>
              <a:avLst/>
              <a:gdLst/>
              <a:ahLst/>
              <a:cxnLst/>
              <a:rect r="r" b="b" t="t" l="l"/>
              <a:pathLst>
                <a:path h="3855295" w="2918505">
                  <a:moveTo>
                    <a:pt x="0" y="0"/>
                  </a:moveTo>
                  <a:lnTo>
                    <a:pt x="2918505" y="0"/>
                  </a:lnTo>
                  <a:lnTo>
                    <a:pt x="2918505" y="3855295"/>
                  </a:lnTo>
                  <a:lnTo>
                    <a:pt x="0" y="3855295"/>
                  </a:lnTo>
                  <a:close/>
                </a:path>
              </a:pathLst>
            </a:custGeom>
            <a:solidFill>
              <a:srgbClr val="F8DC5A"/>
            </a:solidFill>
          </p:spPr>
        </p:sp>
        <p:sp>
          <p:nvSpPr>
            <p:cNvPr name="TextBox 4" id="4"/>
            <p:cNvSpPr txBox="true"/>
            <p:nvPr/>
          </p:nvSpPr>
          <p:spPr>
            <a:xfrm>
              <a:off x="0" y="-38100"/>
              <a:ext cx="2918505" cy="3893395"/>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1028700" y="1913008"/>
            <a:ext cx="7028480" cy="6460984"/>
            <a:chOff x="0" y="0"/>
            <a:chExt cx="1088895" cy="1000975"/>
          </a:xfrm>
        </p:grpSpPr>
        <p:sp>
          <p:nvSpPr>
            <p:cNvPr name="Freeform 6" id="6"/>
            <p:cNvSpPr/>
            <p:nvPr/>
          </p:nvSpPr>
          <p:spPr>
            <a:xfrm flipH="false" flipV="false" rot="0">
              <a:off x="0" y="0"/>
              <a:ext cx="1088895" cy="1000975"/>
            </a:xfrm>
            <a:custGeom>
              <a:avLst/>
              <a:gdLst/>
              <a:ahLst/>
              <a:cxnLst/>
              <a:rect r="r" b="b" t="t" l="l"/>
              <a:pathLst>
                <a:path h="1000975" w="1088895">
                  <a:moveTo>
                    <a:pt x="45162" y="0"/>
                  </a:moveTo>
                  <a:lnTo>
                    <a:pt x="1043734" y="0"/>
                  </a:lnTo>
                  <a:cubicBezTo>
                    <a:pt x="1055711" y="0"/>
                    <a:pt x="1067198" y="4758"/>
                    <a:pt x="1075668" y="13228"/>
                  </a:cubicBezTo>
                  <a:cubicBezTo>
                    <a:pt x="1084137" y="21697"/>
                    <a:pt x="1088895" y="33184"/>
                    <a:pt x="1088895" y="45162"/>
                  </a:cubicBezTo>
                  <a:lnTo>
                    <a:pt x="1088895" y="955814"/>
                  </a:lnTo>
                  <a:cubicBezTo>
                    <a:pt x="1088895" y="967791"/>
                    <a:pt x="1084137" y="979278"/>
                    <a:pt x="1075668" y="987748"/>
                  </a:cubicBezTo>
                  <a:cubicBezTo>
                    <a:pt x="1067198" y="996217"/>
                    <a:pt x="1055711" y="1000975"/>
                    <a:pt x="1043734" y="1000975"/>
                  </a:cubicBezTo>
                  <a:lnTo>
                    <a:pt x="45162" y="1000975"/>
                  </a:lnTo>
                  <a:cubicBezTo>
                    <a:pt x="33184" y="1000975"/>
                    <a:pt x="21697" y="996217"/>
                    <a:pt x="13228" y="987748"/>
                  </a:cubicBezTo>
                  <a:cubicBezTo>
                    <a:pt x="4758" y="979278"/>
                    <a:pt x="0" y="967791"/>
                    <a:pt x="0" y="955814"/>
                  </a:cubicBezTo>
                  <a:lnTo>
                    <a:pt x="0" y="45162"/>
                  </a:lnTo>
                  <a:cubicBezTo>
                    <a:pt x="0" y="33184"/>
                    <a:pt x="4758" y="21697"/>
                    <a:pt x="13228" y="13228"/>
                  </a:cubicBezTo>
                  <a:cubicBezTo>
                    <a:pt x="21697" y="4758"/>
                    <a:pt x="33184" y="0"/>
                    <a:pt x="45162" y="0"/>
                  </a:cubicBezTo>
                  <a:close/>
                </a:path>
              </a:pathLst>
            </a:custGeom>
            <a:blipFill>
              <a:blip r:embed="rId2"/>
              <a:stretch>
                <a:fillRect l="-18987" t="0" r="-18987" b="0"/>
              </a:stretch>
            </a:blipFill>
          </p:spPr>
        </p:sp>
      </p:grpSp>
      <p:grpSp>
        <p:nvGrpSpPr>
          <p:cNvPr name="Group 7" id="7"/>
          <p:cNvGrpSpPr/>
          <p:nvPr/>
        </p:nvGrpSpPr>
        <p:grpSpPr>
          <a:xfrm rot="0">
            <a:off x="-11079821" y="-275628"/>
            <a:ext cx="11565596" cy="14638072"/>
            <a:chOff x="0" y="0"/>
            <a:chExt cx="3046083" cy="3855295"/>
          </a:xfrm>
        </p:grpSpPr>
        <p:sp>
          <p:nvSpPr>
            <p:cNvPr name="Freeform 8" id="8"/>
            <p:cNvSpPr/>
            <p:nvPr/>
          </p:nvSpPr>
          <p:spPr>
            <a:xfrm flipH="false" flipV="false" rot="0">
              <a:off x="0" y="0"/>
              <a:ext cx="3046083" cy="3855295"/>
            </a:xfrm>
            <a:custGeom>
              <a:avLst/>
              <a:gdLst/>
              <a:ahLst/>
              <a:cxnLst/>
              <a:rect r="r" b="b" t="t" l="l"/>
              <a:pathLst>
                <a:path h="3855295" w="3046083">
                  <a:moveTo>
                    <a:pt x="0" y="0"/>
                  </a:moveTo>
                  <a:lnTo>
                    <a:pt x="3046083" y="0"/>
                  </a:lnTo>
                  <a:lnTo>
                    <a:pt x="3046083" y="3855295"/>
                  </a:lnTo>
                  <a:lnTo>
                    <a:pt x="0" y="3855295"/>
                  </a:lnTo>
                  <a:close/>
                </a:path>
              </a:pathLst>
            </a:custGeom>
            <a:solidFill>
              <a:srgbClr val="000000"/>
            </a:solidFill>
          </p:spPr>
        </p:sp>
        <p:sp>
          <p:nvSpPr>
            <p:cNvPr name="TextBox 9" id="9"/>
            <p:cNvSpPr txBox="true"/>
            <p:nvPr/>
          </p:nvSpPr>
          <p:spPr>
            <a:xfrm>
              <a:off x="0" y="-38100"/>
              <a:ext cx="3046083" cy="3893395"/>
            </a:xfrm>
            <a:prstGeom prst="rect">
              <a:avLst/>
            </a:prstGeom>
          </p:spPr>
          <p:txBody>
            <a:bodyPr anchor="ctr" rtlCol="false" tIns="50800" lIns="50800" bIns="50800" rIns="50800"/>
            <a:lstStyle/>
            <a:p>
              <a:pPr algn="ctr">
                <a:lnSpc>
                  <a:spcPts val="2659"/>
                </a:lnSpc>
              </a:pPr>
            </a:p>
          </p:txBody>
        </p:sp>
      </p:grpSp>
      <p:sp>
        <p:nvSpPr>
          <p:cNvPr name="TextBox 10" id="10"/>
          <p:cNvSpPr txBox="true"/>
          <p:nvPr/>
        </p:nvSpPr>
        <p:spPr>
          <a:xfrm rot="0">
            <a:off x="8600105" y="1464381"/>
            <a:ext cx="8659195" cy="2162175"/>
          </a:xfrm>
          <a:prstGeom prst="rect">
            <a:avLst/>
          </a:prstGeom>
        </p:spPr>
        <p:txBody>
          <a:bodyPr anchor="t" rtlCol="false" tIns="0" lIns="0" bIns="0" rIns="0">
            <a:spAutoFit/>
          </a:bodyPr>
          <a:lstStyle/>
          <a:p>
            <a:pPr algn="l">
              <a:lnSpc>
                <a:spcPts val="8400"/>
              </a:lnSpc>
            </a:pPr>
            <a:r>
              <a:rPr lang="en-US" sz="6000" b="true">
                <a:solidFill>
                  <a:srgbClr val="000000"/>
                </a:solidFill>
                <a:latin typeface="Poppins Bold"/>
                <a:ea typeface="Poppins Bold"/>
                <a:cs typeface="Poppins Bold"/>
                <a:sym typeface="Poppins Bold"/>
              </a:rPr>
              <a:t>1. Facilité d'utilisation du début à la fin</a:t>
            </a:r>
          </a:p>
        </p:txBody>
      </p:sp>
      <p:sp>
        <p:nvSpPr>
          <p:cNvPr name="TextBox 11" id="11"/>
          <p:cNvSpPr txBox="true"/>
          <p:nvPr/>
        </p:nvSpPr>
        <p:spPr>
          <a:xfrm rot="0">
            <a:off x="8600105" y="3831519"/>
            <a:ext cx="8660820" cy="4810125"/>
          </a:xfrm>
          <a:prstGeom prst="rect">
            <a:avLst/>
          </a:prstGeom>
        </p:spPr>
        <p:txBody>
          <a:bodyPr anchor="t" rtlCol="false" tIns="0" lIns="0" bIns="0" rIns="0">
            <a:spAutoFit/>
          </a:bodyPr>
          <a:lstStyle/>
          <a:p>
            <a:pPr algn="l">
              <a:lnSpc>
                <a:spcPts val="4200"/>
              </a:lnSpc>
            </a:pPr>
            <a:r>
              <a:rPr lang="en-US" sz="3000" u="sng">
                <a:solidFill>
                  <a:srgbClr val="000000"/>
                </a:solidFill>
                <a:latin typeface="Poppins"/>
                <a:ea typeface="Poppins"/>
                <a:cs typeface="Poppins"/>
                <a:sym typeface="Poppins"/>
                <a:hlinkClick r:id="rId3" tooltip="https://www.crunchbase.com/organization/facteur24"/>
              </a:rPr>
              <a:t>Fact</a:t>
            </a:r>
            <a:r>
              <a:rPr lang="en-US" sz="3000" u="sng">
                <a:solidFill>
                  <a:srgbClr val="000000"/>
                </a:solidFill>
                <a:latin typeface="Poppins"/>
                <a:ea typeface="Poppins"/>
                <a:cs typeface="Poppins"/>
                <a:sym typeface="Poppins"/>
                <a:hlinkClick r:id="rId4" tooltip="https://www.crunchbase.com/organization/facteur24"/>
              </a:rPr>
              <a:t>eur24.co</a:t>
            </a:r>
            <a:r>
              <a:rPr lang="en-US" sz="3000">
                <a:solidFill>
                  <a:srgbClr val="000000"/>
                </a:solidFill>
                <a:latin typeface="Poppins"/>
                <a:ea typeface="Poppins"/>
                <a:cs typeface="Poppins"/>
                <a:sym typeface="Poppins"/>
              </a:rPr>
              <a:t> a été conçu dans un souci de simplicité. Même si vous n'êtes pas un expert en informatique, vous trouverez le processus d'une simplicité déconcertante. Téléchargez votre lettre, choisissez le type (Simple, Suivi ou Recommandé) et soumettez-la en quelques clics. Pas de prise en main ! Pas besoin d'installer d'application ni de suivre des instructions complexes.</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1620827" y="0"/>
            <a:ext cx="6667173" cy="10287000"/>
            <a:chOff x="0" y="0"/>
            <a:chExt cx="1032920" cy="1593725"/>
          </a:xfrm>
        </p:grpSpPr>
        <p:sp>
          <p:nvSpPr>
            <p:cNvPr name="Freeform 3" id="3"/>
            <p:cNvSpPr/>
            <p:nvPr/>
          </p:nvSpPr>
          <p:spPr>
            <a:xfrm flipH="false" flipV="false" rot="0">
              <a:off x="0" y="0"/>
              <a:ext cx="1032920" cy="1593725"/>
            </a:xfrm>
            <a:custGeom>
              <a:avLst/>
              <a:gdLst/>
              <a:ahLst/>
              <a:cxnLst/>
              <a:rect r="r" b="b" t="t" l="l"/>
              <a:pathLst>
                <a:path h="1593725" w="1032920">
                  <a:moveTo>
                    <a:pt x="0" y="0"/>
                  </a:moveTo>
                  <a:lnTo>
                    <a:pt x="1032920" y="0"/>
                  </a:lnTo>
                  <a:lnTo>
                    <a:pt x="1032920" y="1593725"/>
                  </a:lnTo>
                  <a:lnTo>
                    <a:pt x="0" y="1593725"/>
                  </a:lnTo>
                  <a:close/>
                </a:path>
              </a:pathLst>
            </a:custGeom>
            <a:blipFill>
              <a:blip r:embed="rId2"/>
              <a:stretch>
                <a:fillRect l="-100442" t="0" r="-31141" b="0"/>
              </a:stretch>
            </a:blipFill>
          </p:spPr>
        </p:sp>
      </p:grpSp>
      <p:sp>
        <p:nvSpPr>
          <p:cNvPr name="TextBox 4" id="4"/>
          <p:cNvSpPr txBox="true"/>
          <p:nvPr/>
        </p:nvSpPr>
        <p:spPr>
          <a:xfrm rot="0">
            <a:off x="1395774" y="1031491"/>
            <a:ext cx="9033213" cy="2162175"/>
          </a:xfrm>
          <a:prstGeom prst="rect">
            <a:avLst/>
          </a:prstGeom>
        </p:spPr>
        <p:txBody>
          <a:bodyPr anchor="t" rtlCol="false" tIns="0" lIns="0" bIns="0" rIns="0">
            <a:spAutoFit/>
          </a:bodyPr>
          <a:lstStyle/>
          <a:p>
            <a:pPr algn="l" marL="0" indent="0" lvl="0">
              <a:lnSpc>
                <a:spcPts val="8400"/>
              </a:lnSpc>
              <a:spcBef>
                <a:spcPct val="0"/>
              </a:spcBef>
            </a:pPr>
            <a:r>
              <a:rPr lang="en-US" b="true" sz="6000">
                <a:solidFill>
                  <a:srgbClr val="000000"/>
                </a:solidFill>
                <a:latin typeface="Poppins Bold"/>
                <a:ea typeface="Poppins Bold"/>
                <a:cs typeface="Poppins Bold"/>
                <a:sym typeface="Poppins Bold"/>
              </a:rPr>
              <a:t>2. Diffé</a:t>
            </a:r>
            <a:r>
              <a:rPr lang="en-US" b="true" sz="6000" strike="noStrike" u="none">
                <a:solidFill>
                  <a:srgbClr val="000000"/>
                </a:solidFill>
                <a:latin typeface="Poppins Bold"/>
                <a:ea typeface="Poppins Bold"/>
                <a:cs typeface="Poppins Bold"/>
                <a:sym typeface="Poppins Bold"/>
              </a:rPr>
              <a:t>r</a:t>
            </a:r>
            <a:r>
              <a:rPr lang="en-US" b="true" sz="6000" strike="noStrike" u="none">
                <a:solidFill>
                  <a:srgbClr val="000000"/>
                </a:solidFill>
                <a:latin typeface="Poppins Bold"/>
                <a:ea typeface="Poppins Bold"/>
                <a:cs typeface="Poppins Bold"/>
                <a:sym typeface="Poppins Bold"/>
              </a:rPr>
              <a:t>entes optio</a:t>
            </a:r>
            <a:r>
              <a:rPr lang="en-US" b="true" sz="6000" strike="noStrike" u="none">
                <a:solidFill>
                  <a:srgbClr val="000000"/>
                </a:solidFill>
                <a:latin typeface="Poppins Bold"/>
                <a:ea typeface="Poppins Bold"/>
                <a:cs typeface="Poppins Bold"/>
                <a:sym typeface="Poppins Bold"/>
              </a:rPr>
              <a:t>n</a:t>
            </a:r>
            <a:r>
              <a:rPr lang="en-US" b="true" sz="6000" strike="noStrike" u="none">
                <a:solidFill>
                  <a:srgbClr val="000000"/>
                </a:solidFill>
                <a:latin typeface="Poppins Bold"/>
                <a:ea typeface="Poppins Bold"/>
                <a:cs typeface="Poppins Bold"/>
                <a:sym typeface="Poppins Bold"/>
              </a:rPr>
              <a:t>s pour</a:t>
            </a:r>
            <a:r>
              <a:rPr lang="en-US" b="true" sz="6000" strike="noStrike" u="none">
                <a:solidFill>
                  <a:srgbClr val="000000"/>
                </a:solidFill>
                <a:latin typeface="Poppins Bold"/>
                <a:ea typeface="Poppins Bold"/>
                <a:cs typeface="Poppins Bold"/>
                <a:sym typeface="Poppins Bold"/>
              </a:rPr>
              <a:t> d</a:t>
            </a:r>
            <a:r>
              <a:rPr lang="en-US" b="true" sz="6000" strike="noStrike" u="none">
                <a:solidFill>
                  <a:srgbClr val="000000"/>
                </a:solidFill>
                <a:latin typeface="Poppins Bold"/>
                <a:ea typeface="Poppins Bold"/>
                <a:cs typeface="Poppins Bold"/>
                <a:sym typeface="Poppins Bold"/>
              </a:rPr>
              <a:t>iffér</a:t>
            </a:r>
            <a:r>
              <a:rPr lang="en-US" b="true" sz="6000" strike="noStrike" u="none">
                <a:solidFill>
                  <a:srgbClr val="000000"/>
                </a:solidFill>
                <a:latin typeface="Poppins Bold"/>
                <a:ea typeface="Poppins Bold"/>
                <a:cs typeface="Poppins Bold"/>
                <a:sym typeface="Poppins Bold"/>
              </a:rPr>
              <a:t>ent</a:t>
            </a:r>
            <a:r>
              <a:rPr lang="en-US" b="true" sz="6000" strike="noStrike" u="none">
                <a:solidFill>
                  <a:srgbClr val="000000"/>
                </a:solidFill>
                <a:latin typeface="Poppins Bold"/>
                <a:ea typeface="Poppins Bold"/>
                <a:cs typeface="Poppins Bold"/>
                <a:sym typeface="Poppins Bold"/>
              </a:rPr>
              <a:t>s beso</a:t>
            </a:r>
            <a:r>
              <a:rPr lang="en-US" b="true" sz="6000" strike="noStrike" u="none">
                <a:solidFill>
                  <a:srgbClr val="000000"/>
                </a:solidFill>
                <a:latin typeface="Poppins Bold"/>
                <a:ea typeface="Poppins Bold"/>
                <a:cs typeface="Poppins Bold"/>
                <a:sym typeface="Poppins Bold"/>
              </a:rPr>
              <a:t>i</a:t>
            </a:r>
            <a:r>
              <a:rPr lang="en-US" b="true" sz="6000" strike="noStrike" u="none">
                <a:solidFill>
                  <a:srgbClr val="000000"/>
                </a:solidFill>
                <a:latin typeface="Poppins Bold"/>
                <a:ea typeface="Poppins Bold"/>
                <a:cs typeface="Poppins Bold"/>
                <a:sym typeface="Poppins Bold"/>
              </a:rPr>
              <a:t>ns</a:t>
            </a:r>
          </a:p>
        </p:txBody>
      </p:sp>
      <p:sp>
        <p:nvSpPr>
          <p:cNvPr name="TextBox 5" id="5"/>
          <p:cNvSpPr txBox="true"/>
          <p:nvPr/>
        </p:nvSpPr>
        <p:spPr>
          <a:xfrm rot="0">
            <a:off x="1395774" y="3381375"/>
            <a:ext cx="9033213" cy="5876925"/>
          </a:xfrm>
          <a:prstGeom prst="rect">
            <a:avLst/>
          </a:prstGeom>
        </p:spPr>
        <p:txBody>
          <a:bodyPr anchor="t" rtlCol="false" tIns="0" lIns="0" bIns="0" rIns="0">
            <a:spAutoFit/>
          </a:bodyPr>
          <a:lstStyle/>
          <a:p>
            <a:pPr algn="l">
              <a:lnSpc>
                <a:spcPts val="4200"/>
              </a:lnSpc>
            </a:pPr>
            <a:r>
              <a:rPr lang="en-US" sz="3000">
                <a:solidFill>
                  <a:srgbClr val="000000"/>
                </a:solidFill>
                <a:latin typeface="Poppins"/>
                <a:ea typeface="Poppins"/>
                <a:cs typeface="Poppins"/>
                <a:sym typeface="Poppins"/>
              </a:rPr>
              <a:t>To</a:t>
            </a:r>
            <a:r>
              <a:rPr lang="en-US" sz="3000">
                <a:solidFill>
                  <a:srgbClr val="000000"/>
                </a:solidFill>
                <a:latin typeface="Poppins"/>
                <a:ea typeface="Poppins"/>
                <a:cs typeface="Poppins"/>
                <a:sym typeface="Poppins"/>
              </a:rPr>
              <a:t>utes les lettres ne se ressemblent pas, et les modes d'envoi non plus. Facteur24.co l'a bien compris, c'est pourquoi il propose trois types de lettres spécifiques, adaptés à différents besoins. Une Lettre verte est idéale pour une communication régulière. Si vous avez besoin de mises à jour en cours de route, une lettre suivie vous offre cette visibilité. Et si votre lettre a une valeur juridique ou officielle, une lettre recommandée vous offre la confiance et l'assurance d'un traitement sérieux.</a:t>
            </a:r>
          </a:p>
        </p:txBody>
      </p:sp>
      <p:grpSp>
        <p:nvGrpSpPr>
          <p:cNvPr name="Group 6" id="6"/>
          <p:cNvGrpSpPr/>
          <p:nvPr/>
        </p:nvGrpSpPr>
        <p:grpSpPr>
          <a:xfrm rot="0">
            <a:off x="-11079821" y="-275628"/>
            <a:ext cx="12099258" cy="14638072"/>
            <a:chOff x="0" y="0"/>
            <a:chExt cx="3186636" cy="3855295"/>
          </a:xfrm>
        </p:grpSpPr>
        <p:sp>
          <p:nvSpPr>
            <p:cNvPr name="Freeform 7" id="7"/>
            <p:cNvSpPr/>
            <p:nvPr/>
          </p:nvSpPr>
          <p:spPr>
            <a:xfrm flipH="false" flipV="false" rot="0">
              <a:off x="0" y="0"/>
              <a:ext cx="3186636" cy="3855295"/>
            </a:xfrm>
            <a:custGeom>
              <a:avLst/>
              <a:gdLst/>
              <a:ahLst/>
              <a:cxnLst/>
              <a:rect r="r" b="b" t="t" l="l"/>
              <a:pathLst>
                <a:path h="3855295" w="3186636">
                  <a:moveTo>
                    <a:pt x="0" y="0"/>
                  </a:moveTo>
                  <a:lnTo>
                    <a:pt x="3186636" y="0"/>
                  </a:lnTo>
                  <a:lnTo>
                    <a:pt x="3186636" y="3855295"/>
                  </a:lnTo>
                  <a:lnTo>
                    <a:pt x="0" y="3855295"/>
                  </a:lnTo>
                  <a:close/>
                </a:path>
              </a:pathLst>
            </a:custGeom>
            <a:solidFill>
              <a:srgbClr val="F8DC5A"/>
            </a:solidFill>
          </p:spPr>
        </p:sp>
        <p:sp>
          <p:nvSpPr>
            <p:cNvPr name="TextBox 8" id="8"/>
            <p:cNvSpPr txBox="true"/>
            <p:nvPr/>
          </p:nvSpPr>
          <p:spPr>
            <a:xfrm>
              <a:off x="0" y="-38100"/>
              <a:ext cx="3186636" cy="3893395"/>
            </a:xfrm>
            <a:prstGeom prst="rect">
              <a:avLst/>
            </a:prstGeom>
          </p:spPr>
          <p:txBody>
            <a:bodyPr anchor="ctr" rtlCol="false" tIns="50800" lIns="50800" bIns="50800" rIns="50800"/>
            <a:lstStyle/>
            <a:p>
              <a:pPr algn="ctr">
                <a:lnSpc>
                  <a:spcPts val="2659"/>
                </a:lnSpc>
              </a:pPr>
            </a:p>
          </p:txBody>
        </p:sp>
      </p:gr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7161652" cy="10287000"/>
            <a:chOff x="0" y="0"/>
            <a:chExt cx="1109527" cy="1593725"/>
          </a:xfrm>
        </p:grpSpPr>
        <p:sp>
          <p:nvSpPr>
            <p:cNvPr name="Freeform 3" id="3"/>
            <p:cNvSpPr/>
            <p:nvPr/>
          </p:nvSpPr>
          <p:spPr>
            <a:xfrm flipH="false" flipV="false" rot="0">
              <a:off x="0" y="0"/>
              <a:ext cx="1109527" cy="1593725"/>
            </a:xfrm>
            <a:custGeom>
              <a:avLst/>
              <a:gdLst/>
              <a:ahLst/>
              <a:cxnLst/>
              <a:rect r="r" b="b" t="t" l="l"/>
              <a:pathLst>
                <a:path h="1593725" w="1109527">
                  <a:moveTo>
                    <a:pt x="0" y="0"/>
                  </a:moveTo>
                  <a:lnTo>
                    <a:pt x="1109527" y="0"/>
                  </a:lnTo>
                  <a:lnTo>
                    <a:pt x="1109527" y="1593725"/>
                  </a:lnTo>
                  <a:lnTo>
                    <a:pt x="0" y="1593725"/>
                  </a:lnTo>
                  <a:close/>
                </a:path>
              </a:pathLst>
            </a:custGeom>
            <a:blipFill>
              <a:blip r:embed="rId2"/>
              <a:stretch>
                <a:fillRect l="0" t="0" r="0" b="-4493"/>
              </a:stretch>
            </a:blipFill>
          </p:spPr>
        </p:sp>
      </p:grpSp>
      <p:grpSp>
        <p:nvGrpSpPr>
          <p:cNvPr name="Group 4" id="4"/>
          <p:cNvGrpSpPr/>
          <p:nvPr/>
        </p:nvGrpSpPr>
        <p:grpSpPr>
          <a:xfrm rot="0">
            <a:off x="7161652" y="0"/>
            <a:ext cx="598747" cy="10960537"/>
            <a:chOff x="0" y="0"/>
            <a:chExt cx="157695" cy="2886726"/>
          </a:xfrm>
        </p:grpSpPr>
        <p:sp>
          <p:nvSpPr>
            <p:cNvPr name="Freeform 5" id="5"/>
            <p:cNvSpPr/>
            <p:nvPr/>
          </p:nvSpPr>
          <p:spPr>
            <a:xfrm flipH="false" flipV="false" rot="0">
              <a:off x="0" y="0"/>
              <a:ext cx="157695" cy="2886726"/>
            </a:xfrm>
            <a:custGeom>
              <a:avLst/>
              <a:gdLst/>
              <a:ahLst/>
              <a:cxnLst/>
              <a:rect r="r" b="b" t="t" l="l"/>
              <a:pathLst>
                <a:path h="2886726" w="157695">
                  <a:moveTo>
                    <a:pt x="0" y="0"/>
                  </a:moveTo>
                  <a:lnTo>
                    <a:pt x="157695" y="0"/>
                  </a:lnTo>
                  <a:lnTo>
                    <a:pt x="157695" y="2886726"/>
                  </a:lnTo>
                  <a:lnTo>
                    <a:pt x="0" y="2886726"/>
                  </a:lnTo>
                  <a:close/>
                </a:path>
              </a:pathLst>
            </a:custGeom>
            <a:solidFill>
              <a:srgbClr val="F8DC5A"/>
            </a:solidFill>
          </p:spPr>
        </p:sp>
        <p:sp>
          <p:nvSpPr>
            <p:cNvPr name="TextBox 6" id="6"/>
            <p:cNvSpPr txBox="true"/>
            <p:nvPr/>
          </p:nvSpPr>
          <p:spPr>
            <a:xfrm>
              <a:off x="0" y="-38100"/>
              <a:ext cx="157695" cy="2924826"/>
            </a:xfrm>
            <a:prstGeom prst="rect">
              <a:avLst/>
            </a:prstGeom>
          </p:spPr>
          <p:txBody>
            <a:bodyPr anchor="ctr" rtlCol="false" tIns="50800" lIns="50800" bIns="50800" rIns="50800"/>
            <a:lstStyle/>
            <a:p>
              <a:pPr algn="ctr">
                <a:lnSpc>
                  <a:spcPts val="2659"/>
                </a:lnSpc>
              </a:pPr>
            </a:p>
          </p:txBody>
        </p:sp>
      </p:grpSp>
      <p:grpSp>
        <p:nvGrpSpPr>
          <p:cNvPr name="Group 7" id="7"/>
          <p:cNvGrpSpPr/>
          <p:nvPr/>
        </p:nvGrpSpPr>
        <p:grpSpPr>
          <a:xfrm rot="0">
            <a:off x="7161652" y="5379576"/>
            <a:ext cx="598747" cy="5969437"/>
            <a:chOff x="0" y="0"/>
            <a:chExt cx="157695" cy="1572197"/>
          </a:xfrm>
        </p:grpSpPr>
        <p:sp>
          <p:nvSpPr>
            <p:cNvPr name="Freeform 8" id="8"/>
            <p:cNvSpPr/>
            <p:nvPr/>
          </p:nvSpPr>
          <p:spPr>
            <a:xfrm flipH="false" flipV="false" rot="0">
              <a:off x="0" y="0"/>
              <a:ext cx="157695" cy="1572197"/>
            </a:xfrm>
            <a:custGeom>
              <a:avLst/>
              <a:gdLst/>
              <a:ahLst/>
              <a:cxnLst/>
              <a:rect r="r" b="b" t="t" l="l"/>
              <a:pathLst>
                <a:path h="1572197" w="157695">
                  <a:moveTo>
                    <a:pt x="0" y="0"/>
                  </a:moveTo>
                  <a:lnTo>
                    <a:pt x="157695" y="0"/>
                  </a:lnTo>
                  <a:lnTo>
                    <a:pt x="157695" y="1572197"/>
                  </a:lnTo>
                  <a:lnTo>
                    <a:pt x="0" y="1572197"/>
                  </a:lnTo>
                  <a:close/>
                </a:path>
              </a:pathLst>
            </a:custGeom>
            <a:solidFill>
              <a:srgbClr val="000000"/>
            </a:solidFill>
          </p:spPr>
        </p:sp>
        <p:sp>
          <p:nvSpPr>
            <p:cNvPr name="TextBox 9" id="9"/>
            <p:cNvSpPr txBox="true"/>
            <p:nvPr/>
          </p:nvSpPr>
          <p:spPr>
            <a:xfrm>
              <a:off x="0" y="-38100"/>
              <a:ext cx="157695" cy="1610297"/>
            </a:xfrm>
            <a:prstGeom prst="rect">
              <a:avLst/>
            </a:prstGeom>
          </p:spPr>
          <p:txBody>
            <a:bodyPr anchor="ctr" rtlCol="false" tIns="50800" lIns="50800" bIns="50800" rIns="50800"/>
            <a:lstStyle/>
            <a:p>
              <a:pPr algn="ctr">
                <a:lnSpc>
                  <a:spcPts val="2659"/>
                </a:lnSpc>
              </a:pPr>
            </a:p>
          </p:txBody>
        </p:sp>
      </p:grpSp>
      <p:sp>
        <p:nvSpPr>
          <p:cNvPr name="TextBox 10" id="10"/>
          <p:cNvSpPr txBox="true"/>
          <p:nvPr/>
        </p:nvSpPr>
        <p:spPr>
          <a:xfrm rot="0">
            <a:off x="8156381" y="847725"/>
            <a:ext cx="9102919" cy="3228975"/>
          </a:xfrm>
          <a:prstGeom prst="rect">
            <a:avLst/>
          </a:prstGeom>
        </p:spPr>
        <p:txBody>
          <a:bodyPr anchor="t" rtlCol="false" tIns="0" lIns="0" bIns="0" rIns="0">
            <a:spAutoFit/>
          </a:bodyPr>
          <a:lstStyle/>
          <a:p>
            <a:pPr algn="l" marL="0" indent="0" lvl="0">
              <a:lnSpc>
                <a:spcPts val="8400"/>
              </a:lnSpc>
              <a:spcBef>
                <a:spcPct val="0"/>
              </a:spcBef>
            </a:pPr>
            <a:r>
              <a:rPr lang="en-US" b="true" sz="6000">
                <a:solidFill>
                  <a:srgbClr val="000000"/>
                </a:solidFill>
                <a:latin typeface="Poppins Bold"/>
                <a:ea typeface="Poppins Bold"/>
                <a:cs typeface="Poppins Bold"/>
                <a:sym typeface="Poppins Bold"/>
              </a:rPr>
              <a:t>3. Une </a:t>
            </a:r>
            <a:r>
              <a:rPr lang="en-US" b="true" sz="6000" strike="noStrike" u="none">
                <a:solidFill>
                  <a:srgbClr val="000000"/>
                </a:solidFill>
                <a:latin typeface="Poppins Bold"/>
                <a:ea typeface="Poppins Bold"/>
                <a:cs typeface="Poppins Bold"/>
                <a:sym typeface="Poppins Bold"/>
              </a:rPr>
              <a:t>a</a:t>
            </a:r>
            <a:r>
              <a:rPr lang="en-US" b="true" sz="6000" strike="noStrike" u="none">
                <a:solidFill>
                  <a:srgbClr val="000000"/>
                </a:solidFill>
                <a:latin typeface="Poppins Bold"/>
                <a:ea typeface="Poppins Bold"/>
                <a:cs typeface="Poppins Bold"/>
                <a:sym typeface="Poppins Bold"/>
              </a:rPr>
              <a:t>ide p</a:t>
            </a:r>
            <a:r>
              <a:rPr lang="en-US" b="true" sz="6000" strike="noStrike" u="none">
                <a:solidFill>
                  <a:srgbClr val="000000"/>
                </a:solidFill>
                <a:latin typeface="Poppins Bold"/>
                <a:ea typeface="Poppins Bold"/>
                <a:cs typeface="Poppins Bold"/>
                <a:sym typeface="Poppins Bold"/>
              </a:rPr>
              <a:t>r</a:t>
            </a:r>
            <a:r>
              <a:rPr lang="en-US" b="true" sz="6000" strike="noStrike" u="none">
                <a:solidFill>
                  <a:srgbClr val="000000"/>
                </a:solidFill>
                <a:latin typeface="Poppins Bold"/>
                <a:ea typeface="Poppins Bold"/>
                <a:cs typeface="Poppins Bold"/>
                <a:sym typeface="Poppins Bold"/>
              </a:rPr>
              <a:t>of</a:t>
            </a:r>
            <a:r>
              <a:rPr lang="en-US" b="true" sz="6000" strike="noStrike" u="none">
                <a:solidFill>
                  <a:srgbClr val="000000"/>
                </a:solidFill>
                <a:latin typeface="Poppins Bold"/>
                <a:ea typeface="Poppins Bold"/>
                <a:cs typeface="Poppins Bold"/>
                <a:sym typeface="Poppins Bold"/>
              </a:rPr>
              <a:t>e</a:t>
            </a:r>
            <a:r>
              <a:rPr lang="en-US" b="true" sz="6000" strike="noStrike" u="none">
                <a:solidFill>
                  <a:srgbClr val="000000"/>
                </a:solidFill>
                <a:latin typeface="Poppins Bold"/>
                <a:ea typeface="Poppins Bold"/>
                <a:cs typeface="Poppins Bold"/>
                <a:sym typeface="Poppins Bold"/>
              </a:rPr>
              <a:t>ss</a:t>
            </a:r>
            <a:r>
              <a:rPr lang="en-US" b="true" sz="6000" strike="noStrike" u="none">
                <a:solidFill>
                  <a:srgbClr val="000000"/>
                </a:solidFill>
                <a:latin typeface="Poppins Bold"/>
                <a:ea typeface="Poppins Bold"/>
                <a:cs typeface="Poppins Bold"/>
                <a:sym typeface="Poppins Bold"/>
              </a:rPr>
              <a:t>i</a:t>
            </a:r>
            <a:r>
              <a:rPr lang="en-US" b="true" sz="6000" strike="noStrike" u="none">
                <a:solidFill>
                  <a:srgbClr val="000000"/>
                </a:solidFill>
                <a:latin typeface="Poppins Bold"/>
                <a:ea typeface="Poppins Bold"/>
                <a:cs typeface="Poppins Bold"/>
                <a:sym typeface="Poppins Bold"/>
              </a:rPr>
              <a:t>on</a:t>
            </a:r>
            <a:r>
              <a:rPr lang="en-US" b="true" sz="6000" strike="noStrike" u="none">
                <a:solidFill>
                  <a:srgbClr val="000000"/>
                </a:solidFill>
                <a:latin typeface="Poppins Bold"/>
                <a:ea typeface="Poppins Bold"/>
                <a:cs typeface="Poppins Bold"/>
                <a:sym typeface="Poppins Bold"/>
              </a:rPr>
              <a:t>n</a:t>
            </a:r>
            <a:r>
              <a:rPr lang="en-US" b="true" sz="6000" strike="noStrike" u="none">
                <a:solidFill>
                  <a:srgbClr val="000000"/>
                </a:solidFill>
                <a:latin typeface="Poppins Bold"/>
                <a:ea typeface="Poppins Bold"/>
                <a:cs typeface="Poppins Bold"/>
                <a:sym typeface="Poppins Bold"/>
              </a:rPr>
              <a:t>elle</a:t>
            </a:r>
            <a:r>
              <a:rPr lang="en-US" b="true" sz="6000" strike="noStrike" u="none">
                <a:solidFill>
                  <a:srgbClr val="000000"/>
                </a:solidFill>
                <a:latin typeface="Poppins Bold"/>
                <a:ea typeface="Poppins Bold"/>
                <a:cs typeface="Poppins Bold"/>
                <a:sym typeface="Poppins Bold"/>
              </a:rPr>
              <a:t> </a:t>
            </a:r>
            <a:r>
              <a:rPr lang="en-US" b="true" sz="6000" strike="noStrike" u="none">
                <a:solidFill>
                  <a:srgbClr val="000000"/>
                </a:solidFill>
                <a:latin typeface="Poppins Bold"/>
                <a:ea typeface="Poppins Bold"/>
                <a:cs typeface="Poppins Bold"/>
                <a:sym typeface="Poppins Bold"/>
              </a:rPr>
              <a:t>quand vous en </a:t>
            </a:r>
            <a:r>
              <a:rPr lang="en-US" b="true" sz="6000" strike="noStrike" u="none">
                <a:solidFill>
                  <a:srgbClr val="000000"/>
                </a:solidFill>
                <a:latin typeface="Poppins Bold"/>
                <a:ea typeface="Poppins Bold"/>
                <a:cs typeface="Poppins Bold"/>
                <a:sym typeface="Poppins Bold"/>
              </a:rPr>
              <a:t>a</a:t>
            </a:r>
            <a:r>
              <a:rPr lang="en-US" b="true" sz="6000" strike="noStrike" u="none">
                <a:solidFill>
                  <a:srgbClr val="000000"/>
                </a:solidFill>
                <a:latin typeface="Poppins Bold"/>
                <a:ea typeface="Poppins Bold"/>
                <a:cs typeface="Poppins Bold"/>
                <a:sym typeface="Poppins Bold"/>
              </a:rPr>
              <a:t>v</a:t>
            </a:r>
            <a:r>
              <a:rPr lang="en-US" b="true" sz="6000" strike="noStrike" u="none">
                <a:solidFill>
                  <a:srgbClr val="000000"/>
                </a:solidFill>
                <a:latin typeface="Poppins Bold"/>
                <a:ea typeface="Poppins Bold"/>
                <a:cs typeface="Poppins Bold"/>
                <a:sym typeface="Poppins Bold"/>
              </a:rPr>
              <a:t>e</a:t>
            </a:r>
            <a:r>
              <a:rPr lang="en-US" b="true" sz="6000" strike="noStrike" u="none">
                <a:solidFill>
                  <a:srgbClr val="000000"/>
                </a:solidFill>
                <a:latin typeface="Poppins Bold"/>
                <a:ea typeface="Poppins Bold"/>
                <a:cs typeface="Poppins Bold"/>
                <a:sym typeface="Poppins Bold"/>
              </a:rPr>
              <a:t>z b</a:t>
            </a:r>
            <a:r>
              <a:rPr lang="en-US" b="true" sz="6000" strike="noStrike" u="none">
                <a:solidFill>
                  <a:srgbClr val="000000"/>
                </a:solidFill>
                <a:latin typeface="Poppins Bold"/>
                <a:ea typeface="Poppins Bold"/>
                <a:cs typeface="Poppins Bold"/>
                <a:sym typeface="Poppins Bold"/>
              </a:rPr>
              <a:t>es</a:t>
            </a:r>
            <a:r>
              <a:rPr lang="en-US" b="true" sz="6000" strike="noStrike" u="none">
                <a:solidFill>
                  <a:srgbClr val="000000"/>
                </a:solidFill>
                <a:latin typeface="Poppins Bold"/>
                <a:ea typeface="Poppins Bold"/>
                <a:cs typeface="Poppins Bold"/>
                <a:sym typeface="Poppins Bold"/>
              </a:rPr>
              <a:t>oin</a:t>
            </a:r>
          </a:p>
        </p:txBody>
      </p:sp>
      <p:sp>
        <p:nvSpPr>
          <p:cNvPr name="TextBox 11" id="11"/>
          <p:cNvSpPr txBox="true"/>
          <p:nvPr/>
        </p:nvSpPr>
        <p:spPr>
          <a:xfrm rot="0">
            <a:off x="8156381" y="4458038"/>
            <a:ext cx="9102919" cy="4276725"/>
          </a:xfrm>
          <a:prstGeom prst="rect">
            <a:avLst/>
          </a:prstGeom>
        </p:spPr>
        <p:txBody>
          <a:bodyPr anchor="t" rtlCol="false" tIns="0" lIns="0" bIns="0" rIns="0">
            <a:spAutoFit/>
          </a:bodyPr>
          <a:lstStyle/>
          <a:p>
            <a:pPr algn="l">
              <a:lnSpc>
                <a:spcPts val="4200"/>
              </a:lnSpc>
            </a:pPr>
            <a:r>
              <a:rPr lang="en-US" sz="3000">
                <a:solidFill>
                  <a:srgbClr val="000000"/>
                </a:solidFill>
                <a:latin typeface="Poppins"/>
                <a:ea typeface="Poppins"/>
                <a:cs typeface="Poppins"/>
                <a:sym typeface="Poppins"/>
              </a:rPr>
              <a:t>Vous est-il déjà </a:t>
            </a:r>
            <a:r>
              <a:rPr lang="en-US" sz="3000">
                <a:solidFill>
                  <a:srgbClr val="000000"/>
                </a:solidFill>
                <a:latin typeface="Poppins"/>
                <a:ea typeface="Poppins"/>
                <a:cs typeface="Poppins"/>
                <a:sym typeface="Poppins"/>
              </a:rPr>
              <a:t>arrivé de vous retrouver face à une page blanche sans savoir comment rédiger une lettre formelle ? Vous n'êtes pas seul. C'est pourquoi Facteur24 propose un assistant de rédaction intégré, optimisé par une IA intelligente. Cet outil vous aide à créer des lettres professionnelles et soignées, au ton et au format appropriés.</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5004806" y="0"/>
            <a:ext cx="11081198" cy="14638072"/>
            <a:chOff x="0" y="0"/>
            <a:chExt cx="2918505" cy="3855295"/>
          </a:xfrm>
        </p:grpSpPr>
        <p:sp>
          <p:nvSpPr>
            <p:cNvPr name="Freeform 3" id="3"/>
            <p:cNvSpPr/>
            <p:nvPr/>
          </p:nvSpPr>
          <p:spPr>
            <a:xfrm flipH="false" flipV="false" rot="0">
              <a:off x="0" y="0"/>
              <a:ext cx="2918505" cy="3855295"/>
            </a:xfrm>
            <a:custGeom>
              <a:avLst/>
              <a:gdLst/>
              <a:ahLst/>
              <a:cxnLst/>
              <a:rect r="r" b="b" t="t" l="l"/>
              <a:pathLst>
                <a:path h="3855295" w="2918505">
                  <a:moveTo>
                    <a:pt x="0" y="0"/>
                  </a:moveTo>
                  <a:lnTo>
                    <a:pt x="2918505" y="0"/>
                  </a:lnTo>
                  <a:lnTo>
                    <a:pt x="2918505" y="3855295"/>
                  </a:lnTo>
                  <a:lnTo>
                    <a:pt x="0" y="3855295"/>
                  </a:lnTo>
                  <a:close/>
                </a:path>
              </a:pathLst>
            </a:custGeom>
            <a:solidFill>
              <a:srgbClr val="F8DC5A"/>
            </a:solidFill>
          </p:spPr>
        </p:sp>
        <p:sp>
          <p:nvSpPr>
            <p:cNvPr name="TextBox 4" id="4"/>
            <p:cNvSpPr txBox="true"/>
            <p:nvPr/>
          </p:nvSpPr>
          <p:spPr>
            <a:xfrm>
              <a:off x="0" y="-38100"/>
              <a:ext cx="2918505" cy="3893395"/>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1028700" y="1913008"/>
            <a:ext cx="7028480" cy="6460984"/>
            <a:chOff x="0" y="0"/>
            <a:chExt cx="1088895" cy="1000975"/>
          </a:xfrm>
        </p:grpSpPr>
        <p:sp>
          <p:nvSpPr>
            <p:cNvPr name="Freeform 6" id="6"/>
            <p:cNvSpPr/>
            <p:nvPr/>
          </p:nvSpPr>
          <p:spPr>
            <a:xfrm flipH="false" flipV="false" rot="0">
              <a:off x="0" y="0"/>
              <a:ext cx="1088895" cy="1000975"/>
            </a:xfrm>
            <a:custGeom>
              <a:avLst/>
              <a:gdLst/>
              <a:ahLst/>
              <a:cxnLst/>
              <a:rect r="r" b="b" t="t" l="l"/>
              <a:pathLst>
                <a:path h="1000975" w="1088895">
                  <a:moveTo>
                    <a:pt x="45162" y="0"/>
                  </a:moveTo>
                  <a:lnTo>
                    <a:pt x="1043734" y="0"/>
                  </a:lnTo>
                  <a:cubicBezTo>
                    <a:pt x="1055711" y="0"/>
                    <a:pt x="1067198" y="4758"/>
                    <a:pt x="1075668" y="13228"/>
                  </a:cubicBezTo>
                  <a:cubicBezTo>
                    <a:pt x="1084137" y="21697"/>
                    <a:pt x="1088895" y="33184"/>
                    <a:pt x="1088895" y="45162"/>
                  </a:cubicBezTo>
                  <a:lnTo>
                    <a:pt x="1088895" y="955814"/>
                  </a:lnTo>
                  <a:cubicBezTo>
                    <a:pt x="1088895" y="967791"/>
                    <a:pt x="1084137" y="979278"/>
                    <a:pt x="1075668" y="987748"/>
                  </a:cubicBezTo>
                  <a:cubicBezTo>
                    <a:pt x="1067198" y="996217"/>
                    <a:pt x="1055711" y="1000975"/>
                    <a:pt x="1043734" y="1000975"/>
                  </a:cubicBezTo>
                  <a:lnTo>
                    <a:pt x="45162" y="1000975"/>
                  </a:lnTo>
                  <a:cubicBezTo>
                    <a:pt x="33184" y="1000975"/>
                    <a:pt x="21697" y="996217"/>
                    <a:pt x="13228" y="987748"/>
                  </a:cubicBezTo>
                  <a:cubicBezTo>
                    <a:pt x="4758" y="979278"/>
                    <a:pt x="0" y="967791"/>
                    <a:pt x="0" y="955814"/>
                  </a:cubicBezTo>
                  <a:lnTo>
                    <a:pt x="0" y="45162"/>
                  </a:lnTo>
                  <a:cubicBezTo>
                    <a:pt x="0" y="33184"/>
                    <a:pt x="4758" y="21697"/>
                    <a:pt x="13228" y="13228"/>
                  </a:cubicBezTo>
                  <a:cubicBezTo>
                    <a:pt x="21697" y="4758"/>
                    <a:pt x="33184" y="0"/>
                    <a:pt x="45162" y="0"/>
                  </a:cubicBezTo>
                  <a:close/>
                </a:path>
              </a:pathLst>
            </a:custGeom>
            <a:blipFill>
              <a:blip r:embed="rId2"/>
              <a:stretch>
                <a:fillRect l="-3553" t="0" r="-34941" b="0"/>
              </a:stretch>
            </a:blipFill>
          </p:spPr>
        </p:sp>
      </p:grpSp>
      <p:sp>
        <p:nvSpPr>
          <p:cNvPr name="TextBox 7" id="7"/>
          <p:cNvSpPr txBox="true"/>
          <p:nvPr/>
        </p:nvSpPr>
        <p:spPr>
          <a:xfrm rot="0">
            <a:off x="8598480" y="1417006"/>
            <a:ext cx="8498427" cy="2162175"/>
          </a:xfrm>
          <a:prstGeom prst="rect">
            <a:avLst/>
          </a:prstGeom>
        </p:spPr>
        <p:txBody>
          <a:bodyPr anchor="t" rtlCol="false" tIns="0" lIns="0" bIns="0" rIns="0">
            <a:spAutoFit/>
          </a:bodyPr>
          <a:lstStyle/>
          <a:p>
            <a:pPr algn="l">
              <a:lnSpc>
                <a:spcPts val="8400"/>
              </a:lnSpc>
            </a:pPr>
            <a:r>
              <a:rPr lang="en-US" sz="6000" b="true">
                <a:solidFill>
                  <a:srgbClr val="000000"/>
                </a:solidFill>
                <a:latin typeface="Poppins Bold"/>
                <a:ea typeface="Poppins Bold"/>
                <a:cs typeface="Poppins Bold"/>
                <a:sym typeface="Poppins Bold"/>
              </a:rPr>
              <a:t>4. Confidentialité et sécurité</a:t>
            </a:r>
          </a:p>
        </p:txBody>
      </p:sp>
      <p:sp>
        <p:nvSpPr>
          <p:cNvPr name="TextBox 8" id="8"/>
          <p:cNvSpPr txBox="true"/>
          <p:nvPr/>
        </p:nvSpPr>
        <p:spPr>
          <a:xfrm rot="0">
            <a:off x="8598480" y="3784144"/>
            <a:ext cx="8660820" cy="5343525"/>
          </a:xfrm>
          <a:prstGeom prst="rect">
            <a:avLst/>
          </a:prstGeom>
        </p:spPr>
        <p:txBody>
          <a:bodyPr anchor="t" rtlCol="false" tIns="0" lIns="0" bIns="0" rIns="0">
            <a:spAutoFit/>
          </a:bodyPr>
          <a:lstStyle/>
          <a:p>
            <a:pPr algn="l">
              <a:lnSpc>
                <a:spcPts val="4200"/>
              </a:lnSpc>
            </a:pPr>
            <a:r>
              <a:rPr lang="en-US" sz="3000">
                <a:solidFill>
                  <a:srgbClr val="000000"/>
                </a:solidFill>
                <a:latin typeface="Poppins"/>
                <a:ea typeface="Poppins"/>
                <a:cs typeface="Poppins"/>
                <a:sym typeface="Poppins"/>
              </a:rPr>
              <a:t>Lo</a:t>
            </a:r>
            <a:r>
              <a:rPr lang="en-US" sz="3000">
                <a:solidFill>
                  <a:srgbClr val="000000"/>
                </a:solidFill>
                <a:latin typeface="Poppins"/>
                <a:ea typeface="Poppins"/>
                <a:cs typeface="Poppins"/>
                <a:sym typeface="Poppins"/>
              </a:rPr>
              <a:t>rs de l'envoi d'un message important, la confidentialité est primordiale. Facteur24 veille à ce que vos informations restent confidentielles et confidentielles. Vos lettres sont traités en toute confidentialité et cryptés à chaque étape du processus. Personne d'autre ne voit votre lettre. Pas de regards indiscrets. Vos données sont protégées, vous permettant d'envoyer ce qui compte le plus en toute confiance.</a:t>
            </a:r>
          </a:p>
        </p:txBody>
      </p:sp>
      <p:grpSp>
        <p:nvGrpSpPr>
          <p:cNvPr name="Group 9" id="9"/>
          <p:cNvGrpSpPr/>
          <p:nvPr/>
        </p:nvGrpSpPr>
        <p:grpSpPr>
          <a:xfrm rot="0">
            <a:off x="-11079821" y="-275628"/>
            <a:ext cx="11565596" cy="14638072"/>
            <a:chOff x="0" y="0"/>
            <a:chExt cx="3046083" cy="3855295"/>
          </a:xfrm>
        </p:grpSpPr>
        <p:sp>
          <p:nvSpPr>
            <p:cNvPr name="Freeform 10" id="10"/>
            <p:cNvSpPr/>
            <p:nvPr/>
          </p:nvSpPr>
          <p:spPr>
            <a:xfrm flipH="false" flipV="false" rot="0">
              <a:off x="0" y="0"/>
              <a:ext cx="3046083" cy="3855295"/>
            </a:xfrm>
            <a:custGeom>
              <a:avLst/>
              <a:gdLst/>
              <a:ahLst/>
              <a:cxnLst/>
              <a:rect r="r" b="b" t="t" l="l"/>
              <a:pathLst>
                <a:path h="3855295" w="3046083">
                  <a:moveTo>
                    <a:pt x="0" y="0"/>
                  </a:moveTo>
                  <a:lnTo>
                    <a:pt x="3046083" y="0"/>
                  </a:lnTo>
                  <a:lnTo>
                    <a:pt x="3046083" y="3855295"/>
                  </a:lnTo>
                  <a:lnTo>
                    <a:pt x="0" y="3855295"/>
                  </a:lnTo>
                  <a:close/>
                </a:path>
              </a:pathLst>
            </a:custGeom>
            <a:solidFill>
              <a:srgbClr val="000000"/>
            </a:solidFill>
          </p:spPr>
        </p:sp>
        <p:sp>
          <p:nvSpPr>
            <p:cNvPr name="TextBox 11" id="11"/>
            <p:cNvSpPr txBox="true"/>
            <p:nvPr/>
          </p:nvSpPr>
          <p:spPr>
            <a:xfrm>
              <a:off x="0" y="-38100"/>
              <a:ext cx="3046083" cy="3893395"/>
            </a:xfrm>
            <a:prstGeom prst="rect">
              <a:avLst/>
            </a:prstGeom>
          </p:spPr>
          <p:txBody>
            <a:bodyPr anchor="ctr" rtlCol="false" tIns="50800" lIns="50800" bIns="50800" rIns="50800"/>
            <a:lstStyle/>
            <a:p>
              <a:pPr algn="ctr">
                <a:lnSpc>
                  <a:spcPts val="2659"/>
                </a:lnSpc>
              </a:pPr>
            </a:p>
          </p:txBody>
        </p:sp>
      </p:gr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1808995" y="0"/>
            <a:ext cx="6479005" cy="10287000"/>
            <a:chOff x="0" y="0"/>
            <a:chExt cx="1003767" cy="1593725"/>
          </a:xfrm>
        </p:grpSpPr>
        <p:sp>
          <p:nvSpPr>
            <p:cNvPr name="Freeform 3" id="3"/>
            <p:cNvSpPr/>
            <p:nvPr/>
          </p:nvSpPr>
          <p:spPr>
            <a:xfrm flipH="false" flipV="false" rot="0">
              <a:off x="0" y="0"/>
              <a:ext cx="1003767" cy="1593725"/>
            </a:xfrm>
            <a:custGeom>
              <a:avLst/>
              <a:gdLst/>
              <a:ahLst/>
              <a:cxnLst/>
              <a:rect r="r" b="b" t="t" l="l"/>
              <a:pathLst>
                <a:path h="1593725" w="1003767">
                  <a:moveTo>
                    <a:pt x="0" y="0"/>
                  </a:moveTo>
                  <a:lnTo>
                    <a:pt x="1003767" y="0"/>
                  </a:lnTo>
                  <a:lnTo>
                    <a:pt x="1003767" y="1593725"/>
                  </a:lnTo>
                  <a:lnTo>
                    <a:pt x="0" y="1593725"/>
                  </a:lnTo>
                  <a:close/>
                </a:path>
              </a:pathLst>
            </a:custGeom>
            <a:blipFill>
              <a:blip r:embed="rId2"/>
              <a:stretch>
                <a:fillRect l="-74714" t="0" r="-63149" b="0"/>
              </a:stretch>
            </a:blipFill>
          </p:spPr>
        </p:sp>
      </p:grpSp>
      <p:sp>
        <p:nvSpPr>
          <p:cNvPr name="TextBox 4" id="4"/>
          <p:cNvSpPr txBox="true"/>
          <p:nvPr/>
        </p:nvSpPr>
        <p:spPr>
          <a:xfrm rot="0">
            <a:off x="1395774" y="2030499"/>
            <a:ext cx="10032222" cy="1095375"/>
          </a:xfrm>
          <a:prstGeom prst="rect">
            <a:avLst/>
          </a:prstGeom>
        </p:spPr>
        <p:txBody>
          <a:bodyPr anchor="t" rtlCol="false" tIns="0" lIns="0" bIns="0" rIns="0">
            <a:spAutoFit/>
          </a:bodyPr>
          <a:lstStyle/>
          <a:p>
            <a:pPr algn="l" marL="0" indent="0" lvl="0">
              <a:lnSpc>
                <a:spcPts val="8400"/>
              </a:lnSpc>
              <a:spcBef>
                <a:spcPct val="0"/>
              </a:spcBef>
            </a:pPr>
            <a:r>
              <a:rPr lang="en-US" b="true" sz="6000">
                <a:solidFill>
                  <a:srgbClr val="000000"/>
                </a:solidFill>
                <a:latin typeface="Poppins Bold"/>
                <a:ea typeface="Poppins Bold"/>
                <a:cs typeface="Poppins Bold"/>
                <a:sym typeface="Poppins Bold"/>
              </a:rPr>
              <a:t>5. Fi</a:t>
            </a:r>
            <a:r>
              <a:rPr lang="en-US" b="true" sz="6000" strike="noStrike" u="none">
                <a:solidFill>
                  <a:srgbClr val="000000"/>
                </a:solidFill>
                <a:latin typeface="Poppins Bold"/>
                <a:ea typeface="Poppins Bold"/>
                <a:cs typeface="Poppins Bold"/>
                <a:sym typeface="Poppins Bold"/>
              </a:rPr>
              <a:t>n</a:t>
            </a:r>
            <a:r>
              <a:rPr lang="en-US" b="true" sz="6000" strike="noStrike" u="none">
                <a:solidFill>
                  <a:srgbClr val="000000"/>
                </a:solidFill>
                <a:latin typeface="Poppins Bold"/>
                <a:ea typeface="Poppins Bold"/>
                <a:cs typeface="Poppins Bold"/>
                <a:sym typeface="Poppins Bold"/>
              </a:rPr>
              <a:t>i</a:t>
            </a:r>
            <a:r>
              <a:rPr lang="en-US" b="true" sz="6000" strike="noStrike" u="none">
                <a:solidFill>
                  <a:srgbClr val="000000"/>
                </a:solidFill>
                <a:latin typeface="Poppins Bold"/>
                <a:ea typeface="Poppins Bold"/>
                <a:cs typeface="Poppins Bold"/>
                <a:sym typeface="Poppins Bold"/>
              </a:rPr>
              <a:t>es </a:t>
            </a:r>
            <a:r>
              <a:rPr lang="en-US" b="true" sz="6000" strike="noStrike" u="none">
                <a:solidFill>
                  <a:srgbClr val="000000"/>
                </a:solidFill>
                <a:latin typeface="Poppins Bold"/>
                <a:ea typeface="Poppins Bold"/>
                <a:cs typeface="Poppins Bold"/>
                <a:sym typeface="Poppins Bold"/>
              </a:rPr>
              <a:t>le</a:t>
            </a:r>
            <a:r>
              <a:rPr lang="en-US" b="true" sz="6000" strike="noStrike" u="none">
                <a:solidFill>
                  <a:srgbClr val="000000"/>
                </a:solidFill>
                <a:latin typeface="Poppins Bold"/>
                <a:ea typeface="Poppins Bold"/>
                <a:cs typeface="Poppins Bold"/>
                <a:sym typeface="Poppins Bold"/>
              </a:rPr>
              <a:t>s </a:t>
            </a:r>
            <a:r>
              <a:rPr lang="en-US" b="true" sz="6000" strike="noStrike" u="none">
                <a:solidFill>
                  <a:srgbClr val="000000"/>
                </a:solidFill>
                <a:latin typeface="Poppins Bold"/>
                <a:ea typeface="Poppins Bold"/>
                <a:cs typeface="Poppins Bold"/>
                <a:sym typeface="Poppins Bold"/>
              </a:rPr>
              <a:t>files</a:t>
            </a:r>
            <a:r>
              <a:rPr lang="en-US" b="true" sz="6000" strike="noStrike" u="none">
                <a:solidFill>
                  <a:srgbClr val="000000"/>
                </a:solidFill>
                <a:latin typeface="Poppins Bold"/>
                <a:ea typeface="Poppins Bold"/>
                <a:cs typeface="Poppins Bold"/>
                <a:sym typeface="Poppins Bold"/>
              </a:rPr>
              <a:t> d'attente</a:t>
            </a:r>
          </a:p>
        </p:txBody>
      </p:sp>
      <p:sp>
        <p:nvSpPr>
          <p:cNvPr name="TextBox 5" id="5"/>
          <p:cNvSpPr txBox="true"/>
          <p:nvPr/>
        </p:nvSpPr>
        <p:spPr>
          <a:xfrm rot="0">
            <a:off x="1395774" y="3443813"/>
            <a:ext cx="9844908" cy="4810125"/>
          </a:xfrm>
          <a:prstGeom prst="rect">
            <a:avLst/>
          </a:prstGeom>
        </p:spPr>
        <p:txBody>
          <a:bodyPr anchor="t" rtlCol="false" tIns="0" lIns="0" bIns="0" rIns="0">
            <a:spAutoFit/>
          </a:bodyPr>
          <a:lstStyle/>
          <a:p>
            <a:pPr algn="l">
              <a:lnSpc>
                <a:spcPts val="4200"/>
              </a:lnSpc>
            </a:pPr>
            <a:r>
              <a:rPr lang="en-US" sz="3000">
                <a:solidFill>
                  <a:srgbClr val="000000"/>
                </a:solidFill>
                <a:latin typeface="Poppins"/>
                <a:ea typeface="Poppins"/>
                <a:cs typeface="Poppins"/>
                <a:sym typeface="Poppins"/>
              </a:rPr>
              <a:t>No</a:t>
            </a:r>
            <a:r>
              <a:rPr lang="en-US" sz="3000">
                <a:solidFill>
                  <a:srgbClr val="000000"/>
                </a:solidFill>
                <a:latin typeface="Poppins"/>
                <a:ea typeface="Poppins"/>
                <a:cs typeface="Poppins"/>
                <a:sym typeface="Poppins"/>
              </a:rPr>
              <a:t>us sommes tous passés par là : perdre du temps dans de longues files d'attente ou modifier nos horaires pour faire des courses. Facteur24 vous simplifie la vie. Tout se passe en ligne, à tout moment. Que vous soyez à la maison, au bureau ou en télétravail, vos lettres sont envoyés sans perturber votre journée. C'est la communication moderne à son meilleur : sans précipitation, sans tracas, simplement efficace.</a:t>
            </a:r>
          </a:p>
        </p:txBody>
      </p:sp>
      <p:grpSp>
        <p:nvGrpSpPr>
          <p:cNvPr name="Group 6" id="6"/>
          <p:cNvGrpSpPr/>
          <p:nvPr/>
        </p:nvGrpSpPr>
        <p:grpSpPr>
          <a:xfrm rot="0">
            <a:off x="-11079821" y="-275628"/>
            <a:ext cx="12099258" cy="14638072"/>
            <a:chOff x="0" y="0"/>
            <a:chExt cx="3186636" cy="3855295"/>
          </a:xfrm>
        </p:grpSpPr>
        <p:sp>
          <p:nvSpPr>
            <p:cNvPr name="Freeform 7" id="7"/>
            <p:cNvSpPr/>
            <p:nvPr/>
          </p:nvSpPr>
          <p:spPr>
            <a:xfrm flipH="false" flipV="false" rot="0">
              <a:off x="0" y="0"/>
              <a:ext cx="3186636" cy="3855295"/>
            </a:xfrm>
            <a:custGeom>
              <a:avLst/>
              <a:gdLst/>
              <a:ahLst/>
              <a:cxnLst/>
              <a:rect r="r" b="b" t="t" l="l"/>
              <a:pathLst>
                <a:path h="3855295" w="3186636">
                  <a:moveTo>
                    <a:pt x="0" y="0"/>
                  </a:moveTo>
                  <a:lnTo>
                    <a:pt x="3186636" y="0"/>
                  </a:lnTo>
                  <a:lnTo>
                    <a:pt x="3186636" y="3855295"/>
                  </a:lnTo>
                  <a:lnTo>
                    <a:pt x="0" y="3855295"/>
                  </a:lnTo>
                  <a:close/>
                </a:path>
              </a:pathLst>
            </a:custGeom>
            <a:solidFill>
              <a:srgbClr val="F8DC5A"/>
            </a:solidFill>
          </p:spPr>
        </p:sp>
        <p:sp>
          <p:nvSpPr>
            <p:cNvPr name="TextBox 8" id="8"/>
            <p:cNvSpPr txBox="true"/>
            <p:nvPr/>
          </p:nvSpPr>
          <p:spPr>
            <a:xfrm>
              <a:off x="0" y="-38100"/>
              <a:ext cx="3186636" cy="3893395"/>
            </a:xfrm>
            <a:prstGeom prst="rect">
              <a:avLst/>
            </a:prstGeom>
          </p:spPr>
          <p:txBody>
            <a:bodyPr anchor="ctr" rtlCol="false" tIns="50800" lIns="50800" bIns="50800" rIns="50800"/>
            <a:lstStyle/>
            <a:p>
              <a:pPr algn="ctr">
                <a:lnSpc>
                  <a:spcPts val="2659"/>
                </a:lnSpc>
              </a:pPr>
            </a:p>
          </p:txBody>
        </p:sp>
      </p:grpSp>
      <p:grpSp>
        <p:nvGrpSpPr>
          <p:cNvPr name="Group 9" id="9"/>
          <p:cNvGrpSpPr/>
          <p:nvPr/>
        </p:nvGrpSpPr>
        <p:grpSpPr>
          <a:xfrm rot="0">
            <a:off x="-11079821" y="-275628"/>
            <a:ext cx="11565596" cy="14638072"/>
            <a:chOff x="0" y="0"/>
            <a:chExt cx="3046083" cy="3855295"/>
          </a:xfrm>
        </p:grpSpPr>
        <p:sp>
          <p:nvSpPr>
            <p:cNvPr name="Freeform 10" id="10"/>
            <p:cNvSpPr/>
            <p:nvPr/>
          </p:nvSpPr>
          <p:spPr>
            <a:xfrm flipH="false" flipV="false" rot="0">
              <a:off x="0" y="0"/>
              <a:ext cx="3046083" cy="3855295"/>
            </a:xfrm>
            <a:custGeom>
              <a:avLst/>
              <a:gdLst/>
              <a:ahLst/>
              <a:cxnLst/>
              <a:rect r="r" b="b" t="t" l="l"/>
              <a:pathLst>
                <a:path h="3855295" w="3046083">
                  <a:moveTo>
                    <a:pt x="0" y="0"/>
                  </a:moveTo>
                  <a:lnTo>
                    <a:pt x="3046083" y="0"/>
                  </a:lnTo>
                  <a:lnTo>
                    <a:pt x="3046083" y="3855295"/>
                  </a:lnTo>
                  <a:lnTo>
                    <a:pt x="0" y="3855295"/>
                  </a:lnTo>
                  <a:close/>
                </a:path>
              </a:pathLst>
            </a:custGeom>
            <a:solidFill>
              <a:srgbClr val="000000"/>
            </a:solidFill>
          </p:spPr>
        </p:sp>
        <p:sp>
          <p:nvSpPr>
            <p:cNvPr name="TextBox 11" id="11"/>
            <p:cNvSpPr txBox="true"/>
            <p:nvPr/>
          </p:nvSpPr>
          <p:spPr>
            <a:xfrm>
              <a:off x="0" y="-38100"/>
              <a:ext cx="3046083" cy="3893395"/>
            </a:xfrm>
            <a:prstGeom prst="rect">
              <a:avLst/>
            </a:prstGeom>
          </p:spPr>
          <p:txBody>
            <a:bodyPr anchor="ctr" rtlCol="false" tIns="50800" lIns="50800" bIns="50800" rIns="50800"/>
            <a:lstStyle/>
            <a:p>
              <a:pPr algn="ctr">
                <a:lnSpc>
                  <a:spcPts val="2659"/>
                </a:lnSpc>
              </a:pPr>
            </a:p>
          </p:txBody>
        </p:sp>
      </p:gr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1894225" y="-726917"/>
            <a:ext cx="6532806" cy="11369735"/>
            <a:chOff x="0" y="0"/>
            <a:chExt cx="1720574" cy="2994498"/>
          </a:xfrm>
        </p:grpSpPr>
        <p:sp>
          <p:nvSpPr>
            <p:cNvPr name="Freeform 3" id="3"/>
            <p:cNvSpPr/>
            <p:nvPr/>
          </p:nvSpPr>
          <p:spPr>
            <a:xfrm flipH="false" flipV="false" rot="0">
              <a:off x="0" y="0"/>
              <a:ext cx="1720574" cy="2994498"/>
            </a:xfrm>
            <a:custGeom>
              <a:avLst/>
              <a:gdLst/>
              <a:ahLst/>
              <a:cxnLst/>
              <a:rect r="r" b="b" t="t" l="l"/>
              <a:pathLst>
                <a:path h="2994498" w="1720574">
                  <a:moveTo>
                    <a:pt x="28442" y="0"/>
                  </a:moveTo>
                  <a:lnTo>
                    <a:pt x="1692132" y="0"/>
                  </a:lnTo>
                  <a:cubicBezTo>
                    <a:pt x="1707841" y="0"/>
                    <a:pt x="1720574" y="12734"/>
                    <a:pt x="1720574" y="28442"/>
                  </a:cubicBezTo>
                  <a:lnTo>
                    <a:pt x="1720574" y="2966056"/>
                  </a:lnTo>
                  <a:cubicBezTo>
                    <a:pt x="1720574" y="2981764"/>
                    <a:pt x="1707841" y="2994498"/>
                    <a:pt x="1692132" y="2994498"/>
                  </a:cubicBezTo>
                  <a:lnTo>
                    <a:pt x="28442" y="2994498"/>
                  </a:lnTo>
                  <a:cubicBezTo>
                    <a:pt x="20899" y="2994498"/>
                    <a:pt x="13664" y="2991502"/>
                    <a:pt x="8330" y="2986168"/>
                  </a:cubicBezTo>
                  <a:cubicBezTo>
                    <a:pt x="2997" y="2980834"/>
                    <a:pt x="0" y="2973599"/>
                    <a:pt x="0" y="2966056"/>
                  </a:cubicBezTo>
                  <a:lnTo>
                    <a:pt x="0" y="28442"/>
                  </a:lnTo>
                  <a:cubicBezTo>
                    <a:pt x="0" y="20899"/>
                    <a:pt x="2997" y="13664"/>
                    <a:pt x="8330" y="8330"/>
                  </a:cubicBezTo>
                  <a:cubicBezTo>
                    <a:pt x="13664" y="2997"/>
                    <a:pt x="20899" y="0"/>
                    <a:pt x="28442" y="0"/>
                  </a:cubicBezTo>
                  <a:close/>
                </a:path>
              </a:pathLst>
            </a:custGeom>
            <a:solidFill>
              <a:srgbClr val="FDE13D"/>
            </a:solidFill>
          </p:spPr>
        </p:sp>
        <p:sp>
          <p:nvSpPr>
            <p:cNvPr name="TextBox 4" id="4"/>
            <p:cNvSpPr txBox="true"/>
            <p:nvPr/>
          </p:nvSpPr>
          <p:spPr>
            <a:xfrm>
              <a:off x="0" y="-38100"/>
              <a:ext cx="1720574" cy="3032598"/>
            </a:xfrm>
            <a:prstGeom prst="rect">
              <a:avLst/>
            </a:prstGeom>
          </p:spPr>
          <p:txBody>
            <a:bodyPr anchor="ctr" rtlCol="false" tIns="50800" lIns="50800" bIns="50800" rIns="50800"/>
            <a:lstStyle/>
            <a:p>
              <a:pPr algn="ctr">
                <a:lnSpc>
                  <a:spcPts val="2659"/>
                </a:lnSpc>
              </a:pPr>
            </a:p>
          </p:txBody>
        </p:sp>
      </p:grpSp>
      <p:sp>
        <p:nvSpPr>
          <p:cNvPr name="Freeform 5" id="5"/>
          <p:cNvSpPr/>
          <p:nvPr/>
        </p:nvSpPr>
        <p:spPr>
          <a:xfrm flipH="false" flipV="false" rot="0">
            <a:off x="12901481" y="8207049"/>
            <a:ext cx="4357819" cy="530862"/>
          </a:xfrm>
          <a:custGeom>
            <a:avLst/>
            <a:gdLst/>
            <a:ahLst/>
            <a:cxnLst/>
            <a:rect r="r" b="b" t="t" l="l"/>
            <a:pathLst>
              <a:path h="530862" w="4357819">
                <a:moveTo>
                  <a:pt x="0" y="0"/>
                </a:moveTo>
                <a:lnTo>
                  <a:pt x="4357819" y="0"/>
                </a:lnTo>
                <a:lnTo>
                  <a:pt x="4357819" y="530862"/>
                </a:lnTo>
                <a:lnTo>
                  <a:pt x="0" y="53086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6" id="6"/>
          <p:cNvGrpSpPr/>
          <p:nvPr/>
        </p:nvGrpSpPr>
        <p:grpSpPr>
          <a:xfrm rot="0">
            <a:off x="-18936" y="9586962"/>
            <a:ext cx="11913160" cy="3374875"/>
            <a:chOff x="0" y="0"/>
            <a:chExt cx="3627878" cy="1027740"/>
          </a:xfrm>
        </p:grpSpPr>
        <p:sp>
          <p:nvSpPr>
            <p:cNvPr name="Freeform 7" id="7"/>
            <p:cNvSpPr/>
            <p:nvPr/>
          </p:nvSpPr>
          <p:spPr>
            <a:xfrm flipH="false" flipV="false" rot="0">
              <a:off x="0" y="0"/>
              <a:ext cx="3627878" cy="1027740"/>
            </a:xfrm>
            <a:custGeom>
              <a:avLst/>
              <a:gdLst/>
              <a:ahLst/>
              <a:cxnLst/>
              <a:rect r="r" b="b" t="t" l="l"/>
              <a:pathLst>
                <a:path h="1027740" w="3627878">
                  <a:moveTo>
                    <a:pt x="0" y="0"/>
                  </a:moveTo>
                  <a:lnTo>
                    <a:pt x="3627878" y="0"/>
                  </a:lnTo>
                  <a:lnTo>
                    <a:pt x="3627878" y="1027740"/>
                  </a:lnTo>
                  <a:lnTo>
                    <a:pt x="0" y="1027740"/>
                  </a:lnTo>
                  <a:close/>
                </a:path>
              </a:pathLst>
            </a:custGeom>
            <a:solidFill>
              <a:srgbClr val="000000"/>
            </a:solidFill>
          </p:spPr>
        </p:sp>
        <p:sp>
          <p:nvSpPr>
            <p:cNvPr name="TextBox 8" id="8"/>
            <p:cNvSpPr txBox="true"/>
            <p:nvPr/>
          </p:nvSpPr>
          <p:spPr>
            <a:xfrm>
              <a:off x="0" y="-38100"/>
              <a:ext cx="3627878" cy="1065840"/>
            </a:xfrm>
            <a:prstGeom prst="rect">
              <a:avLst/>
            </a:prstGeom>
          </p:spPr>
          <p:txBody>
            <a:bodyPr anchor="ctr" rtlCol="false" tIns="50800" lIns="50800" bIns="50800" rIns="50800"/>
            <a:lstStyle/>
            <a:p>
              <a:pPr algn="ctr">
                <a:lnSpc>
                  <a:spcPts val="2659"/>
                </a:lnSpc>
              </a:pPr>
            </a:p>
          </p:txBody>
        </p:sp>
      </p:grpSp>
      <p:grpSp>
        <p:nvGrpSpPr>
          <p:cNvPr name="Group 9" id="9"/>
          <p:cNvGrpSpPr/>
          <p:nvPr/>
        </p:nvGrpSpPr>
        <p:grpSpPr>
          <a:xfrm rot="0">
            <a:off x="12457206" y="1557073"/>
            <a:ext cx="5246370" cy="5246370"/>
            <a:chOff x="0" y="0"/>
            <a:chExt cx="812800" cy="812800"/>
          </a:xfrm>
        </p:grpSpPr>
        <p:sp>
          <p:nvSpPr>
            <p:cNvPr name="Freeform 10" id="10"/>
            <p:cNvSpPr/>
            <p:nvPr/>
          </p:nvSpPr>
          <p:spPr>
            <a:xfrm flipH="false" flipV="false" rot="0">
              <a:off x="0" y="0"/>
              <a:ext cx="812800" cy="812800"/>
            </a:xfrm>
            <a:custGeom>
              <a:avLst/>
              <a:gdLst/>
              <a:ahLst/>
              <a:cxnLst/>
              <a:rect r="r" b="b" t="t" l="l"/>
              <a:pathLst>
                <a:path h="812800" w="812800">
                  <a:moveTo>
                    <a:pt x="0" y="0"/>
                  </a:moveTo>
                  <a:lnTo>
                    <a:pt x="812800" y="0"/>
                  </a:lnTo>
                  <a:lnTo>
                    <a:pt x="812800" y="812800"/>
                  </a:lnTo>
                  <a:lnTo>
                    <a:pt x="0" y="812800"/>
                  </a:lnTo>
                  <a:close/>
                </a:path>
              </a:pathLst>
            </a:custGeom>
            <a:blipFill>
              <a:blip r:embed="rId4"/>
              <a:stretch>
                <a:fillRect l="0" t="0" r="0" b="0"/>
              </a:stretch>
            </a:blipFill>
          </p:spPr>
        </p:sp>
      </p:grpSp>
      <p:sp>
        <p:nvSpPr>
          <p:cNvPr name="TextBox 11" id="11"/>
          <p:cNvSpPr txBox="true"/>
          <p:nvPr/>
        </p:nvSpPr>
        <p:spPr>
          <a:xfrm rot="0">
            <a:off x="1028700" y="3474409"/>
            <a:ext cx="9546646" cy="3329034"/>
          </a:xfrm>
          <a:prstGeom prst="rect">
            <a:avLst/>
          </a:prstGeom>
        </p:spPr>
        <p:txBody>
          <a:bodyPr anchor="t" rtlCol="false" tIns="0" lIns="0" bIns="0" rIns="0">
            <a:spAutoFit/>
          </a:bodyPr>
          <a:lstStyle/>
          <a:p>
            <a:pPr algn="l">
              <a:lnSpc>
                <a:spcPts val="23081"/>
              </a:lnSpc>
            </a:pPr>
            <a:r>
              <a:rPr lang="en-US" sz="24295" b="true">
                <a:solidFill>
                  <a:srgbClr val="545454"/>
                </a:solidFill>
                <a:latin typeface="Poppins Bold"/>
                <a:ea typeface="Poppins Bold"/>
                <a:cs typeface="Poppins Bold"/>
                <a:sym typeface="Poppins Bold"/>
              </a:rPr>
              <a:t>Merci</a:t>
            </a:r>
          </a:p>
        </p:txBody>
      </p:sp>
      <p:grpSp>
        <p:nvGrpSpPr>
          <p:cNvPr name="Group 12" id="12"/>
          <p:cNvGrpSpPr/>
          <p:nvPr/>
        </p:nvGrpSpPr>
        <p:grpSpPr>
          <a:xfrm rot="0">
            <a:off x="-18936" y="-2799713"/>
            <a:ext cx="11913160" cy="3454722"/>
            <a:chOff x="0" y="0"/>
            <a:chExt cx="3627878" cy="1052056"/>
          </a:xfrm>
        </p:grpSpPr>
        <p:sp>
          <p:nvSpPr>
            <p:cNvPr name="Freeform 13" id="13"/>
            <p:cNvSpPr/>
            <p:nvPr/>
          </p:nvSpPr>
          <p:spPr>
            <a:xfrm flipH="false" flipV="false" rot="0">
              <a:off x="0" y="0"/>
              <a:ext cx="3627878" cy="1052056"/>
            </a:xfrm>
            <a:custGeom>
              <a:avLst/>
              <a:gdLst/>
              <a:ahLst/>
              <a:cxnLst/>
              <a:rect r="r" b="b" t="t" l="l"/>
              <a:pathLst>
                <a:path h="1052056" w="3627878">
                  <a:moveTo>
                    <a:pt x="0" y="0"/>
                  </a:moveTo>
                  <a:lnTo>
                    <a:pt x="3627878" y="0"/>
                  </a:lnTo>
                  <a:lnTo>
                    <a:pt x="3627878" y="1052056"/>
                  </a:lnTo>
                  <a:lnTo>
                    <a:pt x="0" y="1052056"/>
                  </a:lnTo>
                  <a:close/>
                </a:path>
              </a:pathLst>
            </a:custGeom>
            <a:solidFill>
              <a:srgbClr val="000000"/>
            </a:solidFill>
          </p:spPr>
        </p:sp>
        <p:sp>
          <p:nvSpPr>
            <p:cNvPr name="TextBox 14" id="14"/>
            <p:cNvSpPr txBox="true"/>
            <p:nvPr/>
          </p:nvSpPr>
          <p:spPr>
            <a:xfrm>
              <a:off x="0" y="-38100"/>
              <a:ext cx="3627878" cy="1090156"/>
            </a:xfrm>
            <a:prstGeom prst="rect">
              <a:avLst/>
            </a:prstGeom>
          </p:spPr>
          <p:txBody>
            <a:bodyPr anchor="ctr" rtlCol="false" tIns="50800" lIns="50800" bIns="50800" rIns="50800"/>
            <a:lstStyle/>
            <a:p>
              <a:pPr algn="ctr">
                <a:lnSpc>
                  <a:spcPts val="2659"/>
                </a:lnSpc>
              </a:pPr>
            </a:p>
          </p:txBody>
        </p:sp>
      </p:grpSp>
      <p:sp>
        <p:nvSpPr>
          <p:cNvPr name="Freeform 15" id="15"/>
          <p:cNvSpPr/>
          <p:nvPr/>
        </p:nvSpPr>
        <p:spPr>
          <a:xfrm flipH="false" flipV="false" rot="0">
            <a:off x="1028700" y="1028700"/>
            <a:ext cx="3312177" cy="1210450"/>
          </a:xfrm>
          <a:custGeom>
            <a:avLst/>
            <a:gdLst/>
            <a:ahLst/>
            <a:cxnLst/>
            <a:rect r="r" b="b" t="t" l="l"/>
            <a:pathLst>
              <a:path h="1210450" w="3312177">
                <a:moveTo>
                  <a:pt x="0" y="0"/>
                </a:moveTo>
                <a:lnTo>
                  <a:pt x="3312177" y="0"/>
                </a:lnTo>
                <a:lnTo>
                  <a:pt x="3312177" y="1210450"/>
                </a:lnTo>
                <a:lnTo>
                  <a:pt x="0" y="121045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16" id="16"/>
          <p:cNvSpPr txBox="true"/>
          <p:nvPr/>
        </p:nvSpPr>
        <p:spPr>
          <a:xfrm rot="0">
            <a:off x="14015594" y="8289445"/>
            <a:ext cx="2129593" cy="308921"/>
          </a:xfrm>
          <a:prstGeom prst="rect">
            <a:avLst/>
          </a:prstGeom>
        </p:spPr>
        <p:txBody>
          <a:bodyPr anchor="t" rtlCol="false" tIns="0" lIns="0" bIns="0" rIns="0">
            <a:spAutoFit/>
          </a:bodyPr>
          <a:lstStyle/>
          <a:p>
            <a:pPr algn="l">
              <a:lnSpc>
                <a:spcPts val="2397"/>
              </a:lnSpc>
              <a:spcBef>
                <a:spcPct val="0"/>
              </a:spcBef>
            </a:pPr>
            <a:r>
              <a:rPr lang="en-US" b="true" sz="1712" u="sng">
                <a:solidFill>
                  <a:srgbClr val="FFFFFF"/>
                </a:solidFill>
                <a:latin typeface="Poppins Bold"/>
                <a:ea typeface="Poppins Bold"/>
                <a:cs typeface="Poppins Bold"/>
                <a:sym typeface="Poppins Bold"/>
                <a:hlinkClick r:id="rId7" tooltip="https://www.facteur24.co"/>
              </a:rPr>
              <a:t>www.facteur24.co</a:t>
            </a:r>
          </a:p>
        </p:txBody>
      </p:sp>
      <p:sp>
        <p:nvSpPr>
          <p:cNvPr name="Freeform 17" id="17"/>
          <p:cNvSpPr/>
          <p:nvPr/>
        </p:nvSpPr>
        <p:spPr>
          <a:xfrm flipH="false" flipV="false" rot="0">
            <a:off x="1028700" y="7993141"/>
            <a:ext cx="3312177" cy="1210450"/>
          </a:xfrm>
          <a:custGeom>
            <a:avLst/>
            <a:gdLst/>
            <a:ahLst/>
            <a:cxnLst/>
            <a:rect r="r" b="b" t="t" l="l"/>
            <a:pathLst>
              <a:path h="1210450" w="3312177">
                <a:moveTo>
                  <a:pt x="0" y="0"/>
                </a:moveTo>
                <a:lnTo>
                  <a:pt x="3312177" y="0"/>
                </a:lnTo>
                <a:lnTo>
                  <a:pt x="3312177" y="1210450"/>
                </a:lnTo>
                <a:lnTo>
                  <a:pt x="0" y="121045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DAGsjAA9Lkc</dc:identifier>
  <dcterms:modified xsi:type="dcterms:W3CDTF">2011-08-01T06:04:30Z</dcterms:modified>
  <cp:revision>1</cp:revision>
  <dc:title>Facteur24 Partage 5 Raisons De Choisir Son Service De Courrier En Ligne</dc:title>
</cp:coreProperties>
</file>