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Poppins Bold" charset="1" panose="00000800000000000000"/>
      <p:regular r:id="rId13"/>
    </p:embeddedFont>
    <p:embeddedFont>
      <p:font typeface="Montserrat" charset="1" panose="00000500000000000000"/>
      <p:regular r:id="rId14"/>
    </p:embeddedFont>
    <p:embeddedFont>
      <p:font typeface="Open Sans" charset="1" panose="020B0606030504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https://www.facteur24.co"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https://www.crunchbase.com/organization/facteur24"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soundbetter.com/profiles/667831-facteur24" TargetMode="External" Type="http://schemas.openxmlformats.org/officeDocument/2006/relationships/hyperlink"/><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https://www.facteur24.co"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79772" y="579617"/>
            <a:ext cx="9551701" cy="9551701"/>
            <a:chOff x="63500" y="63500"/>
            <a:chExt cx="1130300" cy="1130300"/>
          </a:xfrm>
        </p:grpSpPr>
        <p:sp>
          <p:nvSpPr>
            <p:cNvPr name="Freeform 3" id="3"/>
            <p:cNvSpPr/>
            <p:nvPr/>
          </p:nvSpPr>
          <p:spPr>
            <a:xfrm flipH="false" flipV="false" rot="0">
              <a:off x="63500" y="63500"/>
              <a:ext cx="1130300" cy="1130300"/>
            </a:xfrm>
            <a:custGeom>
              <a:avLst/>
              <a:gdLst/>
              <a:ahLst/>
              <a:cxnLst/>
              <a:rect r="r" b="b" t="t" l="l"/>
              <a:pathLst>
                <a:path h="1130300" w="1130300">
                  <a:moveTo>
                    <a:pt x="0" y="0"/>
                  </a:moveTo>
                  <a:lnTo>
                    <a:pt x="876300" y="0"/>
                  </a:lnTo>
                  <a:lnTo>
                    <a:pt x="1130300" y="1130300"/>
                  </a:lnTo>
                  <a:lnTo>
                    <a:pt x="0" y="1130300"/>
                  </a:lnTo>
                  <a:close/>
                </a:path>
              </a:pathLst>
            </a:custGeom>
            <a:blipFill>
              <a:blip r:embed="rId2"/>
              <a:stretch>
                <a:fillRect l="-5617" t="-5617" r="5617" b="5617"/>
              </a:stretch>
            </a:blipFill>
          </p:spPr>
        </p:sp>
      </p:grpSp>
      <p:grpSp>
        <p:nvGrpSpPr>
          <p:cNvPr name="Group 4" id="4"/>
          <p:cNvGrpSpPr/>
          <p:nvPr/>
        </p:nvGrpSpPr>
        <p:grpSpPr>
          <a:xfrm rot="-5400000">
            <a:off x="1449063" y="4944850"/>
            <a:ext cx="4367907" cy="12595364"/>
            <a:chOff x="0" y="0"/>
            <a:chExt cx="557118" cy="1606514"/>
          </a:xfrm>
        </p:grpSpPr>
        <p:sp>
          <p:nvSpPr>
            <p:cNvPr name="Freeform 5" id="5"/>
            <p:cNvSpPr/>
            <p:nvPr/>
          </p:nvSpPr>
          <p:spPr>
            <a:xfrm flipH="false" flipV="false" rot="0">
              <a:off x="0" y="0"/>
              <a:ext cx="557118" cy="1606514"/>
            </a:xfrm>
            <a:custGeom>
              <a:avLst/>
              <a:gdLst/>
              <a:ahLst/>
              <a:cxnLst/>
              <a:rect r="r" b="b" t="t" l="l"/>
              <a:pathLst>
                <a:path h="1606514" w="557118">
                  <a:moveTo>
                    <a:pt x="557118" y="0"/>
                  </a:moveTo>
                  <a:lnTo>
                    <a:pt x="557118" y="1492214"/>
                  </a:lnTo>
                  <a:lnTo>
                    <a:pt x="278559" y="1606514"/>
                  </a:lnTo>
                  <a:lnTo>
                    <a:pt x="0" y="1492214"/>
                  </a:lnTo>
                  <a:lnTo>
                    <a:pt x="0" y="0"/>
                  </a:lnTo>
                  <a:lnTo>
                    <a:pt x="557118" y="0"/>
                  </a:lnTo>
                  <a:close/>
                </a:path>
              </a:pathLst>
            </a:custGeom>
            <a:solidFill>
              <a:srgbClr val="000080"/>
            </a:solidFill>
          </p:spPr>
        </p:sp>
        <p:sp>
          <p:nvSpPr>
            <p:cNvPr name="TextBox 6" id="6"/>
            <p:cNvSpPr txBox="true"/>
            <p:nvPr/>
          </p:nvSpPr>
          <p:spPr>
            <a:xfrm>
              <a:off x="0" y="-38100"/>
              <a:ext cx="557118" cy="1530314"/>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1999163" y="-2552715"/>
            <a:ext cx="1541863" cy="6099733"/>
            <a:chOff x="0" y="0"/>
            <a:chExt cx="406087" cy="1606514"/>
          </a:xfrm>
        </p:grpSpPr>
        <p:sp>
          <p:nvSpPr>
            <p:cNvPr name="Freeform 8" id="8"/>
            <p:cNvSpPr/>
            <p:nvPr/>
          </p:nvSpPr>
          <p:spPr>
            <a:xfrm flipH="false" flipV="false" rot="0">
              <a:off x="0" y="0"/>
              <a:ext cx="406087" cy="1606514"/>
            </a:xfrm>
            <a:custGeom>
              <a:avLst/>
              <a:gdLst/>
              <a:ahLst/>
              <a:cxnLst/>
              <a:rect r="r" b="b" t="t" l="l"/>
              <a:pathLst>
                <a:path h="1606514" w="406087">
                  <a:moveTo>
                    <a:pt x="406087" y="0"/>
                  </a:moveTo>
                  <a:lnTo>
                    <a:pt x="406087" y="1492214"/>
                  </a:lnTo>
                  <a:lnTo>
                    <a:pt x="203044" y="1606514"/>
                  </a:lnTo>
                  <a:lnTo>
                    <a:pt x="0" y="1492214"/>
                  </a:lnTo>
                  <a:lnTo>
                    <a:pt x="0" y="0"/>
                  </a:lnTo>
                  <a:lnTo>
                    <a:pt x="406087" y="0"/>
                  </a:lnTo>
                  <a:close/>
                </a:path>
              </a:pathLst>
            </a:custGeom>
            <a:solidFill>
              <a:srgbClr val="FFD700"/>
            </a:solidFill>
          </p:spPr>
        </p:sp>
        <p:sp>
          <p:nvSpPr>
            <p:cNvPr name="TextBox 9" id="9"/>
            <p:cNvSpPr txBox="true"/>
            <p:nvPr/>
          </p:nvSpPr>
          <p:spPr>
            <a:xfrm>
              <a:off x="0" y="-38100"/>
              <a:ext cx="406087" cy="1530314"/>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7262397" y="-3584522"/>
            <a:ext cx="1824144" cy="6599658"/>
            <a:chOff x="0" y="0"/>
            <a:chExt cx="480433" cy="1738182"/>
          </a:xfrm>
        </p:grpSpPr>
        <p:sp>
          <p:nvSpPr>
            <p:cNvPr name="Freeform 11" id="11"/>
            <p:cNvSpPr/>
            <p:nvPr/>
          </p:nvSpPr>
          <p:spPr>
            <a:xfrm flipH="false" flipV="false" rot="0">
              <a:off x="0" y="0"/>
              <a:ext cx="480433" cy="1738182"/>
            </a:xfrm>
            <a:custGeom>
              <a:avLst/>
              <a:gdLst/>
              <a:ahLst/>
              <a:cxnLst/>
              <a:rect r="r" b="b" t="t" l="l"/>
              <a:pathLst>
                <a:path h="1738182" w="480433">
                  <a:moveTo>
                    <a:pt x="480433" y="0"/>
                  </a:moveTo>
                  <a:lnTo>
                    <a:pt x="480433" y="1623882"/>
                  </a:lnTo>
                  <a:lnTo>
                    <a:pt x="240217" y="1738182"/>
                  </a:lnTo>
                  <a:lnTo>
                    <a:pt x="0" y="1623882"/>
                  </a:lnTo>
                  <a:lnTo>
                    <a:pt x="0" y="0"/>
                  </a:lnTo>
                  <a:lnTo>
                    <a:pt x="480433" y="0"/>
                  </a:lnTo>
                  <a:close/>
                </a:path>
              </a:pathLst>
            </a:custGeom>
            <a:solidFill>
              <a:srgbClr val="FFD700"/>
            </a:solidFill>
          </p:spPr>
        </p:sp>
        <p:sp>
          <p:nvSpPr>
            <p:cNvPr name="TextBox 12" id="12"/>
            <p:cNvSpPr txBox="true"/>
            <p:nvPr/>
          </p:nvSpPr>
          <p:spPr>
            <a:xfrm>
              <a:off x="0" y="-38100"/>
              <a:ext cx="480433" cy="1661982"/>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303909" y="221018"/>
            <a:ext cx="3585995" cy="717199"/>
          </a:xfrm>
          <a:custGeom>
            <a:avLst/>
            <a:gdLst/>
            <a:ahLst/>
            <a:cxnLst/>
            <a:rect r="r" b="b" t="t" l="l"/>
            <a:pathLst>
              <a:path h="717199" w="3585995">
                <a:moveTo>
                  <a:pt x="0" y="0"/>
                </a:moveTo>
                <a:lnTo>
                  <a:pt x="3585995" y="0"/>
                </a:lnTo>
                <a:lnTo>
                  <a:pt x="3585995" y="717199"/>
                </a:lnTo>
                <a:lnTo>
                  <a:pt x="0" y="717199"/>
                </a:lnTo>
                <a:lnTo>
                  <a:pt x="0" y="0"/>
                </a:lnTo>
                <a:close/>
              </a:path>
            </a:pathLst>
          </a:custGeom>
          <a:blipFill>
            <a:blip r:embed="rId3"/>
            <a:stretch>
              <a:fillRect l="0" t="0" r="0" b="0"/>
            </a:stretch>
          </a:blipFill>
        </p:spPr>
      </p:sp>
      <p:sp>
        <p:nvSpPr>
          <p:cNvPr name="Freeform 14" id="14"/>
          <p:cNvSpPr/>
          <p:nvPr/>
        </p:nvSpPr>
        <p:spPr>
          <a:xfrm flipH="false" flipV="false" rot="0">
            <a:off x="15065047" y="1268083"/>
            <a:ext cx="2194253" cy="801900"/>
          </a:xfrm>
          <a:custGeom>
            <a:avLst/>
            <a:gdLst/>
            <a:ahLst/>
            <a:cxnLst/>
            <a:rect r="r" b="b" t="t" l="l"/>
            <a:pathLst>
              <a:path h="801900" w="2194253">
                <a:moveTo>
                  <a:pt x="0" y="0"/>
                </a:moveTo>
                <a:lnTo>
                  <a:pt x="2194253" y="0"/>
                </a:lnTo>
                <a:lnTo>
                  <a:pt x="2194253" y="801900"/>
                </a:lnTo>
                <a:lnTo>
                  <a:pt x="0" y="801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9144000" y="1268083"/>
            <a:ext cx="2194253" cy="801900"/>
          </a:xfrm>
          <a:custGeom>
            <a:avLst/>
            <a:gdLst/>
            <a:ahLst/>
            <a:cxnLst/>
            <a:rect r="r" b="b" t="t" l="l"/>
            <a:pathLst>
              <a:path h="801900" w="2194253">
                <a:moveTo>
                  <a:pt x="0" y="0"/>
                </a:moveTo>
                <a:lnTo>
                  <a:pt x="2194253" y="0"/>
                </a:lnTo>
                <a:lnTo>
                  <a:pt x="2194253" y="801900"/>
                </a:lnTo>
                <a:lnTo>
                  <a:pt x="0" y="801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9144000" y="3767226"/>
            <a:ext cx="8115300" cy="2409627"/>
          </a:xfrm>
          <a:prstGeom prst="rect">
            <a:avLst/>
          </a:prstGeom>
        </p:spPr>
        <p:txBody>
          <a:bodyPr anchor="t" rtlCol="false" tIns="0" lIns="0" bIns="0" rIns="0">
            <a:spAutoFit/>
          </a:bodyPr>
          <a:lstStyle/>
          <a:p>
            <a:pPr algn="ctr">
              <a:lnSpc>
                <a:spcPts val="6299"/>
              </a:lnSpc>
            </a:pPr>
            <a:r>
              <a:rPr lang="en-US" sz="4500" b="true">
                <a:solidFill>
                  <a:srgbClr val="000000"/>
                </a:solidFill>
                <a:latin typeface="Poppins Bold"/>
                <a:ea typeface="Poppins Bold"/>
                <a:cs typeface="Poppins Bold"/>
                <a:sym typeface="Poppins Bold"/>
              </a:rPr>
              <a:t>Avec F</a:t>
            </a:r>
            <a:r>
              <a:rPr lang="en-US" sz="4500" b="true">
                <a:solidFill>
                  <a:srgbClr val="000000"/>
                </a:solidFill>
                <a:latin typeface="Poppins Bold"/>
                <a:ea typeface="Poppins Bold"/>
                <a:cs typeface="Poppins Bold"/>
                <a:sym typeface="Poppins Bold"/>
              </a:rPr>
              <a:t>acteur24 Envoyez Vos Lettres en Ligne Rapidement Et Facilement.</a:t>
            </a:r>
          </a:p>
        </p:txBody>
      </p:sp>
      <p:grpSp>
        <p:nvGrpSpPr>
          <p:cNvPr name="Group 17" id="17"/>
          <p:cNvGrpSpPr/>
          <p:nvPr/>
        </p:nvGrpSpPr>
        <p:grpSpPr>
          <a:xfrm rot="0">
            <a:off x="9930698" y="8634431"/>
            <a:ext cx="3766551" cy="424147"/>
            <a:chOff x="0" y="0"/>
            <a:chExt cx="5022069" cy="565529"/>
          </a:xfrm>
        </p:grpSpPr>
        <p:sp>
          <p:nvSpPr>
            <p:cNvPr name="Freeform 18" id="18"/>
            <p:cNvSpPr/>
            <p:nvPr/>
          </p:nvSpPr>
          <p:spPr>
            <a:xfrm flipH="false" flipV="false" rot="0">
              <a:off x="0" y="64930"/>
              <a:ext cx="534862" cy="435669"/>
            </a:xfrm>
            <a:custGeom>
              <a:avLst/>
              <a:gdLst/>
              <a:ahLst/>
              <a:cxnLst/>
              <a:rect r="r" b="b" t="t" l="l"/>
              <a:pathLst>
                <a:path h="435669" w="534862">
                  <a:moveTo>
                    <a:pt x="0" y="0"/>
                  </a:moveTo>
                  <a:lnTo>
                    <a:pt x="534862" y="0"/>
                  </a:lnTo>
                  <a:lnTo>
                    <a:pt x="534862" y="435669"/>
                  </a:lnTo>
                  <a:lnTo>
                    <a:pt x="0" y="4356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660228" y="-47625"/>
              <a:ext cx="4361841" cy="613154"/>
            </a:xfrm>
            <a:prstGeom prst="rect">
              <a:avLst/>
            </a:prstGeom>
          </p:spPr>
          <p:txBody>
            <a:bodyPr anchor="t" rtlCol="false" tIns="0" lIns="0" bIns="0" rIns="0">
              <a:spAutoFit/>
            </a:bodyPr>
            <a:lstStyle/>
            <a:p>
              <a:pPr algn="just">
                <a:lnSpc>
                  <a:spcPts val="3919"/>
                </a:lnSpc>
                <a:spcBef>
                  <a:spcPct val="0"/>
                </a:spcBef>
              </a:pPr>
              <a:r>
                <a:rPr lang="en-US" sz="2799" u="sng">
                  <a:solidFill>
                    <a:srgbClr val="000000"/>
                  </a:solidFill>
                  <a:latin typeface="Montserrat"/>
                  <a:ea typeface="Montserrat"/>
                  <a:cs typeface="Montserrat"/>
                  <a:sym typeface="Montserrat"/>
                  <a:hlinkClick r:id="rId8" tooltip="https://www.facteur24.co"/>
                </a:rPr>
                <a:t>www.facteur24.co</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FFD700"/>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FFD700"/>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0080">
                <a:alpha val="94902"/>
              </a:srgbClr>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0080">
                <a:alpha val="94902"/>
              </a:srgbClr>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532595" y="1913006"/>
            <a:ext cx="5246370" cy="6977461"/>
            <a:chOff x="0" y="0"/>
            <a:chExt cx="812800" cy="1080991"/>
          </a:xfrm>
        </p:grpSpPr>
        <p:sp>
          <p:nvSpPr>
            <p:cNvPr name="Freeform 15" id="15"/>
            <p:cNvSpPr/>
            <p:nvPr/>
          </p:nvSpPr>
          <p:spPr>
            <a:xfrm flipH="false" flipV="false" rot="0">
              <a:off x="0" y="0"/>
              <a:ext cx="812800" cy="1080991"/>
            </a:xfrm>
            <a:custGeom>
              <a:avLst/>
              <a:gdLst/>
              <a:ahLst/>
              <a:cxnLst/>
              <a:rect r="r" b="b" t="t" l="l"/>
              <a:pathLst>
                <a:path h="1080991" w="812800">
                  <a:moveTo>
                    <a:pt x="0" y="0"/>
                  </a:moveTo>
                  <a:lnTo>
                    <a:pt x="812800" y="0"/>
                  </a:lnTo>
                  <a:lnTo>
                    <a:pt x="812800" y="1080991"/>
                  </a:lnTo>
                  <a:lnTo>
                    <a:pt x="0" y="1080991"/>
                  </a:lnTo>
                  <a:close/>
                </a:path>
              </a:pathLst>
            </a:custGeom>
            <a:blipFill>
              <a:blip r:embed="rId2"/>
              <a:stretch>
                <a:fillRect l="-63231" t="0" r="-63231" b="0"/>
              </a:stretch>
            </a:blipFill>
          </p:spPr>
        </p:sp>
      </p:grpSp>
      <p:sp>
        <p:nvSpPr>
          <p:cNvPr name="TextBox 16" id="16"/>
          <p:cNvSpPr txBox="true"/>
          <p:nvPr/>
        </p:nvSpPr>
        <p:spPr>
          <a:xfrm rot="0">
            <a:off x="7567649" y="1933316"/>
            <a:ext cx="6553066" cy="1040130"/>
          </a:xfrm>
          <a:prstGeom prst="rect">
            <a:avLst/>
          </a:prstGeom>
        </p:spPr>
        <p:txBody>
          <a:bodyPr anchor="t" rtlCol="false" tIns="0" lIns="0" bIns="0" rIns="0">
            <a:spAutoFit/>
          </a:bodyPr>
          <a:lstStyle/>
          <a:p>
            <a:pPr algn="l">
              <a:lnSpc>
                <a:spcPts val="7559"/>
              </a:lnSpc>
            </a:pPr>
            <a:r>
              <a:rPr lang="en-US" sz="6999" spc="-342" b="true">
                <a:solidFill>
                  <a:srgbClr val="000000"/>
                </a:solidFill>
                <a:latin typeface="Poppins Bold"/>
                <a:ea typeface="Poppins Bold"/>
                <a:cs typeface="Poppins Bold"/>
                <a:sym typeface="Poppins Bold"/>
              </a:rPr>
              <a:t>INTRODUCTION</a:t>
            </a:r>
          </a:p>
        </p:txBody>
      </p:sp>
      <p:sp>
        <p:nvSpPr>
          <p:cNvPr name="TextBox 17" id="17"/>
          <p:cNvSpPr txBox="true"/>
          <p:nvPr/>
        </p:nvSpPr>
        <p:spPr>
          <a:xfrm rot="0">
            <a:off x="7567649" y="3161114"/>
            <a:ext cx="9691651" cy="5315612"/>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Open Sans"/>
                <a:ea typeface="Open Sans"/>
                <a:cs typeface="Open Sans"/>
                <a:sym typeface="Open Sans"/>
              </a:rPr>
              <a:t>Avec </a:t>
            </a:r>
            <a:r>
              <a:rPr lang="en-US" sz="3000" u="sng">
                <a:solidFill>
                  <a:srgbClr val="000000"/>
                </a:solidFill>
                <a:latin typeface="Open Sans"/>
                <a:ea typeface="Open Sans"/>
                <a:cs typeface="Open Sans"/>
                <a:sym typeface="Open Sans"/>
                <a:hlinkClick r:id="rId3" tooltip="https://www.crunchbase.com/organization/facteur24"/>
              </a:rPr>
              <a:t>Facteur24</a:t>
            </a:r>
            <a:r>
              <a:rPr lang="en-US" sz="3000">
                <a:solidFill>
                  <a:srgbClr val="000000"/>
                </a:solidFill>
                <a:latin typeface="Open Sans"/>
                <a:ea typeface="Open Sans"/>
                <a:cs typeface="Open Sans"/>
                <a:sym typeface="Open Sans"/>
              </a:rPr>
              <a:t>, envoyer du courrier n'a jamais été aussi simple. Grâce à n</a:t>
            </a:r>
            <a:r>
              <a:rPr lang="en-US" sz="3000">
                <a:solidFill>
                  <a:srgbClr val="000000"/>
                </a:solidFill>
                <a:latin typeface="Open Sans"/>
                <a:ea typeface="Open Sans"/>
                <a:cs typeface="Open Sans"/>
                <a:sym typeface="Open Sans"/>
              </a:rPr>
              <a:t>otre plateforme en ligne intuitive, envoyez vos courriers importants rapidement, sans quitter votre domicile. Lettre recommandée, Lettre suivie ou Lettre verte, Facteur24 vous permet de gérer vos envois en quelques clics, depuis votre ordinateur ou votre smartphone. Découvrez comment Facteur24 révolutionne votre façon d'envoyer votre courrier, avec une solution 100 % en ligne, rapide et fiable.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676351"/>
            <a:ext cx="8386961" cy="2162109"/>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1. U</a:t>
            </a:r>
            <a:r>
              <a:rPr lang="en-US" sz="6000" b="true">
                <a:solidFill>
                  <a:srgbClr val="000000"/>
                </a:solidFill>
                <a:latin typeface="Poppins Bold"/>
                <a:ea typeface="Poppins Bold"/>
                <a:cs typeface="Poppins Bold"/>
                <a:sym typeface="Poppins Bold"/>
              </a:rPr>
              <a:t>ne solution simple et accessible à tous</a:t>
            </a:r>
          </a:p>
        </p:txBody>
      </p:sp>
      <p:sp>
        <p:nvSpPr>
          <p:cNvPr name="TextBox 3" id="3"/>
          <p:cNvSpPr txBox="true"/>
          <p:nvPr/>
        </p:nvSpPr>
        <p:spPr>
          <a:xfrm rot="0">
            <a:off x="1028700" y="4516456"/>
            <a:ext cx="8868533" cy="3715213"/>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La particularité de </a:t>
            </a:r>
            <a:r>
              <a:rPr lang="en-US" sz="3000" spc="-60" u="sng">
                <a:solidFill>
                  <a:srgbClr val="000000"/>
                </a:solidFill>
                <a:latin typeface="Montserrat"/>
                <a:ea typeface="Montserrat"/>
                <a:cs typeface="Montserrat"/>
                <a:sym typeface="Montserrat"/>
                <a:hlinkClick r:id="rId2" tooltip="https://soundbetter.com/profiles/667831-facteur24"/>
              </a:rPr>
              <a:t>Facteur24 </a:t>
            </a:r>
            <a:r>
              <a:rPr lang="en-US" sz="3000" spc="-60">
                <a:solidFill>
                  <a:srgbClr val="000000"/>
                </a:solidFill>
                <a:latin typeface="Montserrat"/>
                <a:ea typeface="Montserrat"/>
                <a:cs typeface="Montserrat"/>
                <a:sym typeface="Montserrat"/>
              </a:rPr>
              <a:t>réside dans sa simplicité. Nul besoin d'être un expert en informatique ou en procédures administratives pour l'utiliser. Tout est clair, rapide et accessible.Vous commencez par choisir le type de lettre que vous souhaitez envoyer : lettre recommandée, lettre suivie ou lettre verte. </a:t>
            </a:r>
          </a:p>
        </p:txBody>
      </p:sp>
      <p:grpSp>
        <p:nvGrpSpPr>
          <p:cNvPr name="Group 4" id="4"/>
          <p:cNvGrpSpPr/>
          <p:nvPr/>
        </p:nvGrpSpPr>
        <p:grpSpPr>
          <a:xfrm rot="-5400000">
            <a:off x="2219718" y="-2881243"/>
            <a:ext cx="1600678" cy="6599658"/>
            <a:chOff x="0" y="0"/>
            <a:chExt cx="421578" cy="1738182"/>
          </a:xfrm>
        </p:grpSpPr>
        <p:sp>
          <p:nvSpPr>
            <p:cNvPr name="Freeform 5" id="5"/>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FFD700"/>
            </a:solidFill>
          </p:spPr>
        </p:sp>
        <p:sp>
          <p:nvSpPr>
            <p:cNvPr name="TextBox 6" id="6"/>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7251485" y="-3573610"/>
            <a:ext cx="1845969" cy="6599658"/>
            <a:chOff x="0" y="0"/>
            <a:chExt cx="486181" cy="1738182"/>
          </a:xfrm>
        </p:grpSpPr>
        <p:sp>
          <p:nvSpPr>
            <p:cNvPr name="Freeform 8" id="8"/>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FFD700"/>
            </a:solidFill>
          </p:spPr>
        </p:sp>
        <p:sp>
          <p:nvSpPr>
            <p:cNvPr name="TextBox 9" id="9"/>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15029554" y="7367401"/>
            <a:ext cx="1478278" cy="5038615"/>
            <a:chOff x="0" y="0"/>
            <a:chExt cx="389341" cy="1327043"/>
          </a:xfrm>
        </p:grpSpPr>
        <p:sp>
          <p:nvSpPr>
            <p:cNvPr name="Freeform 11" id="11"/>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0080"/>
            </a:solidFill>
          </p:spPr>
        </p:sp>
        <p:sp>
          <p:nvSpPr>
            <p:cNvPr name="TextBox 12" id="12"/>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5400000">
            <a:off x="10910490" y="8106539"/>
            <a:ext cx="1845969" cy="5038615"/>
            <a:chOff x="0" y="0"/>
            <a:chExt cx="486181" cy="1327043"/>
          </a:xfrm>
        </p:grpSpPr>
        <p:sp>
          <p:nvSpPr>
            <p:cNvPr name="Freeform 14" id="14"/>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0080"/>
            </a:solidFill>
          </p:spPr>
        </p:sp>
        <p:sp>
          <p:nvSpPr>
            <p:cNvPr name="TextBox 15" id="15"/>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239523" y="1857326"/>
            <a:ext cx="8226517" cy="6374343"/>
            <a:chOff x="0" y="0"/>
            <a:chExt cx="1443008" cy="1118120"/>
          </a:xfrm>
        </p:grpSpPr>
        <p:sp>
          <p:nvSpPr>
            <p:cNvPr name="Freeform 17" id="17"/>
            <p:cNvSpPr/>
            <p:nvPr/>
          </p:nvSpPr>
          <p:spPr>
            <a:xfrm flipH="false" flipV="false" rot="0">
              <a:off x="0" y="0"/>
              <a:ext cx="1443008" cy="1118120"/>
            </a:xfrm>
            <a:custGeom>
              <a:avLst/>
              <a:gdLst/>
              <a:ahLst/>
              <a:cxnLst/>
              <a:rect r="r" b="b" t="t" l="l"/>
              <a:pathLst>
                <a:path h="1118120" w="1443008">
                  <a:moveTo>
                    <a:pt x="0" y="0"/>
                  </a:moveTo>
                  <a:lnTo>
                    <a:pt x="1443008" y="0"/>
                  </a:lnTo>
                  <a:lnTo>
                    <a:pt x="1443008" y="1118120"/>
                  </a:lnTo>
                  <a:lnTo>
                    <a:pt x="0" y="1118120"/>
                  </a:lnTo>
                  <a:close/>
                </a:path>
              </a:pathLst>
            </a:custGeom>
            <a:blipFill>
              <a:blip r:embed="rId3"/>
              <a:stretch>
                <a:fillRect l="-31563" t="0" r="-31563"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9772" y="1591926"/>
            <a:ext cx="8174469" cy="7103149"/>
            <a:chOff x="0" y="0"/>
            <a:chExt cx="1211287" cy="1052539"/>
          </a:xfrm>
        </p:grpSpPr>
        <p:sp>
          <p:nvSpPr>
            <p:cNvPr name="Freeform 3" id="3"/>
            <p:cNvSpPr/>
            <p:nvPr/>
          </p:nvSpPr>
          <p:spPr>
            <a:xfrm flipH="false" flipV="false" rot="0">
              <a:off x="0" y="0"/>
              <a:ext cx="1211287" cy="1052539"/>
            </a:xfrm>
            <a:custGeom>
              <a:avLst/>
              <a:gdLst/>
              <a:ahLst/>
              <a:cxnLst/>
              <a:rect r="r" b="b" t="t" l="l"/>
              <a:pathLst>
                <a:path h="1052539" w="1211287">
                  <a:moveTo>
                    <a:pt x="0" y="0"/>
                  </a:moveTo>
                  <a:lnTo>
                    <a:pt x="1211287" y="0"/>
                  </a:lnTo>
                  <a:lnTo>
                    <a:pt x="1211287" y="1052539"/>
                  </a:lnTo>
                  <a:lnTo>
                    <a:pt x="0" y="1052539"/>
                  </a:lnTo>
                  <a:close/>
                </a:path>
              </a:pathLst>
            </a:custGeom>
            <a:blipFill>
              <a:blip r:embed="rId2"/>
              <a:stretch>
                <a:fillRect l="-15111" t="0" r="-15111" b="0"/>
              </a:stretch>
            </a:blipFill>
          </p:spPr>
        </p:sp>
      </p:grpSp>
      <p:sp>
        <p:nvSpPr>
          <p:cNvPr name="TextBox 4" id="4"/>
          <p:cNvSpPr txBox="true"/>
          <p:nvPr/>
        </p:nvSpPr>
        <p:spPr>
          <a:xfrm rot="0">
            <a:off x="8464678" y="1410951"/>
            <a:ext cx="8482091" cy="3228876"/>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2. Un servic</a:t>
            </a:r>
            <a:r>
              <a:rPr lang="en-US" sz="6000" b="true">
                <a:solidFill>
                  <a:srgbClr val="000000"/>
                </a:solidFill>
                <a:latin typeface="Poppins Bold"/>
                <a:ea typeface="Poppins Bold"/>
                <a:cs typeface="Poppins Bold"/>
                <a:sym typeface="Poppins Bold"/>
              </a:rPr>
              <a:t>e sécurisé pour vos lettres importants</a:t>
            </a:r>
          </a:p>
        </p:txBody>
      </p:sp>
      <p:sp>
        <p:nvSpPr>
          <p:cNvPr name="TextBox 5" id="5"/>
          <p:cNvSpPr txBox="true"/>
          <p:nvPr/>
        </p:nvSpPr>
        <p:spPr>
          <a:xfrm rot="0">
            <a:off x="8464678" y="5086350"/>
            <a:ext cx="8482091" cy="3715213"/>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Lorsque vous envoyez un courrier important, vous souhaitez être sûr qu'il parvienne à la bonne personne et qu'il soit traité avec sérieux. C'est exactement ce que Facteur24 vous garantit. La plateforme protège vos informations personnelles et le contenu de vos courriers. </a:t>
            </a:r>
          </a:p>
        </p:txBody>
      </p:sp>
      <p:grpSp>
        <p:nvGrpSpPr>
          <p:cNvPr name="Group 6" id="6"/>
          <p:cNvGrpSpPr/>
          <p:nvPr/>
        </p:nvGrpSpPr>
        <p:grpSpPr>
          <a:xfrm rot="-5400000">
            <a:off x="2219718" y="-2881243"/>
            <a:ext cx="1600678" cy="6599658"/>
            <a:chOff x="0" y="0"/>
            <a:chExt cx="421578" cy="1738182"/>
          </a:xfrm>
        </p:grpSpPr>
        <p:sp>
          <p:nvSpPr>
            <p:cNvPr name="Freeform 7" id="7"/>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FFD700"/>
            </a:solidFill>
          </p:spPr>
        </p:sp>
        <p:sp>
          <p:nvSpPr>
            <p:cNvPr name="TextBox 8" id="8"/>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7251485" y="-3573610"/>
            <a:ext cx="1845969" cy="6599658"/>
            <a:chOff x="0" y="0"/>
            <a:chExt cx="486181" cy="1738182"/>
          </a:xfrm>
        </p:grpSpPr>
        <p:sp>
          <p:nvSpPr>
            <p:cNvPr name="Freeform 10" id="10"/>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FFD700"/>
            </a:solidFill>
          </p:spPr>
        </p:sp>
        <p:sp>
          <p:nvSpPr>
            <p:cNvPr name="TextBox 11" id="11"/>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5029554" y="7367401"/>
            <a:ext cx="1478278" cy="5038615"/>
            <a:chOff x="0" y="0"/>
            <a:chExt cx="389341" cy="1327043"/>
          </a:xfrm>
        </p:grpSpPr>
        <p:sp>
          <p:nvSpPr>
            <p:cNvPr name="Freeform 13" id="13"/>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0080"/>
            </a:solidFill>
          </p:spPr>
        </p:sp>
        <p:sp>
          <p:nvSpPr>
            <p:cNvPr name="TextBox 14" id="14"/>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0910490" y="8106539"/>
            <a:ext cx="1845969" cy="5038615"/>
            <a:chOff x="0" y="0"/>
            <a:chExt cx="486181" cy="1327043"/>
          </a:xfrm>
        </p:grpSpPr>
        <p:sp>
          <p:nvSpPr>
            <p:cNvPr name="Freeform 16" id="16"/>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0080"/>
            </a:solidFill>
          </p:spPr>
        </p:sp>
        <p:sp>
          <p:nvSpPr>
            <p:cNvPr name="TextBox 17" id="17"/>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FFD700"/>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FFD700"/>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0080"/>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0080"/>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757663" y="2576208"/>
            <a:ext cx="8530337" cy="5812458"/>
            <a:chOff x="0" y="0"/>
            <a:chExt cx="1173069" cy="799313"/>
          </a:xfrm>
        </p:grpSpPr>
        <p:sp>
          <p:nvSpPr>
            <p:cNvPr name="Freeform 15" id="15"/>
            <p:cNvSpPr/>
            <p:nvPr/>
          </p:nvSpPr>
          <p:spPr>
            <a:xfrm flipH="false" flipV="false" rot="0">
              <a:off x="0" y="0"/>
              <a:ext cx="1173069" cy="799313"/>
            </a:xfrm>
            <a:custGeom>
              <a:avLst/>
              <a:gdLst/>
              <a:ahLst/>
              <a:cxnLst/>
              <a:rect r="r" b="b" t="t" l="l"/>
              <a:pathLst>
                <a:path h="799313" w="1173069">
                  <a:moveTo>
                    <a:pt x="0" y="0"/>
                  </a:moveTo>
                  <a:lnTo>
                    <a:pt x="1173069" y="0"/>
                  </a:lnTo>
                  <a:lnTo>
                    <a:pt x="1173069" y="799313"/>
                  </a:lnTo>
                  <a:lnTo>
                    <a:pt x="0" y="799313"/>
                  </a:lnTo>
                  <a:close/>
                </a:path>
              </a:pathLst>
            </a:custGeom>
            <a:blipFill>
              <a:blip r:embed="rId2"/>
              <a:stretch>
                <a:fillRect l="-1135" t="0" r="-1135" b="0"/>
              </a:stretch>
            </a:blipFill>
          </p:spPr>
        </p:sp>
      </p:grpSp>
      <p:sp>
        <p:nvSpPr>
          <p:cNvPr name="TextBox 16" id="16"/>
          <p:cNvSpPr txBox="true"/>
          <p:nvPr/>
        </p:nvSpPr>
        <p:spPr>
          <a:xfrm rot="0">
            <a:off x="1028700" y="2585733"/>
            <a:ext cx="8512287" cy="1720347"/>
          </a:xfrm>
          <a:prstGeom prst="rect">
            <a:avLst/>
          </a:prstGeom>
        </p:spPr>
        <p:txBody>
          <a:bodyPr anchor="t" rtlCol="false" tIns="0" lIns="0" bIns="0" rIns="0">
            <a:spAutoFit/>
          </a:bodyPr>
          <a:lstStyle/>
          <a:p>
            <a:pPr algn="l">
              <a:lnSpc>
                <a:spcPts val="6480"/>
              </a:lnSpc>
            </a:pPr>
            <a:r>
              <a:rPr lang="en-US" sz="6000" spc="-294" b="true">
                <a:solidFill>
                  <a:srgbClr val="000000"/>
                </a:solidFill>
                <a:latin typeface="Poppins Bold"/>
                <a:ea typeface="Poppins Bold"/>
                <a:cs typeface="Poppins Bold"/>
                <a:sym typeface="Poppins Bold"/>
              </a:rPr>
              <a:t>3. Un outil de rédaction pour gagner du temps</a:t>
            </a:r>
          </a:p>
        </p:txBody>
      </p:sp>
      <p:sp>
        <p:nvSpPr>
          <p:cNvPr name="TextBox 17" id="17"/>
          <p:cNvSpPr txBox="true"/>
          <p:nvPr/>
        </p:nvSpPr>
        <p:spPr>
          <a:xfrm rot="0">
            <a:off x="1028700" y="4715570"/>
            <a:ext cx="8115300" cy="3181747"/>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Rédige</a:t>
            </a:r>
            <a:r>
              <a:rPr lang="en-US" sz="3000" spc="-60">
                <a:solidFill>
                  <a:srgbClr val="000000"/>
                </a:solidFill>
                <a:latin typeface="Montserrat"/>
                <a:ea typeface="Montserrat"/>
                <a:cs typeface="Montserrat"/>
                <a:sym typeface="Montserrat"/>
              </a:rPr>
              <a:t>r une lettre formelle n'est pas toujours simple. On hésite sur les mots à utiliser, la structure et le ton à adopter. Facteur24 vous aide grâce à son outil de rédaction intelligent. Cet outil propose des modèles et des exemples de lettres.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75865"/>
            <a:ext cx="7535467" cy="6754314"/>
            <a:chOff x="0" y="0"/>
            <a:chExt cx="1167441" cy="1046420"/>
          </a:xfrm>
        </p:grpSpPr>
        <p:sp>
          <p:nvSpPr>
            <p:cNvPr name="Freeform 3" id="3"/>
            <p:cNvSpPr/>
            <p:nvPr/>
          </p:nvSpPr>
          <p:spPr>
            <a:xfrm flipH="false" flipV="false" rot="0">
              <a:off x="0" y="0"/>
              <a:ext cx="1167441" cy="1046420"/>
            </a:xfrm>
            <a:custGeom>
              <a:avLst/>
              <a:gdLst/>
              <a:ahLst/>
              <a:cxnLst/>
              <a:rect r="r" b="b" t="t" l="l"/>
              <a:pathLst>
                <a:path h="1046420" w="1167441">
                  <a:moveTo>
                    <a:pt x="0" y="0"/>
                  </a:moveTo>
                  <a:lnTo>
                    <a:pt x="1167441" y="0"/>
                  </a:lnTo>
                  <a:lnTo>
                    <a:pt x="1167441" y="1046420"/>
                  </a:lnTo>
                  <a:lnTo>
                    <a:pt x="0" y="1046420"/>
                  </a:lnTo>
                  <a:close/>
                </a:path>
              </a:pathLst>
            </a:custGeom>
            <a:blipFill>
              <a:blip r:embed="rId2"/>
              <a:stretch>
                <a:fillRect l="-17141" t="0" r="-17141" b="0"/>
              </a:stretch>
            </a:blipFill>
          </p:spPr>
        </p:sp>
      </p:grpSp>
      <p:sp>
        <p:nvSpPr>
          <p:cNvPr name="TextBox 4" id="4"/>
          <p:cNvSpPr txBox="true"/>
          <p:nvPr/>
        </p:nvSpPr>
        <p:spPr>
          <a:xfrm rot="0">
            <a:off x="8174469" y="1694890"/>
            <a:ext cx="8778641" cy="3228876"/>
          </a:xfrm>
          <a:prstGeom prst="rect">
            <a:avLst/>
          </a:prstGeom>
        </p:spPr>
        <p:txBody>
          <a:bodyPr anchor="t" rtlCol="false" tIns="0" lIns="0" bIns="0" rIns="0">
            <a:spAutoFit/>
          </a:bodyPr>
          <a:lstStyle/>
          <a:p>
            <a:pPr algn="l">
              <a:lnSpc>
                <a:spcPts val="8400"/>
              </a:lnSpc>
            </a:pPr>
            <a:r>
              <a:rPr lang="en-US" sz="6000" b="true">
                <a:solidFill>
                  <a:srgbClr val="000000"/>
                </a:solidFill>
                <a:latin typeface="Poppins Bold"/>
                <a:ea typeface="Poppins Bold"/>
                <a:cs typeface="Poppins Bold"/>
                <a:sym typeface="Poppins Bold"/>
              </a:rPr>
              <a:t>4. Un s</a:t>
            </a:r>
            <a:r>
              <a:rPr lang="en-US" sz="6000" b="true">
                <a:solidFill>
                  <a:srgbClr val="000000"/>
                </a:solidFill>
                <a:latin typeface="Poppins Bold"/>
                <a:ea typeface="Poppins Bold"/>
                <a:cs typeface="Poppins Bold"/>
                <a:sym typeface="Poppins Bold"/>
              </a:rPr>
              <a:t>ervice moderne qui vous libère des contraintes</a:t>
            </a:r>
          </a:p>
        </p:txBody>
      </p:sp>
      <p:sp>
        <p:nvSpPr>
          <p:cNvPr name="TextBox 5" id="5"/>
          <p:cNvSpPr txBox="true"/>
          <p:nvPr/>
        </p:nvSpPr>
        <p:spPr>
          <a:xfrm rot="0">
            <a:off x="8174469" y="5086350"/>
            <a:ext cx="9084831" cy="3715213"/>
          </a:xfrm>
          <a:prstGeom prst="rect">
            <a:avLst/>
          </a:prstGeom>
        </p:spPr>
        <p:txBody>
          <a:bodyPr anchor="t" rtlCol="false" tIns="0" lIns="0" bIns="0" rIns="0">
            <a:spAutoFit/>
          </a:bodyPr>
          <a:lstStyle/>
          <a:p>
            <a:pPr algn="l">
              <a:lnSpc>
                <a:spcPts val="4200"/>
              </a:lnSpc>
              <a:spcBef>
                <a:spcPct val="0"/>
              </a:spcBef>
            </a:pPr>
            <a:r>
              <a:rPr lang="en-US" sz="3000" spc="-60">
                <a:solidFill>
                  <a:srgbClr val="000000"/>
                </a:solidFill>
                <a:latin typeface="Montserrat"/>
                <a:ea typeface="Montserrat"/>
                <a:cs typeface="Montserrat"/>
                <a:sym typeface="Montserrat"/>
              </a:rPr>
              <a:t>F</a:t>
            </a:r>
            <a:r>
              <a:rPr lang="en-US" sz="3000" spc="-60">
                <a:solidFill>
                  <a:srgbClr val="000000"/>
                </a:solidFill>
                <a:latin typeface="Montserrat"/>
                <a:ea typeface="Montserrat"/>
                <a:cs typeface="Montserrat"/>
                <a:sym typeface="Montserrat"/>
              </a:rPr>
              <a:t>acteur24 répond aux besoins d'aujourd'hui. Dans un monde en constante évolution, nous avons besoin de solutions pratiques et efficaces. Grâce à cette plateforme, vous pouvez gérer vos envois de courrier sans sortir de chez vous, sans imprimer et sans perdre de temps dans de longues procédures. </a:t>
            </a:r>
          </a:p>
        </p:txBody>
      </p:sp>
      <p:grpSp>
        <p:nvGrpSpPr>
          <p:cNvPr name="Group 6" id="6"/>
          <p:cNvGrpSpPr/>
          <p:nvPr/>
        </p:nvGrpSpPr>
        <p:grpSpPr>
          <a:xfrm rot="-5400000">
            <a:off x="2219718" y="-2881243"/>
            <a:ext cx="1600678" cy="6599658"/>
            <a:chOff x="0" y="0"/>
            <a:chExt cx="421578" cy="1738182"/>
          </a:xfrm>
        </p:grpSpPr>
        <p:sp>
          <p:nvSpPr>
            <p:cNvPr name="Freeform 7" id="7"/>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FFD700"/>
            </a:solidFill>
          </p:spPr>
        </p:sp>
        <p:sp>
          <p:nvSpPr>
            <p:cNvPr name="TextBox 8" id="8"/>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7251485" y="-3573610"/>
            <a:ext cx="1845969" cy="6599658"/>
            <a:chOff x="0" y="0"/>
            <a:chExt cx="486181" cy="1738182"/>
          </a:xfrm>
        </p:grpSpPr>
        <p:sp>
          <p:nvSpPr>
            <p:cNvPr name="Freeform 10" id="10"/>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FFD700"/>
            </a:solidFill>
          </p:spPr>
        </p:sp>
        <p:sp>
          <p:nvSpPr>
            <p:cNvPr name="TextBox 11" id="11"/>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15029554" y="7367401"/>
            <a:ext cx="1478278" cy="5038615"/>
            <a:chOff x="0" y="0"/>
            <a:chExt cx="389341" cy="1327043"/>
          </a:xfrm>
        </p:grpSpPr>
        <p:sp>
          <p:nvSpPr>
            <p:cNvPr name="Freeform 13" id="13"/>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0080"/>
            </a:solidFill>
          </p:spPr>
        </p:sp>
        <p:sp>
          <p:nvSpPr>
            <p:cNvPr name="TextBox 14" id="14"/>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5400000">
            <a:off x="10910490" y="8106539"/>
            <a:ext cx="1845969" cy="5038615"/>
            <a:chOff x="0" y="0"/>
            <a:chExt cx="486181" cy="1327043"/>
          </a:xfrm>
        </p:grpSpPr>
        <p:sp>
          <p:nvSpPr>
            <p:cNvPr name="Freeform 16" id="16"/>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0080"/>
            </a:solidFill>
          </p:spPr>
        </p:sp>
        <p:sp>
          <p:nvSpPr>
            <p:cNvPr name="TextBox 17" id="17"/>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2219718" y="-2881243"/>
            <a:ext cx="1600678" cy="6599658"/>
            <a:chOff x="0" y="0"/>
            <a:chExt cx="421578" cy="1738182"/>
          </a:xfrm>
        </p:grpSpPr>
        <p:sp>
          <p:nvSpPr>
            <p:cNvPr name="Freeform 3" id="3"/>
            <p:cNvSpPr/>
            <p:nvPr/>
          </p:nvSpPr>
          <p:spPr>
            <a:xfrm flipH="false" flipV="false" rot="0">
              <a:off x="0" y="0"/>
              <a:ext cx="421578" cy="1738182"/>
            </a:xfrm>
            <a:custGeom>
              <a:avLst/>
              <a:gdLst/>
              <a:ahLst/>
              <a:cxnLst/>
              <a:rect r="r" b="b" t="t" l="l"/>
              <a:pathLst>
                <a:path h="1738182" w="421578">
                  <a:moveTo>
                    <a:pt x="421578" y="0"/>
                  </a:moveTo>
                  <a:lnTo>
                    <a:pt x="421578" y="1623882"/>
                  </a:lnTo>
                  <a:lnTo>
                    <a:pt x="210789" y="1738182"/>
                  </a:lnTo>
                  <a:lnTo>
                    <a:pt x="0" y="1623882"/>
                  </a:lnTo>
                  <a:lnTo>
                    <a:pt x="0" y="0"/>
                  </a:lnTo>
                  <a:lnTo>
                    <a:pt x="421578" y="0"/>
                  </a:lnTo>
                  <a:close/>
                </a:path>
              </a:pathLst>
            </a:custGeom>
            <a:solidFill>
              <a:srgbClr val="FFD700"/>
            </a:solidFill>
          </p:spPr>
        </p:sp>
        <p:sp>
          <p:nvSpPr>
            <p:cNvPr name="TextBox 4" id="4"/>
            <p:cNvSpPr txBox="true"/>
            <p:nvPr/>
          </p:nvSpPr>
          <p:spPr>
            <a:xfrm>
              <a:off x="0" y="-38100"/>
              <a:ext cx="421578" cy="166198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7251485" y="-3573610"/>
            <a:ext cx="1845969" cy="6599658"/>
            <a:chOff x="0" y="0"/>
            <a:chExt cx="486181" cy="1738182"/>
          </a:xfrm>
        </p:grpSpPr>
        <p:sp>
          <p:nvSpPr>
            <p:cNvPr name="Freeform 6" id="6"/>
            <p:cNvSpPr/>
            <p:nvPr/>
          </p:nvSpPr>
          <p:spPr>
            <a:xfrm flipH="false" flipV="false" rot="0">
              <a:off x="0" y="0"/>
              <a:ext cx="486181" cy="1738182"/>
            </a:xfrm>
            <a:custGeom>
              <a:avLst/>
              <a:gdLst/>
              <a:ahLst/>
              <a:cxnLst/>
              <a:rect r="r" b="b" t="t" l="l"/>
              <a:pathLst>
                <a:path h="1738182" w="486181">
                  <a:moveTo>
                    <a:pt x="486181" y="0"/>
                  </a:moveTo>
                  <a:lnTo>
                    <a:pt x="486181" y="1623882"/>
                  </a:lnTo>
                  <a:lnTo>
                    <a:pt x="243091" y="1738182"/>
                  </a:lnTo>
                  <a:lnTo>
                    <a:pt x="0" y="1623882"/>
                  </a:lnTo>
                  <a:lnTo>
                    <a:pt x="0" y="0"/>
                  </a:lnTo>
                  <a:lnTo>
                    <a:pt x="486181" y="0"/>
                  </a:lnTo>
                  <a:close/>
                </a:path>
              </a:pathLst>
            </a:custGeom>
            <a:solidFill>
              <a:srgbClr val="FFD700"/>
            </a:solidFill>
          </p:spPr>
        </p:sp>
        <p:sp>
          <p:nvSpPr>
            <p:cNvPr name="TextBox 7" id="7"/>
            <p:cNvSpPr txBox="true"/>
            <p:nvPr/>
          </p:nvSpPr>
          <p:spPr>
            <a:xfrm>
              <a:off x="0" y="-38100"/>
              <a:ext cx="486181" cy="166198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5029554" y="7367401"/>
            <a:ext cx="1478278" cy="5038615"/>
            <a:chOff x="0" y="0"/>
            <a:chExt cx="389341" cy="1327043"/>
          </a:xfrm>
        </p:grpSpPr>
        <p:sp>
          <p:nvSpPr>
            <p:cNvPr name="Freeform 9" id="9"/>
            <p:cNvSpPr/>
            <p:nvPr/>
          </p:nvSpPr>
          <p:spPr>
            <a:xfrm flipH="false" flipV="false" rot="0">
              <a:off x="0" y="0"/>
              <a:ext cx="389341" cy="1327043"/>
            </a:xfrm>
            <a:custGeom>
              <a:avLst/>
              <a:gdLst/>
              <a:ahLst/>
              <a:cxnLst/>
              <a:rect r="r" b="b" t="t" l="l"/>
              <a:pathLst>
                <a:path h="1327043" w="389341">
                  <a:moveTo>
                    <a:pt x="389341" y="0"/>
                  </a:moveTo>
                  <a:lnTo>
                    <a:pt x="389341" y="1212743"/>
                  </a:lnTo>
                  <a:lnTo>
                    <a:pt x="194670" y="1327043"/>
                  </a:lnTo>
                  <a:lnTo>
                    <a:pt x="0" y="1212743"/>
                  </a:lnTo>
                  <a:lnTo>
                    <a:pt x="0" y="0"/>
                  </a:lnTo>
                  <a:lnTo>
                    <a:pt x="389341" y="0"/>
                  </a:lnTo>
                  <a:close/>
                </a:path>
              </a:pathLst>
            </a:custGeom>
            <a:solidFill>
              <a:srgbClr val="000080"/>
            </a:solidFill>
          </p:spPr>
        </p:sp>
        <p:sp>
          <p:nvSpPr>
            <p:cNvPr name="TextBox 10" id="10"/>
            <p:cNvSpPr txBox="true"/>
            <p:nvPr/>
          </p:nvSpPr>
          <p:spPr>
            <a:xfrm>
              <a:off x="0" y="-38100"/>
              <a:ext cx="389341" cy="12508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5400000">
            <a:off x="10910490" y="8106539"/>
            <a:ext cx="1845969" cy="5038615"/>
            <a:chOff x="0" y="0"/>
            <a:chExt cx="486181" cy="1327043"/>
          </a:xfrm>
        </p:grpSpPr>
        <p:sp>
          <p:nvSpPr>
            <p:cNvPr name="Freeform 12" id="12"/>
            <p:cNvSpPr/>
            <p:nvPr/>
          </p:nvSpPr>
          <p:spPr>
            <a:xfrm flipH="false" flipV="false" rot="0">
              <a:off x="0" y="0"/>
              <a:ext cx="486181" cy="1327043"/>
            </a:xfrm>
            <a:custGeom>
              <a:avLst/>
              <a:gdLst/>
              <a:ahLst/>
              <a:cxnLst/>
              <a:rect r="r" b="b" t="t" l="l"/>
              <a:pathLst>
                <a:path h="1327043" w="486181">
                  <a:moveTo>
                    <a:pt x="486181" y="0"/>
                  </a:moveTo>
                  <a:lnTo>
                    <a:pt x="486181" y="1212743"/>
                  </a:lnTo>
                  <a:lnTo>
                    <a:pt x="243091" y="1327043"/>
                  </a:lnTo>
                  <a:lnTo>
                    <a:pt x="0" y="1212743"/>
                  </a:lnTo>
                  <a:lnTo>
                    <a:pt x="0" y="0"/>
                  </a:lnTo>
                  <a:lnTo>
                    <a:pt x="486181" y="0"/>
                  </a:lnTo>
                  <a:close/>
                </a:path>
              </a:pathLst>
            </a:custGeom>
            <a:solidFill>
              <a:srgbClr val="000080"/>
            </a:solidFill>
          </p:spPr>
        </p:sp>
        <p:sp>
          <p:nvSpPr>
            <p:cNvPr name="TextBox 13" id="13"/>
            <p:cNvSpPr txBox="true"/>
            <p:nvPr/>
          </p:nvSpPr>
          <p:spPr>
            <a:xfrm>
              <a:off x="0" y="-38100"/>
              <a:ext cx="486181" cy="1250843"/>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419359" y="1028700"/>
            <a:ext cx="7866845" cy="786684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2"/>
              <a:stretch>
                <a:fillRect l="0" t="0" r="0" b="0"/>
              </a:stretch>
            </a:blipFill>
          </p:spPr>
        </p:sp>
      </p:grpSp>
      <p:sp>
        <p:nvSpPr>
          <p:cNvPr name="TextBox 16" id="16"/>
          <p:cNvSpPr txBox="true"/>
          <p:nvPr/>
        </p:nvSpPr>
        <p:spPr>
          <a:xfrm rot="0">
            <a:off x="1028700" y="3544256"/>
            <a:ext cx="7721672" cy="3236589"/>
          </a:xfrm>
          <a:prstGeom prst="rect">
            <a:avLst/>
          </a:prstGeom>
        </p:spPr>
        <p:txBody>
          <a:bodyPr anchor="t" rtlCol="false" tIns="0" lIns="0" bIns="0" rIns="0">
            <a:spAutoFit/>
          </a:bodyPr>
          <a:lstStyle/>
          <a:p>
            <a:pPr algn="l">
              <a:lnSpc>
                <a:spcPts val="23303"/>
              </a:lnSpc>
            </a:pPr>
            <a:r>
              <a:rPr lang="en-US" sz="21577" spc="-1057" b="true">
                <a:solidFill>
                  <a:srgbClr val="000000"/>
                </a:solidFill>
                <a:latin typeface="Poppins Bold"/>
                <a:ea typeface="Poppins Bold"/>
                <a:cs typeface="Poppins Bold"/>
                <a:sym typeface="Poppins Bold"/>
              </a:rPr>
              <a:t>Merci</a:t>
            </a:r>
          </a:p>
        </p:txBody>
      </p:sp>
      <p:grpSp>
        <p:nvGrpSpPr>
          <p:cNvPr name="Group 17" id="17"/>
          <p:cNvGrpSpPr/>
          <p:nvPr/>
        </p:nvGrpSpPr>
        <p:grpSpPr>
          <a:xfrm rot="0">
            <a:off x="1028700" y="8051315"/>
            <a:ext cx="4996248" cy="562820"/>
            <a:chOff x="0" y="0"/>
            <a:chExt cx="6661664" cy="750426"/>
          </a:xfrm>
        </p:grpSpPr>
        <p:sp>
          <p:nvSpPr>
            <p:cNvPr name="Freeform 18" id="18"/>
            <p:cNvSpPr/>
            <p:nvPr/>
          </p:nvSpPr>
          <p:spPr>
            <a:xfrm flipH="false" flipV="false" rot="0">
              <a:off x="0" y="86128"/>
              <a:ext cx="709482" cy="577906"/>
            </a:xfrm>
            <a:custGeom>
              <a:avLst/>
              <a:gdLst/>
              <a:ahLst/>
              <a:cxnLst/>
              <a:rect r="r" b="b" t="t" l="l"/>
              <a:pathLst>
                <a:path h="577906" w="709482">
                  <a:moveTo>
                    <a:pt x="0" y="0"/>
                  </a:moveTo>
                  <a:lnTo>
                    <a:pt x="709482" y="0"/>
                  </a:lnTo>
                  <a:lnTo>
                    <a:pt x="709482" y="577906"/>
                  </a:lnTo>
                  <a:lnTo>
                    <a:pt x="0" y="577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875778" y="-66675"/>
              <a:ext cx="5785887" cy="817101"/>
            </a:xfrm>
            <a:prstGeom prst="rect">
              <a:avLst/>
            </a:prstGeom>
          </p:spPr>
          <p:txBody>
            <a:bodyPr anchor="t" rtlCol="false" tIns="0" lIns="0" bIns="0" rIns="0">
              <a:spAutoFit/>
            </a:bodyPr>
            <a:lstStyle/>
            <a:p>
              <a:pPr algn="just">
                <a:lnSpc>
                  <a:spcPts val="5199"/>
                </a:lnSpc>
                <a:spcBef>
                  <a:spcPct val="0"/>
                </a:spcBef>
              </a:pPr>
              <a:r>
                <a:rPr lang="en-US" sz="3714" u="sng">
                  <a:solidFill>
                    <a:srgbClr val="000000"/>
                  </a:solidFill>
                  <a:latin typeface="Montserrat"/>
                  <a:ea typeface="Montserrat"/>
                  <a:cs typeface="Montserrat"/>
                  <a:sym typeface="Montserrat"/>
                  <a:hlinkClick r:id="rId5" tooltip="https://www.facteur24.co"/>
                </a:rPr>
                <a:t>www.facteur24.co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DAGrhCjup0w</dc:identifier>
  <dcterms:modified xsi:type="dcterms:W3CDTF">2011-08-01T06:04:30Z</dcterms:modified>
  <cp:revision>1</cp:revision>
  <dc:title>Avec Facteur24 Envoyez Vos Lettres en Ligne Rapidement Et Facilement.</dc:title>
</cp:coreProperties>
</file>